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notesMasterIdLst>
    <p:notesMasterId r:id="rId46"/>
  </p:notesMasterIdLst>
  <p:handoutMasterIdLst>
    <p:handoutMasterId r:id="rId47"/>
  </p:handoutMasterIdLst>
  <p:sldIdLst>
    <p:sldId id="306" r:id="rId2"/>
    <p:sldId id="340" r:id="rId3"/>
    <p:sldId id="341" r:id="rId4"/>
    <p:sldId id="342" r:id="rId5"/>
    <p:sldId id="343" r:id="rId6"/>
    <p:sldId id="313" r:id="rId7"/>
    <p:sldId id="314" r:id="rId8"/>
    <p:sldId id="315" r:id="rId9"/>
    <p:sldId id="316" r:id="rId10"/>
    <p:sldId id="344" r:id="rId11"/>
    <p:sldId id="317" r:id="rId12"/>
    <p:sldId id="318" r:id="rId13"/>
    <p:sldId id="319" r:id="rId14"/>
    <p:sldId id="320" r:id="rId15"/>
    <p:sldId id="321" r:id="rId16"/>
    <p:sldId id="322" r:id="rId17"/>
    <p:sldId id="323" r:id="rId18"/>
    <p:sldId id="324" r:id="rId19"/>
    <p:sldId id="345" r:id="rId20"/>
    <p:sldId id="325" r:id="rId21"/>
    <p:sldId id="326" r:id="rId22"/>
    <p:sldId id="327" r:id="rId23"/>
    <p:sldId id="328" r:id="rId24"/>
    <p:sldId id="329" r:id="rId25"/>
    <p:sldId id="330" r:id="rId26"/>
    <p:sldId id="331" r:id="rId27"/>
    <p:sldId id="332" r:id="rId28"/>
    <p:sldId id="333" r:id="rId29"/>
    <p:sldId id="334" r:id="rId30"/>
    <p:sldId id="335" r:id="rId31"/>
    <p:sldId id="336" r:id="rId32"/>
    <p:sldId id="337" r:id="rId33"/>
    <p:sldId id="338" r:id="rId34"/>
    <p:sldId id="339" r:id="rId35"/>
    <p:sldId id="346" r:id="rId36"/>
    <p:sldId id="347" r:id="rId37"/>
    <p:sldId id="348" r:id="rId38"/>
    <p:sldId id="349" r:id="rId39"/>
    <p:sldId id="351" r:id="rId40"/>
    <p:sldId id="350" r:id="rId41"/>
    <p:sldId id="354" r:id="rId42"/>
    <p:sldId id="352" r:id="rId43"/>
    <p:sldId id="353" r:id="rId44"/>
    <p:sldId id="257"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84FFEA3-1B7D-4326-B55C-81A74050D723}">
          <p14:sldIdLst>
            <p14:sldId id="306"/>
            <p14:sldId id="340"/>
            <p14:sldId id="341"/>
            <p14:sldId id="342"/>
            <p14:sldId id="343"/>
          </p14:sldIdLst>
        </p14:section>
        <p14:section name="Untitled Section" id="{CD5A9694-AE86-44B9-B5F1-8454FEA61321}">
          <p14:sldIdLst>
            <p14:sldId id="313"/>
            <p14:sldId id="314"/>
            <p14:sldId id="315"/>
            <p14:sldId id="316"/>
            <p14:sldId id="344"/>
            <p14:sldId id="317"/>
            <p14:sldId id="318"/>
            <p14:sldId id="319"/>
            <p14:sldId id="320"/>
            <p14:sldId id="321"/>
            <p14:sldId id="322"/>
            <p14:sldId id="323"/>
            <p14:sldId id="324"/>
            <p14:sldId id="345"/>
            <p14:sldId id="325"/>
            <p14:sldId id="326"/>
            <p14:sldId id="327"/>
            <p14:sldId id="328"/>
            <p14:sldId id="329"/>
            <p14:sldId id="330"/>
            <p14:sldId id="331"/>
            <p14:sldId id="332"/>
            <p14:sldId id="333"/>
            <p14:sldId id="334"/>
            <p14:sldId id="335"/>
            <p14:sldId id="336"/>
            <p14:sldId id="337"/>
            <p14:sldId id="338"/>
            <p14:sldId id="339"/>
            <p14:sldId id="346"/>
            <p14:sldId id="347"/>
            <p14:sldId id="348"/>
            <p14:sldId id="349"/>
            <p14:sldId id="351"/>
            <p14:sldId id="350"/>
            <p14:sldId id="354"/>
            <p14:sldId id="352"/>
            <p14:sldId id="353"/>
            <p14:sldId id="2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616"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3E5C02-F382-F1F6-0135-F1357CC019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D2F94FFF-8F5A-F1D9-F121-4C653BC4FA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BFC7F5-470A-4B5D-86EE-B9C2CE02BBF2}" type="datetime1">
              <a:rPr lang="en-IN" smtClean="0"/>
              <a:t>10-06-2025</a:t>
            </a:fld>
            <a:endParaRPr lang="en-IN"/>
          </a:p>
        </p:txBody>
      </p:sp>
      <p:sp>
        <p:nvSpPr>
          <p:cNvPr id="4" name="Footer Placeholder 3">
            <a:extLst>
              <a:ext uri="{FF2B5EF4-FFF2-40B4-BE49-F238E27FC236}">
                <a16:creationId xmlns:a16="http://schemas.microsoft.com/office/drawing/2014/main" id="{A9C6AA19-7286-AFC4-2C90-EB289A8626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7411084358,cavarunbhat@gmail.com</a:t>
            </a:r>
          </a:p>
        </p:txBody>
      </p:sp>
      <p:sp>
        <p:nvSpPr>
          <p:cNvPr id="5" name="Slide Number Placeholder 4">
            <a:extLst>
              <a:ext uri="{FF2B5EF4-FFF2-40B4-BE49-F238E27FC236}">
                <a16:creationId xmlns:a16="http://schemas.microsoft.com/office/drawing/2014/main" id="{9BA7A7C7-65C8-4E43-0C16-F4767FA92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155D34-06C5-490F-B4E3-3C9DBFE44CF2}" type="slidenum">
              <a:rPr lang="en-IN" smtClean="0"/>
              <a:t>‹#›</a:t>
            </a:fld>
            <a:endParaRPr lang="en-IN"/>
          </a:p>
        </p:txBody>
      </p:sp>
    </p:spTree>
    <p:extLst>
      <p:ext uri="{BB962C8B-B14F-4D97-AF65-F5344CB8AC3E}">
        <p14:creationId xmlns:p14="http://schemas.microsoft.com/office/powerpoint/2010/main" val="1752312218"/>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3B8EA9-27C8-4C49-88CD-A9DE1BF3E1A1}" type="datetime1">
              <a:rPr lang="en-IN" smtClean="0"/>
              <a:t>10-06-2025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7411084358,cavarunbhat@gmail.com</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A16DC-A570-41EC-8C18-F8686F39626D}" type="slidenum">
              <a:rPr lang="en-IN" smtClean="0"/>
              <a:t>‹#›</a:t>
            </a:fld>
            <a:endParaRPr lang="en-IN"/>
          </a:p>
        </p:txBody>
      </p:sp>
    </p:spTree>
    <p:extLst>
      <p:ext uri="{BB962C8B-B14F-4D97-AF65-F5344CB8AC3E}">
        <p14:creationId xmlns:p14="http://schemas.microsoft.com/office/powerpoint/2010/main" val="2424763550"/>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lgn="r"/>
            <a:fld id="{DE208DB6-D1FC-442E-9A41-6D9B751F3DC3}" type="datetime2">
              <a:rPr lang="en-US" smtClean="0"/>
              <a:t>Tuesday, June 10, 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r>
              <a:rPr lang="en-US">
                <a:solidFill>
                  <a:schemeClr val="bg1"/>
                </a:solidFill>
              </a:rPr>
              <a:t>7411084358 cavarunbhat@gmail.com</a:t>
            </a:r>
            <a:endParaRPr lang="en-US" dirty="0">
              <a:solidFill>
                <a:schemeClr val="bg1"/>
              </a:solidFill>
            </a:endParaRPr>
          </a:p>
        </p:txBody>
      </p:sp>
      <p:sp>
        <p:nvSpPr>
          <p:cNvPr id="6" name="Slide Number Placeholder 5"/>
          <p:cNvSpPr>
            <a:spLocks noGrp="1"/>
          </p:cNvSpPr>
          <p:nvPr>
            <p:ph type="sldNum" sz="quarter" idx="12"/>
          </p:nvPr>
        </p:nvSpPr>
        <p:spPr>
          <a:xfrm>
            <a:off x="1437664" y="798973"/>
            <a:ext cx="811019" cy="503578"/>
          </a:xfrm>
        </p:spPr>
        <p:txBody>
          <a:bodyPr/>
          <a:lstStyle/>
          <a:p>
            <a:pPr algn="l"/>
            <a:fld id="{F97E8200-1950-409B-82E7-99938E7AE355}" type="slidenum">
              <a:rPr lang="en-US" smtClean="0"/>
              <a:pPr algn="l"/>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2029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lgn="r"/>
            <a:fld id="{A8A463E0-4D9C-4861-A962-EE24B385A71F}" type="datetime2">
              <a:rPr lang="en-US" smtClean="0"/>
              <a:t>Tuesday, June 10, 2025</a:t>
            </a:fld>
            <a:endParaRPr lang="en-US" dirty="0"/>
          </a:p>
        </p:txBody>
      </p:sp>
      <p:sp>
        <p:nvSpPr>
          <p:cNvPr id="5" name="Footer Placeholder 4"/>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55594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lgn="r"/>
            <a:fld id="{5E834257-3C08-4C42-A34E-3CC6143E5D09}" type="datetime2">
              <a:rPr lang="en-US" smtClean="0"/>
              <a:t>Tuesday, June 10, 2025</a:t>
            </a:fld>
            <a:endParaRPr lang="en-US" dirty="0"/>
          </a:p>
        </p:txBody>
      </p:sp>
      <p:sp>
        <p:nvSpPr>
          <p:cNvPr id="5" name="Footer Placeholder 4"/>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8464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lgn="r"/>
            <a:fld id="{12FA2D6D-BD52-48D4-8C8D-1C55404C7864}" type="datetime2">
              <a:rPr lang="en-US" smtClean="0"/>
              <a:t>Tuesday, June 10, 2025</a:t>
            </a:fld>
            <a:endParaRPr lang="en-US" dirty="0"/>
          </a:p>
        </p:txBody>
      </p:sp>
      <p:sp>
        <p:nvSpPr>
          <p:cNvPr id="6" name="Footer Placeholder 5"/>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7" name="Slide Number Placeholder 6"/>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69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lgn="r"/>
            <a:fld id="{3AFB10CE-4934-48A1-A074-190ECC1F32B5}" type="datetime2">
              <a:rPr lang="en-US" smtClean="0"/>
              <a:t>Tuesday, June 10, 2025</a:t>
            </a:fld>
            <a:endParaRPr lang="en-US" dirty="0"/>
          </a:p>
        </p:txBody>
      </p:sp>
      <p:sp>
        <p:nvSpPr>
          <p:cNvPr id="8" name="Footer Placeholder 7"/>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9" name="Slide Number Placeholder 8"/>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71206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lgn="r"/>
            <a:fld id="{955F4706-C54F-49BD-9EBE-905538454BF9}" type="datetime2">
              <a:rPr lang="en-US" smtClean="0"/>
              <a:t>Tuesday, June 10, 2025</a:t>
            </a:fld>
            <a:endParaRPr lang="en-US" dirty="0"/>
          </a:p>
        </p:txBody>
      </p:sp>
      <p:sp>
        <p:nvSpPr>
          <p:cNvPr id="4" name="Footer Placeholder 3"/>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5" name="Slide Number Placeholder 4"/>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5772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F05E1DE5-796E-4B74-B748-7ED2FAAE6E6E}" type="datetime2">
              <a:rPr lang="en-US" smtClean="0"/>
              <a:t>Tuesday, June 10, 2025</a:t>
            </a:fld>
            <a:endParaRPr lang="en-US" dirty="0"/>
          </a:p>
        </p:txBody>
      </p:sp>
      <p:sp>
        <p:nvSpPr>
          <p:cNvPr id="3" name="Footer Placeholder 2"/>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4" name="Slide Number Placeholder 3"/>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845795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lgn="r"/>
            <a:fld id="{4F4397A0-FF80-4229-97EC-DE96C0510BEA}" type="datetime2">
              <a:rPr lang="en-US" smtClean="0"/>
              <a:t>Tuesday, June 10, 2025</a:t>
            </a:fld>
            <a:endParaRPr lang="en-US" dirty="0"/>
          </a:p>
        </p:txBody>
      </p:sp>
      <p:sp>
        <p:nvSpPr>
          <p:cNvPr id="6" name="Footer Placeholder 5"/>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7" name="Slide Number Placeholder 6"/>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865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pPr algn="r"/>
            <a:fld id="{39C8D86A-D938-45B6-A26C-9FF3F1A37E57}" type="datetime2">
              <a:rPr lang="en-US" smtClean="0"/>
              <a:t>Tuesday, June 10, 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n-US">
                <a:effectLst>
                  <a:outerShdw blurRad="50800" dist="38100" dir="2700000" algn="tl" rotWithShape="0">
                    <a:prstClr val="black">
                      <a:alpha val="43000"/>
                    </a:prstClr>
                  </a:outerShdw>
                </a:effectLst>
              </a:rPr>
              <a:t>7411084358 cavarunbhat@gmail.com</a:t>
            </a:r>
            <a:endParaRPr lang="en-US" dirty="0">
              <a:effectLst>
                <a:outerShdw blurRad="50800" dist="38100" dir="2700000" algn="tl" rotWithShape="0">
                  <a:prstClr val="black">
                    <a:alpha val="43000"/>
                  </a:prstClr>
                </a:outerShdw>
              </a:effectLst>
            </a:endParaRPr>
          </a:p>
        </p:txBody>
      </p:sp>
      <p:sp>
        <p:nvSpPr>
          <p:cNvPr id="7" name="Slide Number Placeholder 6"/>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6858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lgn="r"/>
            <a:fld id="{087BF5DF-E608-47D7-AB3B-E5481506406B}" type="datetime2">
              <a:rPr lang="en-US" smtClean="0"/>
              <a:t>Tuesday, June 10, 2025</a:t>
            </a:fld>
            <a:endParaRPr lang="en-US" dirty="0"/>
          </a:p>
        </p:txBody>
      </p:sp>
      <p:sp>
        <p:nvSpPr>
          <p:cNvPr id="5" name="Footer Placeholder 4"/>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6008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lgn="r"/>
            <a:fld id="{835709AC-5112-461E-933E-B43A3E6DFB1D}" type="datetime2">
              <a:rPr lang="en-US" smtClean="0"/>
              <a:t>Tuesday, June 10, 2025</a:t>
            </a:fld>
            <a:endParaRPr lang="en-US" dirty="0"/>
          </a:p>
        </p:txBody>
      </p:sp>
      <p:sp>
        <p:nvSpPr>
          <p:cNvPr id="5" name="Footer Placeholder 4"/>
          <p:cNvSpPr>
            <a:spLocks noGrp="1"/>
          </p:cNvSpPr>
          <p:nvPr>
            <p:ph type="ftr" sz="quarter" idx="11"/>
          </p:nvPr>
        </p:nvSpPr>
        <p:spPr/>
        <p:txBody>
          <a:bodyPr/>
          <a:lstStyle/>
          <a:p>
            <a:r>
              <a:rPr lang="en-US">
                <a:solidFill>
                  <a:schemeClr val="tx1"/>
                </a:solidFill>
              </a:rPr>
              <a:t>7411084358 cavarunbhat@gmail.com</a:t>
            </a:r>
            <a:endParaRPr lang="en-US" dirty="0">
              <a:solidFill>
                <a:schemeClr val="tx1"/>
              </a:solidFill>
            </a:endParaRPr>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487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algn="r"/>
            <a:fld id="{36E24B09-2B28-42F4-BA23-A5F35A644EB7}" type="datetime2">
              <a:rPr lang="en-US" smtClean="0"/>
              <a:t>Tuesday, June 10, 2025</a:t>
            </a:fld>
            <a:endParaRPr lang="en-US" spc="50"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spc="50"/>
              <a:t>7411084358 cavarunbhat@gmail.com</a:t>
            </a:r>
            <a:endParaRPr lang="en-US" spc="50"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algn="l"/>
            <a:fld id="{F97E8200-1950-409B-82E7-99938E7AE355}" type="slidenum">
              <a:rPr lang="en-US" smtClean="0"/>
              <a:pPr algn="l"/>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7661663"/>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indiankanoon.org/doc/134928153/" TargetMode="External"/><Relationship Id="rId2" Type="http://schemas.openxmlformats.org/officeDocument/2006/relationships/hyperlink" Target="https://indiankanoon.org/doc/98717479/" TargetMode="External"/><Relationship Id="rId1" Type="http://schemas.openxmlformats.org/officeDocument/2006/relationships/slideLayout" Target="../slideLayouts/slideLayout2.xml"/><Relationship Id="rId4" Type="http://schemas.openxmlformats.org/officeDocument/2006/relationships/hyperlink" Target="https://indiankanoon.org/doc/4428681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49" name="Picture 48">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1" name="Straight Connector 50">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2C6F198E-F7A1-4125-910D-641C0C2A7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125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907C3A25-D9A7-4F2D-B44C-FA8EB24C7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7"/>
            <a:ext cx="10905067" cy="5566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18E8515E-B8C8-482A-A9B5-CE57BC080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blue background with yellow text">
            <a:extLst>
              <a:ext uri="{FF2B5EF4-FFF2-40B4-BE49-F238E27FC236}">
                <a16:creationId xmlns:a16="http://schemas.microsoft.com/office/drawing/2014/main" id="{5CF3F591-B85C-CE4B-C7EC-7086B924F589}"/>
              </a:ext>
            </a:extLst>
          </p:cNvPr>
          <p:cNvPicPr>
            <a:picLocks noChangeAspect="1"/>
          </p:cNvPicPr>
          <p:nvPr/>
        </p:nvPicPr>
        <p:blipFill>
          <a:blip r:embed="rId3"/>
          <a:stretch>
            <a:fillRect/>
          </a:stretch>
        </p:blipFill>
        <p:spPr>
          <a:xfrm>
            <a:off x="643467" y="606162"/>
            <a:ext cx="10905066" cy="5496325"/>
          </a:xfrm>
          <a:prstGeom prst="rect">
            <a:avLst/>
          </a:prstGeom>
        </p:spPr>
      </p:pic>
      <p:pic>
        <p:nvPicPr>
          <p:cNvPr id="22" name="Picture 21" descr="A logo with a letter and a logo&#10;&#10;AI-generated content may be incorrect.">
            <a:extLst>
              <a:ext uri="{FF2B5EF4-FFF2-40B4-BE49-F238E27FC236}">
                <a16:creationId xmlns:a16="http://schemas.microsoft.com/office/drawing/2014/main" id="{4F1468A3-129B-61C0-2D8C-AE6CE39503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44658" y="744580"/>
            <a:ext cx="1635138" cy="1251966"/>
          </a:xfrm>
          <a:prstGeom prst="rect">
            <a:avLst/>
          </a:prstGeom>
        </p:spPr>
      </p:pic>
      <p:pic>
        <p:nvPicPr>
          <p:cNvPr id="26" name="Picture 25" descr="A logo of an eagle&#10;&#10;AI-generated content may be incorrect.">
            <a:extLst>
              <a:ext uri="{FF2B5EF4-FFF2-40B4-BE49-F238E27FC236}">
                <a16:creationId xmlns:a16="http://schemas.microsoft.com/office/drawing/2014/main" id="{2BA21241-A5D4-8FB0-7A95-907A40252D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204" y="674711"/>
            <a:ext cx="1635138" cy="1394468"/>
          </a:xfrm>
          <a:prstGeom prst="rect">
            <a:avLst/>
          </a:prstGeom>
        </p:spPr>
      </p:pic>
    </p:spTree>
    <p:extLst>
      <p:ext uri="{BB962C8B-B14F-4D97-AF65-F5344CB8AC3E}">
        <p14:creationId xmlns:p14="http://schemas.microsoft.com/office/powerpoint/2010/main" val="3405802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ocument&#10;&#10;AI-generated content may be incorrect.">
            <a:extLst>
              <a:ext uri="{FF2B5EF4-FFF2-40B4-BE49-F238E27FC236}">
                <a16:creationId xmlns:a16="http://schemas.microsoft.com/office/drawing/2014/main" id="{85BF51D0-1D90-AF96-EFB9-CF7997C5E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20" y="1562100"/>
            <a:ext cx="8410575" cy="5295900"/>
          </a:xfrm>
          <a:prstGeom prst="rect">
            <a:avLst/>
          </a:prstGeom>
        </p:spPr>
      </p:pic>
      <p:pic>
        <p:nvPicPr>
          <p:cNvPr id="7" name="Picture 6" descr="A close-up of a document&#10;&#10;AI-generated content may be incorrect.">
            <a:extLst>
              <a:ext uri="{FF2B5EF4-FFF2-40B4-BE49-F238E27FC236}">
                <a16:creationId xmlns:a16="http://schemas.microsoft.com/office/drawing/2014/main" id="{6E3F1B08-9333-F0AE-D7A1-3D394CD9A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365" y="-324835"/>
            <a:ext cx="7162800" cy="5048250"/>
          </a:xfrm>
          <a:prstGeom prst="rect">
            <a:avLst/>
          </a:prstGeom>
        </p:spPr>
      </p:pic>
    </p:spTree>
    <p:extLst>
      <p:ext uri="{BB962C8B-B14F-4D97-AF65-F5344CB8AC3E}">
        <p14:creationId xmlns:p14="http://schemas.microsoft.com/office/powerpoint/2010/main" val="80257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2B88F-19D4-B48A-D08C-37CA7E5E3334}"/>
            </a:ext>
          </a:extLst>
        </p:cNvPr>
        <p:cNvGrpSpPr/>
        <p:nvPr/>
      </p:nvGrpSpPr>
      <p:grpSpPr>
        <a:xfrm>
          <a:off x="0" y="0"/>
          <a:ext cx="0" cy="0"/>
          <a:chOff x="0" y="0"/>
          <a:chExt cx="0" cy="0"/>
        </a:xfrm>
      </p:grpSpPr>
      <p:pic>
        <p:nvPicPr>
          <p:cNvPr id="13" name="Picture 12" descr="A close-up of a document&#10;&#10;AI-generated content may be incorrect.">
            <a:extLst>
              <a:ext uri="{FF2B5EF4-FFF2-40B4-BE49-F238E27FC236}">
                <a16:creationId xmlns:a16="http://schemas.microsoft.com/office/drawing/2014/main" id="{F575338C-A507-B730-EE66-2DBFE0869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57400"/>
            <a:ext cx="7143750" cy="4800600"/>
          </a:xfrm>
          <a:prstGeom prst="rect">
            <a:avLst/>
          </a:prstGeom>
        </p:spPr>
      </p:pic>
      <p:pic>
        <p:nvPicPr>
          <p:cNvPr id="3" name="Picture 2">
            <a:extLst>
              <a:ext uri="{FF2B5EF4-FFF2-40B4-BE49-F238E27FC236}">
                <a16:creationId xmlns:a16="http://schemas.microsoft.com/office/drawing/2014/main" id="{D7D69192-1DCB-129E-20EA-BAB042F038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4651" y="-555264"/>
            <a:ext cx="9463856" cy="5620957"/>
          </a:xfrm>
          <a:prstGeom prst="rect">
            <a:avLst/>
          </a:prstGeom>
        </p:spPr>
      </p:pic>
    </p:spTree>
    <p:extLst>
      <p:ext uri="{BB962C8B-B14F-4D97-AF65-F5344CB8AC3E}">
        <p14:creationId xmlns:p14="http://schemas.microsoft.com/office/powerpoint/2010/main" val="355451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F16A4FFC-EA1E-F1F4-84EE-88EFADFB923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C6F198E-F7A1-4125-910D-641C0C2A7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07C3A25-D9A7-4F2D-B44C-FA8EB24C7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7"/>
            <a:ext cx="10905067" cy="5566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document with numbers and a blue line&#10;&#10;AI-generated content may be incorrect.">
            <a:extLst>
              <a:ext uri="{FF2B5EF4-FFF2-40B4-BE49-F238E27FC236}">
                <a16:creationId xmlns:a16="http://schemas.microsoft.com/office/drawing/2014/main" id="{C36D22D4-9AB8-0AFB-A229-11E64BB3FB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503" y="575964"/>
            <a:ext cx="9301655" cy="5701837"/>
          </a:xfrm>
          <a:prstGeom prst="rect">
            <a:avLst/>
          </a:prstGeom>
        </p:spPr>
      </p:pic>
      <p:sp>
        <p:nvSpPr>
          <p:cNvPr id="12" name="Rectangle 11">
            <a:extLst>
              <a:ext uri="{FF2B5EF4-FFF2-40B4-BE49-F238E27FC236}">
                <a16:creationId xmlns:a16="http://schemas.microsoft.com/office/drawing/2014/main" id="{18E8515E-B8C8-482A-A9B5-CE57BC080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0215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ocument with text and numbers&#10;&#10;AI-generated content may be incorrect.">
            <a:extLst>
              <a:ext uri="{FF2B5EF4-FFF2-40B4-BE49-F238E27FC236}">
                <a16:creationId xmlns:a16="http://schemas.microsoft.com/office/drawing/2014/main" id="{CE017E13-D4C3-72DF-CD20-AE96D3643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7655"/>
            <a:ext cx="7114239" cy="6858000"/>
          </a:xfrm>
          <a:prstGeom prst="rect">
            <a:avLst/>
          </a:prstGeom>
        </p:spPr>
      </p:pic>
      <p:pic>
        <p:nvPicPr>
          <p:cNvPr id="5" name="Picture 4" descr="A document with text and numbers&#10;&#10;AI-generated content may be incorrect.">
            <a:extLst>
              <a:ext uri="{FF2B5EF4-FFF2-40B4-BE49-F238E27FC236}">
                <a16:creationId xmlns:a16="http://schemas.microsoft.com/office/drawing/2014/main" id="{2CE6F4AD-0679-0417-E323-D0FFCB92D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9274" y="-1103586"/>
            <a:ext cx="6970059" cy="6858000"/>
          </a:xfrm>
          <a:prstGeom prst="rect">
            <a:avLst/>
          </a:prstGeom>
        </p:spPr>
      </p:pic>
      <p:pic>
        <p:nvPicPr>
          <p:cNvPr id="7" name="Picture 6" descr="A close-up of a document&#10;&#10;AI-generated content may be incorrect.">
            <a:extLst>
              <a:ext uri="{FF2B5EF4-FFF2-40B4-BE49-F238E27FC236}">
                <a16:creationId xmlns:a16="http://schemas.microsoft.com/office/drawing/2014/main" id="{F1DF5BD9-A294-D9F1-02B5-1E0B7294A9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2210" y="-2049517"/>
            <a:ext cx="6733006" cy="6858000"/>
          </a:xfrm>
          <a:prstGeom prst="rect">
            <a:avLst/>
          </a:prstGeom>
        </p:spPr>
      </p:pic>
      <p:pic>
        <p:nvPicPr>
          <p:cNvPr id="9" name="Picture 8" descr="A document with text and numbers&#10;&#10;AI-generated content may be incorrect.">
            <a:extLst>
              <a:ext uri="{FF2B5EF4-FFF2-40B4-BE49-F238E27FC236}">
                <a16:creationId xmlns:a16="http://schemas.microsoft.com/office/drawing/2014/main" id="{E4B41F66-2F01-E098-1FFF-36C4292B86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0498" y="-3271345"/>
            <a:ext cx="7168662" cy="6858000"/>
          </a:xfrm>
          <a:prstGeom prst="rect">
            <a:avLst/>
          </a:prstGeom>
        </p:spPr>
      </p:pic>
    </p:spTree>
    <p:extLst>
      <p:ext uri="{BB962C8B-B14F-4D97-AF65-F5344CB8AC3E}">
        <p14:creationId xmlns:p14="http://schemas.microsoft.com/office/powerpoint/2010/main" val="100170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AA2D1-9153-EF83-AE25-CCC8E0061F1D}"/>
              </a:ext>
            </a:extLst>
          </p:cNvPr>
          <p:cNvSpPr>
            <a:spLocks noGrp="1"/>
          </p:cNvSpPr>
          <p:nvPr>
            <p:ph type="title"/>
          </p:nvPr>
        </p:nvSpPr>
        <p:spPr>
          <a:xfrm>
            <a:off x="516195" y="804520"/>
            <a:ext cx="10538660" cy="994784"/>
          </a:xfrm>
        </p:spPr>
        <p:txBody>
          <a:bodyPr/>
          <a:lstStyle/>
          <a:p>
            <a:pPr algn="ctr"/>
            <a:r>
              <a:rPr lang="en-US" sz="3200" b="1" dirty="0"/>
              <a:t>I </a:t>
            </a:r>
            <a:r>
              <a:rPr lang="en-US" b="1" dirty="0"/>
              <a:t>COMPLIANCES</a:t>
            </a:r>
            <a:endParaRPr lang="en-IN" dirty="0"/>
          </a:p>
        </p:txBody>
      </p:sp>
      <p:sp>
        <p:nvSpPr>
          <p:cNvPr id="3" name="Content Placeholder 2">
            <a:extLst>
              <a:ext uri="{FF2B5EF4-FFF2-40B4-BE49-F238E27FC236}">
                <a16:creationId xmlns:a16="http://schemas.microsoft.com/office/drawing/2014/main" id="{81B3F1B4-765F-6BC0-29A0-778483CD03CA}"/>
              </a:ext>
            </a:extLst>
          </p:cNvPr>
          <p:cNvSpPr>
            <a:spLocks noGrp="1"/>
          </p:cNvSpPr>
          <p:nvPr>
            <p:ph idx="1"/>
          </p:nvPr>
        </p:nvSpPr>
        <p:spPr>
          <a:xfrm>
            <a:off x="516195" y="2015732"/>
            <a:ext cx="11120282" cy="3898371"/>
          </a:xfrm>
        </p:spPr>
        <p:txBody>
          <a:bodyPr>
            <a:normAutofit fontScale="85000" lnSpcReduction="20000"/>
          </a:bodyPr>
          <a:lstStyle/>
          <a:p>
            <a:pPr marL="514350" indent="-514350">
              <a:buFont typeface="+mj-lt"/>
              <a:buAutoNum type="alphaUcPeriod"/>
            </a:pPr>
            <a:r>
              <a:rPr lang="en-US" sz="3800" dirty="0"/>
              <a:t>Section 139 of the income Tax Act</a:t>
            </a:r>
          </a:p>
          <a:p>
            <a:pPr marL="514350" indent="-514350">
              <a:buFont typeface="+mj-lt"/>
              <a:buAutoNum type="alphaUcPeriod"/>
            </a:pPr>
            <a:r>
              <a:rPr lang="en-US" sz="3800" dirty="0"/>
              <a:t>Section 80AC of the Income Tax Act</a:t>
            </a:r>
          </a:p>
          <a:p>
            <a:pPr marL="514350" indent="-514350">
              <a:buFont typeface="+mj-lt"/>
              <a:buAutoNum type="alphaUcPeriod"/>
            </a:pPr>
            <a:r>
              <a:rPr lang="en-US" sz="3800" dirty="0"/>
              <a:t>Section 119(2)(b) of the Income Tax Act</a:t>
            </a:r>
          </a:p>
          <a:p>
            <a:pPr marL="514350" indent="-514350">
              <a:buFont typeface="+mj-lt"/>
              <a:buAutoNum type="alphaUcPeriod"/>
            </a:pPr>
            <a:r>
              <a:rPr lang="en-US" sz="3800" dirty="0"/>
              <a:t>TDS and TCS</a:t>
            </a:r>
          </a:p>
          <a:p>
            <a:pPr marL="514350" indent="-514350">
              <a:buFont typeface="+mj-lt"/>
              <a:buAutoNum type="alphaUcPeriod"/>
            </a:pPr>
            <a:r>
              <a:rPr lang="en-US" sz="3800" dirty="0"/>
              <a:t>Section 80P of the Income Tax Act</a:t>
            </a:r>
          </a:p>
          <a:p>
            <a:pPr marL="514350" indent="-514350">
              <a:buFont typeface="+mj-lt"/>
              <a:buAutoNum type="alphaUcPeriod"/>
            </a:pPr>
            <a:r>
              <a:rPr lang="en-US" sz="3800" dirty="0"/>
              <a:t>Section 115 BAD of the Income Tax Act </a:t>
            </a:r>
          </a:p>
          <a:p>
            <a:pPr marL="0" indent="0">
              <a:buNone/>
            </a:pPr>
            <a:endParaRPr lang="en-IN" sz="3000" dirty="0"/>
          </a:p>
          <a:p>
            <a:pPr marL="0" indent="0">
              <a:buNone/>
            </a:pPr>
            <a:endParaRPr lang="en-IN" sz="3000" dirty="0"/>
          </a:p>
          <a:p>
            <a:endParaRPr lang="en-IN" sz="3000" dirty="0"/>
          </a:p>
        </p:txBody>
      </p:sp>
    </p:spTree>
    <p:extLst>
      <p:ext uri="{BB962C8B-B14F-4D97-AF65-F5344CB8AC3E}">
        <p14:creationId xmlns:p14="http://schemas.microsoft.com/office/powerpoint/2010/main" val="3764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F2CB0-88E6-A6FD-B791-6FA524528B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94698-2A01-D036-2668-E6CBFBC9E0CD}"/>
              </a:ext>
            </a:extLst>
          </p:cNvPr>
          <p:cNvSpPr>
            <a:spLocks noGrp="1"/>
          </p:cNvSpPr>
          <p:nvPr>
            <p:ph type="title"/>
          </p:nvPr>
        </p:nvSpPr>
        <p:spPr/>
        <p:txBody>
          <a:bodyPr/>
          <a:lstStyle/>
          <a:p>
            <a:pPr algn="ctr"/>
            <a:r>
              <a:rPr lang="en-US" sz="3200" b="1" dirty="0"/>
              <a:t>II Major challenges</a:t>
            </a:r>
            <a:endParaRPr lang="en-IN" dirty="0"/>
          </a:p>
        </p:txBody>
      </p:sp>
      <p:sp>
        <p:nvSpPr>
          <p:cNvPr id="3" name="Content Placeholder 2">
            <a:extLst>
              <a:ext uri="{FF2B5EF4-FFF2-40B4-BE49-F238E27FC236}">
                <a16:creationId xmlns:a16="http://schemas.microsoft.com/office/drawing/2014/main" id="{211AEE09-5310-194B-A0AA-AE6D6EF493CA}"/>
              </a:ext>
            </a:extLst>
          </p:cNvPr>
          <p:cNvSpPr>
            <a:spLocks noGrp="1"/>
          </p:cNvSpPr>
          <p:nvPr>
            <p:ph idx="1"/>
          </p:nvPr>
        </p:nvSpPr>
        <p:spPr>
          <a:xfrm>
            <a:off x="663677" y="2015732"/>
            <a:ext cx="11208775" cy="3780384"/>
          </a:xfrm>
        </p:spPr>
        <p:txBody>
          <a:bodyPr>
            <a:normAutofit lnSpcReduction="10000"/>
          </a:bodyPr>
          <a:lstStyle/>
          <a:p>
            <a:pPr marL="514350" indent="-514350">
              <a:buFont typeface="+mj-lt"/>
              <a:buAutoNum type="alphaUcPeriod"/>
            </a:pPr>
            <a:r>
              <a:rPr lang="en-US" sz="3500" dirty="0"/>
              <a:t>Principal of Mutuality</a:t>
            </a:r>
          </a:p>
          <a:p>
            <a:pPr marL="514350" indent="-514350">
              <a:buFont typeface="+mj-lt"/>
              <a:buAutoNum type="alphaUcPeriod"/>
            </a:pPr>
            <a:r>
              <a:rPr lang="en-US" sz="3500" dirty="0"/>
              <a:t>Interest from Nationalized Bank</a:t>
            </a:r>
          </a:p>
          <a:p>
            <a:pPr marL="514350" indent="-514350">
              <a:buFont typeface="+mj-lt"/>
              <a:buAutoNum type="alphaUcPeriod"/>
            </a:pPr>
            <a:r>
              <a:rPr lang="en-US" sz="3500" dirty="0"/>
              <a:t>Interest from co operative bank</a:t>
            </a:r>
          </a:p>
          <a:p>
            <a:pPr marL="514350" indent="-514350">
              <a:buFont typeface="+mj-lt"/>
              <a:buAutoNum type="alphaUcPeriod"/>
            </a:pPr>
            <a:r>
              <a:rPr lang="en-US" sz="3500" dirty="0"/>
              <a:t>Not a Co operative</a:t>
            </a:r>
          </a:p>
          <a:p>
            <a:pPr marL="514350" indent="-514350">
              <a:buFont typeface="+mj-lt"/>
              <a:buAutoNum type="alphaUcPeriod"/>
            </a:pPr>
            <a:r>
              <a:rPr lang="en-US" sz="3500" dirty="0"/>
              <a:t>Un explained money, un explained investments</a:t>
            </a:r>
          </a:p>
          <a:p>
            <a:pPr marL="514350" indent="-514350">
              <a:buFont typeface="+mj-lt"/>
              <a:buAutoNum type="alphaUcPeriod"/>
            </a:pPr>
            <a:endParaRPr lang="en-US" sz="3200" dirty="0"/>
          </a:p>
          <a:p>
            <a:pPr marL="514350" indent="-514350">
              <a:buFont typeface="+mj-lt"/>
              <a:buAutoNum type="alphaUcPeriod"/>
            </a:pPr>
            <a:endParaRPr lang="en-US" sz="3200" dirty="0"/>
          </a:p>
          <a:p>
            <a:pPr marL="0" indent="0">
              <a:buNone/>
            </a:pPr>
            <a:endParaRPr lang="en-IN" sz="3000" dirty="0"/>
          </a:p>
          <a:p>
            <a:pPr marL="0" indent="0">
              <a:buNone/>
            </a:pPr>
            <a:endParaRPr lang="en-IN" sz="3000" dirty="0"/>
          </a:p>
          <a:p>
            <a:endParaRPr lang="en-IN" sz="3000" dirty="0"/>
          </a:p>
        </p:txBody>
      </p:sp>
    </p:spTree>
    <p:extLst>
      <p:ext uri="{BB962C8B-B14F-4D97-AF65-F5344CB8AC3E}">
        <p14:creationId xmlns:p14="http://schemas.microsoft.com/office/powerpoint/2010/main" val="193841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5922E-6ADB-77B0-6BCC-D144D3DB20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BC2CE-F76E-523A-3FD7-DBDACD85DAD6}"/>
              </a:ext>
            </a:extLst>
          </p:cNvPr>
          <p:cNvSpPr>
            <a:spLocks noGrp="1"/>
          </p:cNvSpPr>
          <p:nvPr>
            <p:ph type="title"/>
          </p:nvPr>
        </p:nvSpPr>
        <p:spPr/>
        <p:txBody>
          <a:bodyPr/>
          <a:lstStyle/>
          <a:p>
            <a:pPr algn="ctr"/>
            <a:r>
              <a:rPr lang="en-US" sz="3200" b="1" dirty="0"/>
              <a:t>III major challenges </a:t>
            </a:r>
            <a:endParaRPr lang="en-IN" dirty="0"/>
          </a:p>
        </p:txBody>
      </p:sp>
      <p:sp>
        <p:nvSpPr>
          <p:cNvPr id="3" name="Content Placeholder 2">
            <a:extLst>
              <a:ext uri="{FF2B5EF4-FFF2-40B4-BE49-F238E27FC236}">
                <a16:creationId xmlns:a16="http://schemas.microsoft.com/office/drawing/2014/main" id="{6EC1BDEE-E309-C7E8-4D27-11782554FB9F}"/>
              </a:ext>
            </a:extLst>
          </p:cNvPr>
          <p:cNvSpPr>
            <a:spLocks noGrp="1"/>
          </p:cNvSpPr>
          <p:nvPr>
            <p:ph idx="1"/>
          </p:nvPr>
        </p:nvSpPr>
        <p:spPr>
          <a:xfrm>
            <a:off x="383458" y="1853754"/>
            <a:ext cx="11592233" cy="4001356"/>
          </a:xfrm>
        </p:spPr>
        <p:txBody>
          <a:bodyPr>
            <a:normAutofit fontScale="25000" lnSpcReduction="20000"/>
          </a:bodyPr>
          <a:lstStyle/>
          <a:p>
            <a:pPr marL="514350" indent="-514350">
              <a:buFont typeface="+mj-lt"/>
              <a:buAutoNum type="alphaUcPeriod"/>
            </a:pPr>
            <a:r>
              <a:rPr lang="en-US" sz="12800" dirty="0"/>
              <a:t>Income from Other Source</a:t>
            </a:r>
          </a:p>
          <a:p>
            <a:pPr marL="514350" indent="-514350">
              <a:buFont typeface="+mj-lt"/>
              <a:buAutoNum type="alphaUcPeriod"/>
            </a:pPr>
            <a:r>
              <a:rPr lang="en-US" sz="12800" dirty="0"/>
              <a:t>Cost of Fund</a:t>
            </a:r>
          </a:p>
          <a:p>
            <a:pPr marL="514350" indent="-514350">
              <a:buFont typeface="+mj-lt"/>
              <a:buAutoNum type="alphaUcPeriod"/>
            </a:pPr>
            <a:r>
              <a:rPr lang="en-US" sz="12800" dirty="0"/>
              <a:t>Section 148 of the Income Tax Act Income escaping Assessment</a:t>
            </a:r>
          </a:p>
          <a:p>
            <a:pPr marL="514350" indent="-514350">
              <a:buFont typeface="+mj-lt"/>
              <a:buAutoNum type="alphaUcPeriod"/>
            </a:pPr>
            <a:r>
              <a:rPr lang="en-US" sz="12800" dirty="0"/>
              <a:t>Two PAN</a:t>
            </a:r>
          </a:p>
          <a:p>
            <a:pPr marL="514350" indent="-514350">
              <a:buFont typeface="+mj-lt"/>
              <a:buAutoNum type="alphaUcPeriod"/>
            </a:pPr>
            <a:r>
              <a:rPr lang="en-US" sz="12800" dirty="0"/>
              <a:t>Sec 144 of the Income tax Act</a:t>
            </a:r>
          </a:p>
          <a:p>
            <a:pPr marL="514350" indent="-514350">
              <a:buFont typeface="+mj-lt"/>
              <a:buAutoNum type="alphaUcPeriod"/>
            </a:pPr>
            <a:r>
              <a:rPr lang="en-US" sz="12800" dirty="0"/>
              <a:t>263 Proceedings </a:t>
            </a:r>
          </a:p>
          <a:p>
            <a:pPr marL="514350" indent="-514350">
              <a:buFont typeface="+mj-lt"/>
              <a:buAutoNum type="alphaUcPeriod"/>
            </a:pPr>
            <a:r>
              <a:rPr lang="en-US" sz="12800" dirty="0"/>
              <a:t>Points to be considered in Tax Audits</a:t>
            </a:r>
          </a:p>
          <a:p>
            <a:pPr marL="514350" indent="-514350">
              <a:buFont typeface="+mj-lt"/>
              <a:buAutoNum type="alphaUcPeriod"/>
            </a:pPr>
            <a:endParaRPr lang="en-US" sz="3200" dirty="0"/>
          </a:p>
          <a:p>
            <a:pPr marL="514350" indent="-514350">
              <a:buFont typeface="+mj-lt"/>
              <a:buAutoNum type="alphaUcPeriod"/>
            </a:pPr>
            <a:endParaRPr lang="en-US" sz="3200" dirty="0"/>
          </a:p>
          <a:p>
            <a:pPr marL="514350" indent="-514350">
              <a:buFont typeface="+mj-lt"/>
              <a:buAutoNum type="alphaUcPeriod"/>
            </a:pPr>
            <a:endParaRPr lang="en-US" sz="3200" dirty="0"/>
          </a:p>
          <a:p>
            <a:pPr marL="514350" indent="-514350">
              <a:buFont typeface="+mj-lt"/>
              <a:buAutoNum type="alphaUcPeriod"/>
            </a:pPr>
            <a:endParaRPr lang="en-US" sz="3200" dirty="0"/>
          </a:p>
          <a:p>
            <a:pPr marL="514350" indent="-514350">
              <a:buFont typeface="+mj-lt"/>
              <a:buAutoNum type="alphaUcPeriod"/>
            </a:pPr>
            <a:endParaRPr lang="en-US" sz="3200" dirty="0"/>
          </a:p>
          <a:p>
            <a:pPr marL="0" indent="0">
              <a:buNone/>
            </a:pPr>
            <a:endParaRPr lang="en-IN" sz="3000" dirty="0"/>
          </a:p>
          <a:p>
            <a:pPr marL="0" indent="0">
              <a:buNone/>
            </a:pPr>
            <a:endParaRPr lang="en-IN" sz="3000" dirty="0"/>
          </a:p>
          <a:p>
            <a:endParaRPr lang="en-IN" sz="3000" dirty="0"/>
          </a:p>
        </p:txBody>
      </p:sp>
      <p:sp>
        <p:nvSpPr>
          <p:cNvPr id="4" name="TextBox 3">
            <a:extLst>
              <a:ext uri="{FF2B5EF4-FFF2-40B4-BE49-F238E27FC236}">
                <a16:creationId xmlns:a16="http://schemas.microsoft.com/office/drawing/2014/main" id="{8A6EC1E7-E922-063C-A850-2A32A543D355}"/>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425510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35153-BAE8-9C25-B349-71026417A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0E9E1-4006-DB63-99DD-BD43FCB3B1B2}"/>
              </a:ext>
            </a:extLst>
          </p:cNvPr>
          <p:cNvSpPr>
            <a:spLocks noGrp="1"/>
          </p:cNvSpPr>
          <p:nvPr>
            <p:ph type="title"/>
          </p:nvPr>
        </p:nvSpPr>
        <p:spPr>
          <a:xfrm>
            <a:off x="412955" y="804520"/>
            <a:ext cx="11400503" cy="906293"/>
          </a:xfrm>
        </p:spPr>
        <p:txBody>
          <a:bodyPr>
            <a:normAutofit fontScale="90000"/>
          </a:bodyPr>
          <a:lstStyle/>
          <a:p>
            <a:pPr algn="ctr"/>
            <a:r>
              <a:rPr lang="en-IN" sz="4400" b="1" dirty="0">
                <a:effectLst/>
                <a:latin typeface="Aptos" panose="020B0004020202020204" pitchFamily="34" charset="0"/>
                <a:ea typeface="Aptos" panose="020B0004020202020204" pitchFamily="34" charset="0"/>
                <a:cs typeface="Tunga" panose="020B0502040204020203" pitchFamily="34" charset="0"/>
              </a:rPr>
              <a:t>I(A) </a:t>
            </a:r>
            <a:r>
              <a:rPr lang="en-US" sz="4400" b="1" dirty="0"/>
              <a:t>Section 139 of the income Tax Act</a:t>
            </a:r>
            <a:br>
              <a:rPr lang="en-US" sz="4400" b="1" dirty="0"/>
            </a:br>
            <a:br>
              <a:rPr lang="en-IN" sz="3600" b="1" dirty="0">
                <a:effectLst/>
                <a:latin typeface="Aptos" panose="020B0004020202020204" pitchFamily="34" charset="0"/>
                <a:ea typeface="Aptos" panose="020B0004020202020204" pitchFamily="34" charset="0"/>
                <a:cs typeface="Tunga" panose="020B0502040204020203" pitchFamily="34" charset="0"/>
              </a:rPr>
            </a:br>
            <a:br>
              <a:rPr lang="en-US" sz="3200" kern="1200" dirty="0"/>
            </a:br>
            <a:endParaRPr lang="en-IN" dirty="0"/>
          </a:p>
        </p:txBody>
      </p:sp>
      <p:sp>
        <p:nvSpPr>
          <p:cNvPr id="3" name="Content Placeholder 2">
            <a:extLst>
              <a:ext uri="{FF2B5EF4-FFF2-40B4-BE49-F238E27FC236}">
                <a16:creationId xmlns:a16="http://schemas.microsoft.com/office/drawing/2014/main" id="{AE5F9AEE-FFB6-2B19-A141-24DC94C34ED6}"/>
              </a:ext>
            </a:extLst>
          </p:cNvPr>
          <p:cNvSpPr>
            <a:spLocks noGrp="1"/>
          </p:cNvSpPr>
          <p:nvPr>
            <p:ph idx="1"/>
          </p:nvPr>
        </p:nvSpPr>
        <p:spPr>
          <a:xfrm>
            <a:off x="811161" y="2015732"/>
            <a:ext cx="10707329" cy="3450613"/>
          </a:xfrm>
        </p:spPr>
        <p:txBody>
          <a:bodyPr>
            <a:normAutofit/>
          </a:bodyPr>
          <a:lstStyle/>
          <a:p>
            <a:pPr marL="0" indent="0">
              <a:buNone/>
            </a:pPr>
            <a:endParaRPr lang="en-IN" sz="4000" b="1" dirty="0">
              <a:latin typeface="Aptos" panose="020B0004020202020204" pitchFamily="34" charset="0"/>
              <a:cs typeface="Tunga" panose="020B0502040204020203" pitchFamily="34" charset="0"/>
            </a:endParaRPr>
          </a:p>
          <a:p>
            <a:pPr marL="0" indent="0">
              <a:buNone/>
            </a:pPr>
            <a:endParaRPr lang="en-IN" sz="4000" dirty="0"/>
          </a:p>
          <a:p>
            <a:pPr marL="0" indent="0">
              <a:buNone/>
            </a:pPr>
            <a:endParaRPr lang="en-IN" sz="4000" dirty="0"/>
          </a:p>
          <a:p>
            <a:pPr marL="0" indent="0">
              <a:buNone/>
            </a:pPr>
            <a:endParaRPr lang="en-IN" sz="4000" dirty="0"/>
          </a:p>
          <a:p>
            <a:pPr marL="0" indent="0">
              <a:buNone/>
            </a:pPr>
            <a:endParaRPr lang="en-IN" sz="3500" dirty="0"/>
          </a:p>
        </p:txBody>
      </p:sp>
      <p:sp>
        <p:nvSpPr>
          <p:cNvPr id="6" name="Footer Placeholder 4">
            <a:extLst>
              <a:ext uri="{FF2B5EF4-FFF2-40B4-BE49-F238E27FC236}">
                <a16:creationId xmlns:a16="http://schemas.microsoft.com/office/drawing/2014/main" id="{9A1288C2-1601-2BDE-BE4B-20568AA2AF5D}"/>
              </a:ext>
            </a:extLst>
          </p:cNvPr>
          <p:cNvSpPr txBox="1">
            <a:spLocks/>
          </p:cNvSpPr>
          <p:nvPr/>
        </p:nvSpPr>
        <p:spPr>
          <a:xfrm>
            <a:off x="2995566" y="6220441"/>
            <a:ext cx="5938836"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a:solidFill>
                  <a:schemeClr val="accent1">
                    <a:lumMod val="40000"/>
                    <a:lumOff val="60000"/>
                  </a:schemeClr>
                </a:solidFill>
              </a:rPr>
              <a:t>7411084358              cavarunbhat@gmail.com</a:t>
            </a:r>
            <a:endParaRPr lang="en-US" sz="2400" dirty="0">
              <a:solidFill>
                <a:schemeClr val="accent1">
                  <a:lumMod val="40000"/>
                  <a:lumOff val="60000"/>
                </a:schemeClr>
              </a:solidFill>
            </a:endParaRPr>
          </a:p>
        </p:txBody>
      </p:sp>
      <p:sp>
        <p:nvSpPr>
          <p:cNvPr id="5" name="TextBox 4">
            <a:extLst>
              <a:ext uri="{FF2B5EF4-FFF2-40B4-BE49-F238E27FC236}">
                <a16:creationId xmlns:a16="http://schemas.microsoft.com/office/drawing/2014/main" id="{C2C15B0B-11FB-DF8B-4B6E-6BEDC993A1B1}"/>
              </a:ext>
            </a:extLst>
          </p:cNvPr>
          <p:cNvSpPr txBox="1"/>
          <p:nvPr/>
        </p:nvSpPr>
        <p:spPr>
          <a:xfrm>
            <a:off x="147485" y="1710813"/>
            <a:ext cx="12044515" cy="4437497"/>
          </a:xfrm>
          <a:prstGeom prst="rect">
            <a:avLst/>
          </a:prstGeom>
          <a:noFill/>
        </p:spPr>
        <p:txBody>
          <a:bodyPr wrap="square">
            <a:spAutoFit/>
          </a:bodyPr>
          <a:lstStyle/>
          <a:p>
            <a:pPr>
              <a:lnSpc>
                <a:spcPct val="150000"/>
              </a:lnSpc>
              <a:buNone/>
            </a:pPr>
            <a:r>
              <a:rPr lang="en-US" sz="3200" dirty="0">
                <a:solidFill>
                  <a:srgbClr val="1100CC"/>
                </a:solidFill>
                <a:effectLst/>
                <a:hlinkClick r:id="rId2"/>
              </a:rPr>
              <a:t>(1)</a:t>
            </a:r>
            <a:r>
              <a:rPr lang="en-US" sz="3200" dirty="0">
                <a:solidFill>
                  <a:srgbClr val="FF0000"/>
                </a:solidFill>
                <a:effectLst/>
              </a:rPr>
              <a:t>Every person,—</a:t>
            </a:r>
          </a:p>
          <a:p>
            <a:pPr>
              <a:lnSpc>
                <a:spcPct val="150000"/>
              </a:lnSpc>
              <a:buNone/>
            </a:pPr>
            <a:r>
              <a:rPr lang="en-US" sz="3200" dirty="0">
                <a:solidFill>
                  <a:srgbClr val="1100CC"/>
                </a:solidFill>
                <a:effectLst/>
                <a:hlinkClick r:id="rId3"/>
              </a:rPr>
              <a:t>(a)</a:t>
            </a:r>
            <a:r>
              <a:rPr lang="en-US" sz="3200" dirty="0">
                <a:effectLst/>
              </a:rPr>
              <a:t>being a </a:t>
            </a:r>
            <a:r>
              <a:rPr lang="en-US" sz="3200" dirty="0">
                <a:solidFill>
                  <a:srgbClr val="FF0000"/>
                </a:solidFill>
                <a:effectLst/>
              </a:rPr>
              <a:t>company or a firm; or</a:t>
            </a:r>
          </a:p>
          <a:p>
            <a:pPr>
              <a:lnSpc>
                <a:spcPct val="150000"/>
              </a:lnSpc>
              <a:buNone/>
            </a:pPr>
            <a:r>
              <a:rPr lang="en-US" sz="3200" dirty="0">
                <a:solidFill>
                  <a:srgbClr val="1100CC"/>
                </a:solidFill>
                <a:effectLst/>
                <a:hlinkClick r:id="rId4"/>
              </a:rPr>
              <a:t>(b)</a:t>
            </a:r>
            <a:r>
              <a:rPr lang="en-US" sz="3200" dirty="0">
                <a:effectLst/>
              </a:rPr>
              <a:t>being a </a:t>
            </a:r>
            <a:r>
              <a:rPr lang="en-US" sz="3200" dirty="0">
                <a:solidFill>
                  <a:srgbClr val="FF0000"/>
                </a:solidFill>
                <a:effectLst/>
              </a:rPr>
              <a:t>person other than a company or a firm</a:t>
            </a:r>
            <a:r>
              <a:rPr lang="en-US" sz="3200" dirty="0">
                <a:effectLst/>
              </a:rPr>
              <a:t>, if his total income or the total income of any other person in respect of which he is assessable under this Act during the previous year exceeded the maximum amount which is not chargeable to income-tax,</a:t>
            </a:r>
            <a:endParaRPr lang="en-IN" sz="3200" dirty="0"/>
          </a:p>
        </p:txBody>
      </p:sp>
    </p:spTree>
    <p:extLst>
      <p:ext uri="{BB962C8B-B14F-4D97-AF65-F5344CB8AC3E}">
        <p14:creationId xmlns:p14="http://schemas.microsoft.com/office/powerpoint/2010/main" val="3429174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D4B5-5384-306C-6910-9C4B458A8937}"/>
              </a:ext>
            </a:extLst>
          </p:cNvPr>
          <p:cNvSpPr>
            <a:spLocks noGrp="1"/>
          </p:cNvSpPr>
          <p:nvPr>
            <p:ph type="title"/>
          </p:nvPr>
        </p:nvSpPr>
        <p:spPr>
          <a:xfrm>
            <a:off x="103239" y="348655"/>
            <a:ext cx="12088761" cy="862049"/>
          </a:xfrm>
        </p:spPr>
        <p:txBody>
          <a:bodyPr/>
          <a:lstStyle/>
          <a:p>
            <a:r>
              <a:rPr lang="en-IN" sz="4000" b="1" dirty="0"/>
              <a:t>I(A) </a:t>
            </a:r>
            <a:r>
              <a:rPr lang="en-US" sz="4000" b="1" dirty="0"/>
              <a:t>Section 139 of the income Tax Act</a:t>
            </a:r>
            <a:endParaRPr lang="en-IN" sz="4000" b="1" dirty="0"/>
          </a:p>
        </p:txBody>
      </p:sp>
      <p:sp>
        <p:nvSpPr>
          <p:cNvPr id="3" name="Content Placeholder 2">
            <a:extLst>
              <a:ext uri="{FF2B5EF4-FFF2-40B4-BE49-F238E27FC236}">
                <a16:creationId xmlns:a16="http://schemas.microsoft.com/office/drawing/2014/main" id="{DE0B0A90-E70E-AA5B-466A-4C645431F262}"/>
              </a:ext>
            </a:extLst>
          </p:cNvPr>
          <p:cNvSpPr>
            <a:spLocks noGrp="1"/>
          </p:cNvSpPr>
          <p:nvPr>
            <p:ph idx="1"/>
          </p:nvPr>
        </p:nvSpPr>
        <p:spPr>
          <a:xfrm>
            <a:off x="103239" y="980685"/>
            <a:ext cx="11901948" cy="5097635"/>
          </a:xfrm>
        </p:spPr>
        <p:txBody>
          <a:bodyPr>
            <a:noAutofit/>
          </a:bodyPr>
          <a:lstStyle/>
          <a:p>
            <a:pPr algn="just"/>
            <a:r>
              <a:rPr lang="en-US" sz="2500" dirty="0">
                <a:solidFill>
                  <a:srgbClr val="FF0000"/>
                </a:solidFill>
              </a:rPr>
              <a:t>Provided also that every person, being an individual or a Hindu undivided family </a:t>
            </a:r>
            <a:r>
              <a:rPr lang="en-US" sz="2500" u="sng" dirty="0">
                <a:solidFill>
                  <a:srgbClr val="FF0000"/>
                </a:solidFill>
              </a:rPr>
              <a:t>or an association of persons or a body of individuals, whether incorporated or not, or an artificial juridical person</a:t>
            </a:r>
            <a:r>
              <a:rPr lang="en-US" sz="2500" dirty="0">
                <a:solidFill>
                  <a:srgbClr val="FF0000"/>
                </a:solidFill>
              </a:rPr>
              <a:t>, </a:t>
            </a:r>
            <a:r>
              <a:rPr lang="en-US" sz="2500" dirty="0"/>
              <a:t>if his total income or the </a:t>
            </a:r>
            <a:r>
              <a:rPr lang="en-US" sz="2500" dirty="0">
                <a:solidFill>
                  <a:srgbClr val="FF0000"/>
                </a:solidFill>
              </a:rPr>
              <a:t>total income </a:t>
            </a:r>
            <a:r>
              <a:rPr lang="en-US" sz="2500" dirty="0"/>
              <a:t>of any other person in respect of which he is assessable under this Act during the previous year, </a:t>
            </a:r>
            <a:r>
              <a:rPr lang="en-US" sz="2500" u="sng" dirty="0">
                <a:solidFill>
                  <a:srgbClr val="FF0000"/>
                </a:solidFill>
              </a:rPr>
              <a:t>without giving effect to the provisions </a:t>
            </a:r>
            <a:r>
              <a:rPr lang="en-US" sz="2500" dirty="0"/>
              <a:t>of clause (38) of section 10 or section 10A or section 10B or section 10BA or section 54 or section 54B or section 54D or section 54EC or section 54F or section 54G or section 54GA or section 54GB or </a:t>
            </a:r>
            <a:r>
              <a:rPr lang="en-US" sz="2500" dirty="0">
                <a:solidFill>
                  <a:srgbClr val="FF0000"/>
                </a:solidFill>
              </a:rPr>
              <a:t>Chapter VI-A </a:t>
            </a:r>
            <a:r>
              <a:rPr lang="en-US" sz="2500" dirty="0"/>
              <a:t>exceeded the maximum amount which is not chargeable to income-tax, shall, on or before the due date, furnish a return of his income or the income of such other person during the previous year, in the prescribed form and verified in the prescribed manner and setting forth such other particulars as may be prescribed:</a:t>
            </a:r>
            <a:endParaRPr lang="en-IN" sz="2500" dirty="0"/>
          </a:p>
        </p:txBody>
      </p:sp>
    </p:spTree>
    <p:extLst>
      <p:ext uri="{BB962C8B-B14F-4D97-AF65-F5344CB8AC3E}">
        <p14:creationId xmlns:p14="http://schemas.microsoft.com/office/powerpoint/2010/main" val="1951184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325AD-E9FF-B922-B753-8595E65856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B4330-DB9F-356D-14F4-41AF2B385E0F}"/>
              </a:ext>
            </a:extLst>
          </p:cNvPr>
          <p:cNvSpPr>
            <a:spLocks noGrp="1"/>
          </p:cNvSpPr>
          <p:nvPr>
            <p:ph type="title"/>
          </p:nvPr>
        </p:nvSpPr>
        <p:spPr>
          <a:xfrm>
            <a:off x="412955" y="804520"/>
            <a:ext cx="11400503" cy="906293"/>
          </a:xfrm>
        </p:spPr>
        <p:txBody>
          <a:bodyPr>
            <a:normAutofit fontScale="90000"/>
          </a:bodyPr>
          <a:lstStyle/>
          <a:p>
            <a:pPr algn="ctr"/>
            <a:r>
              <a:rPr lang="en-IN" sz="4000" b="1" dirty="0">
                <a:effectLst/>
                <a:latin typeface="Aptos" panose="020B0004020202020204" pitchFamily="34" charset="0"/>
                <a:ea typeface="Aptos" panose="020B0004020202020204" pitchFamily="34" charset="0"/>
                <a:cs typeface="Tunga" panose="020B0502040204020203" pitchFamily="34" charset="0"/>
              </a:rPr>
              <a:t>I(B) </a:t>
            </a:r>
            <a:r>
              <a:rPr lang="en-US" sz="4000" b="1" dirty="0"/>
              <a:t>Section 80AC of the income Tax Act</a:t>
            </a:r>
            <a:br>
              <a:rPr lang="en-US" sz="4400" b="1" dirty="0"/>
            </a:br>
            <a:br>
              <a:rPr lang="en-IN" sz="3600" b="1" dirty="0">
                <a:effectLst/>
                <a:latin typeface="Aptos" panose="020B0004020202020204" pitchFamily="34" charset="0"/>
                <a:ea typeface="Aptos" panose="020B0004020202020204" pitchFamily="34" charset="0"/>
                <a:cs typeface="Tunga" panose="020B0502040204020203" pitchFamily="34" charset="0"/>
              </a:rPr>
            </a:br>
            <a:br>
              <a:rPr lang="en-US" sz="3200" kern="1200" dirty="0"/>
            </a:br>
            <a:endParaRPr lang="en-IN" dirty="0"/>
          </a:p>
        </p:txBody>
      </p:sp>
      <p:sp>
        <p:nvSpPr>
          <p:cNvPr id="3" name="Content Placeholder 2">
            <a:extLst>
              <a:ext uri="{FF2B5EF4-FFF2-40B4-BE49-F238E27FC236}">
                <a16:creationId xmlns:a16="http://schemas.microsoft.com/office/drawing/2014/main" id="{93281ABD-6FCE-DA35-1523-E430C3D98EE3}"/>
              </a:ext>
            </a:extLst>
          </p:cNvPr>
          <p:cNvSpPr>
            <a:spLocks noGrp="1"/>
          </p:cNvSpPr>
          <p:nvPr>
            <p:ph idx="1"/>
          </p:nvPr>
        </p:nvSpPr>
        <p:spPr>
          <a:xfrm>
            <a:off x="811161" y="2015732"/>
            <a:ext cx="10707329" cy="3450613"/>
          </a:xfrm>
        </p:spPr>
        <p:txBody>
          <a:bodyPr>
            <a:normAutofit/>
          </a:bodyPr>
          <a:lstStyle/>
          <a:p>
            <a:pPr marL="0" indent="0">
              <a:buNone/>
            </a:pPr>
            <a:endParaRPr lang="en-IN" sz="4000" b="1" dirty="0">
              <a:latin typeface="Aptos" panose="020B0004020202020204" pitchFamily="34" charset="0"/>
              <a:cs typeface="Tunga" panose="020B0502040204020203" pitchFamily="34" charset="0"/>
            </a:endParaRPr>
          </a:p>
          <a:p>
            <a:pPr marL="0" indent="0">
              <a:buNone/>
            </a:pPr>
            <a:endParaRPr lang="en-IN" sz="4000" dirty="0"/>
          </a:p>
          <a:p>
            <a:pPr marL="0" indent="0">
              <a:buNone/>
            </a:pPr>
            <a:endParaRPr lang="en-IN" sz="4000" dirty="0"/>
          </a:p>
          <a:p>
            <a:pPr marL="0" indent="0">
              <a:buNone/>
            </a:pPr>
            <a:endParaRPr lang="en-IN" sz="4000" dirty="0"/>
          </a:p>
          <a:p>
            <a:pPr marL="0" indent="0">
              <a:buNone/>
            </a:pPr>
            <a:endParaRPr lang="en-IN" sz="3500" dirty="0"/>
          </a:p>
        </p:txBody>
      </p:sp>
      <p:sp>
        <p:nvSpPr>
          <p:cNvPr id="6" name="Footer Placeholder 4">
            <a:extLst>
              <a:ext uri="{FF2B5EF4-FFF2-40B4-BE49-F238E27FC236}">
                <a16:creationId xmlns:a16="http://schemas.microsoft.com/office/drawing/2014/main" id="{6AB7EDEF-FB55-6A49-1B02-DB73FA5EBBEB}"/>
              </a:ext>
            </a:extLst>
          </p:cNvPr>
          <p:cNvSpPr txBox="1">
            <a:spLocks/>
          </p:cNvSpPr>
          <p:nvPr/>
        </p:nvSpPr>
        <p:spPr>
          <a:xfrm>
            <a:off x="2995566" y="6220441"/>
            <a:ext cx="5938836"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a:solidFill>
                  <a:schemeClr val="accent1">
                    <a:lumMod val="40000"/>
                    <a:lumOff val="60000"/>
                  </a:schemeClr>
                </a:solidFill>
              </a:rPr>
              <a:t>7411084358              cavarunbhat@gmail.com</a:t>
            </a:r>
            <a:endParaRPr lang="en-US" sz="2400" dirty="0">
              <a:solidFill>
                <a:schemeClr val="accent1">
                  <a:lumMod val="40000"/>
                  <a:lumOff val="60000"/>
                </a:schemeClr>
              </a:solidFill>
            </a:endParaRPr>
          </a:p>
        </p:txBody>
      </p:sp>
      <p:sp>
        <p:nvSpPr>
          <p:cNvPr id="12" name="TextBox 11">
            <a:extLst>
              <a:ext uri="{FF2B5EF4-FFF2-40B4-BE49-F238E27FC236}">
                <a16:creationId xmlns:a16="http://schemas.microsoft.com/office/drawing/2014/main" id="{8DA5F0F8-8AE3-1268-AF1E-71C40015D877}"/>
              </a:ext>
            </a:extLst>
          </p:cNvPr>
          <p:cNvSpPr txBox="1"/>
          <p:nvPr/>
        </p:nvSpPr>
        <p:spPr>
          <a:xfrm>
            <a:off x="68825" y="1790134"/>
            <a:ext cx="12088761" cy="4278094"/>
          </a:xfrm>
          <a:prstGeom prst="rect">
            <a:avLst/>
          </a:prstGeom>
          <a:noFill/>
        </p:spPr>
        <p:txBody>
          <a:bodyPr wrap="square">
            <a:spAutoFit/>
          </a:bodyPr>
          <a:lstStyle/>
          <a:p>
            <a:pPr algn="ctr"/>
            <a:r>
              <a:rPr lang="en-US" sz="3000" b="1" dirty="0"/>
              <a:t>Deduction not to be allowed unless return furnished.</a:t>
            </a:r>
          </a:p>
          <a:p>
            <a:r>
              <a:rPr lang="en-US" sz="3000" dirty="0">
                <a:solidFill>
                  <a:schemeClr val="accent1">
                    <a:lumMod val="75000"/>
                  </a:schemeClr>
                </a:solidFill>
              </a:rPr>
              <a:t>80AC</a:t>
            </a:r>
            <a:r>
              <a:rPr lang="en-US" sz="3000" dirty="0"/>
              <a:t>. Where in computing the total income of an assessee of any previous year relevant to the assessment year commencing on or after—</a:t>
            </a:r>
          </a:p>
          <a:p>
            <a:r>
              <a:rPr lang="en-US" sz="3000" dirty="0"/>
              <a:t>(ii)	 	</a:t>
            </a:r>
            <a:r>
              <a:rPr lang="en-US" sz="3000" dirty="0">
                <a:solidFill>
                  <a:schemeClr val="accent1">
                    <a:lumMod val="75000"/>
                  </a:schemeClr>
                </a:solidFill>
              </a:rPr>
              <a:t>the 1st day of April, 2018,</a:t>
            </a:r>
            <a:r>
              <a:rPr lang="en-US" sz="3000" dirty="0"/>
              <a:t> any deduction is admissible under any provision of this Chapter under the heading "C.—</a:t>
            </a:r>
            <a:r>
              <a:rPr lang="en-US" sz="3000" dirty="0">
                <a:solidFill>
                  <a:schemeClr val="accent1">
                    <a:lumMod val="75000"/>
                  </a:schemeClr>
                </a:solidFill>
              </a:rPr>
              <a:t>Deductions in respect of certain incomes",</a:t>
            </a:r>
          </a:p>
          <a:p>
            <a:r>
              <a:rPr lang="en-US" sz="3000" dirty="0"/>
              <a:t>no such deduction shall be allowed to him unless he furnishes a return of his income for such assessment year on or before the due date specified under sub-section </a:t>
            </a:r>
            <a:r>
              <a:rPr lang="en-US" sz="3000" dirty="0">
                <a:solidFill>
                  <a:schemeClr val="accent1">
                    <a:lumMod val="75000"/>
                  </a:schemeClr>
                </a:solidFill>
              </a:rPr>
              <a:t>(1) of section 139</a:t>
            </a:r>
            <a:r>
              <a:rPr lang="en-US" sz="3200" dirty="0">
                <a:solidFill>
                  <a:schemeClr val="accent1">
                    <a:lumMod val="75000"/>
                  </a:schemeClr>
                </a:solidFill>
              </a:rPr>
              <a:t>.</a:t>
            </a:r>
            <a:endParaRPr lang="en-IN" sz="3200" dirty="0">
              <a:solidFill>
                <a:schemeClr val="accent1">
                  <a:lumMod val="75000"/>
                </a:schemeClr>
              </a:solidFill>
            </a:endParaRPr>
          </a:p>
        </p:txBody>
      </p:sp>
    </p:spTree>
    <p:extLst>
      <p:ext uri="{BB962C8B-B14F-4D97-AF65-F5344CB8AC3E}">
        <p14:creationId xmlns:p14="http://schemas.microsoft.com/office/powerpoint/2010/main" val="118261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1568C-440A-347B-A2E3-27A389AF347C}"/>
              </a:ext>
            </a:extLst>
          </p:cNvPr>
          <p:cNvSpPr>
            <a:spLocks noGrp="1"/>
          </p:cNvSpPr>
          <p:nvPr>
            <p:ph type="title"/>
          </p:nvPr>
        </p:nvSpPr>
        <p:spPr/>
        <p:txBody>
          <a:bodyPr/>
          <a:lstStyle/>
          <a:p>
            <a:r>
              <a:rPr lang="en-IN" sz="3200" b="1" dirty="0">
                <a:effectLst/>
                <a:latin typeface="Aptos" panose="020B0004020202020204" pitchFamily="34" charset="0"/>
                <a:ea typeface="Aptos" panose="020B0004020202020204" pitchFamily="34" charset="0"/>
                <a:cs typeface="Tunga" panose="020B0502040204020203" pitchFamily="34" charset="0"/>
              </a:rPr>
              <a:t>I(B) </a:t>
            </a:r>
            <a:r>
              <a:rPr lang="en-US" sz="3200" b="1" dirty="0"/>
              <a:t>Section 80AC of the income Tax Act</a:t>
            </a:r>
            <a:endParaRPr lang="en-IN" dirty="0"/>
          </a:p>
        </p:txBody>
      </p:sp>
      <p:sp>
        <p:nvSpPr>
          <p:cNvPr id="3" name="Content Placeholder 2">
            <a:extLst>
              <a:ext uri="{FF2B5EF4-FFF2-40B4-BE49-F238E27FC236}">
                <a16:creationId xmlns:a16="http://schemas.microsoft.com/office/drawing/2014/main" id="{8BBBEE1B-A7FF-4F5A-0382-15C75323D19E}"/>
              </a:ext>
            </a:extLst>
          </p:cNvPr>
          <p:cNvSpPr>
            <a:spLocks noGrp="1"/>
          </p:cNvSpPr>
          <p:nvPr>
            <p:ph idx="1"/>
          </p:nvPr>
        </p:nvSpPr>
        <p:spPr>
          <a:xfrm>
            <a:off x="648928" y="1853754"/>
            <a:ext cx="10928556" cy="3839123"/>
          </a:xfrm>
        </p:spPr>
        <p:txBody>
          <a:bodyPr>
            <a:noAutofit/>
          </a:bodyPr>
          <a:lstStyle/>
          <a:p>
            <a:r>
              <a:rPr lang="en-US" sz="3200" dirty="0"/>
              <a:t>(a) where the assessee other than an assessee referred to in clause (aa) is—</a:t>
            </a:r>
          </a:p>
          <a:p>
            <a:r>
              <a:rPr lang="en-US" sz="3200" dirty="0"/>
              <a:t>(ii) a person (other than a company) whose accounts are required to be audited under  	this Act or under any other law for the time being in force; </a:t>
            </a:r>
          </a:p>
          <a:p>
            <a:r>
              <a:rPr lang="en-US" sz="3200" dirty="0"/>
              <a:t> the </a:t>
            </a:r>
            <a:r>
              <a:rPr lang="en-US" sz="3200" dirty="0">
                <a:solidFill>
                  <a:schemeClr val="accent1">
                    <a:lumMod val="75000"/>
                  </a:schemeClr>
                </a:solidFill>
              </a:rPr>
              <a:t>31st day of October </a:t>
            </a:r>
            <a:r>
              <a:rPr lang="en-US" sz="3200" dirty="0"/>
              <a:t>of the assessment year;</a:t>
            </a:r>
            <a:endParaRPr lang="en-IN" sz="3200" dirty="0"/>
          </a:p>
        </p:txBody>
      </p:sp>
      <p:sp>
        <p:nvSpPr>
          <p:cNvPr id="4" name="TextBox 3">
            <a:extLst>
              <a:ext uri="{FF2B5EF4-FFF2-40B4-BE49-F238E27FC236}">
                <a16:creationId xmlns:a16="http://schemas.microsoft.com/office/drawing/2014/main" id="{FB7DAF82-0A36-DA10-1C62-ACBDC6273E86}"/>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25253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108AB-8E55-5CB7-A5C8-33F00C668E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9C397-8566-D8E0-F270-9AF3AF9BD793}"/>
              </a:ext>
            </a:extLst>
          </p:cNvPr>
          <p:cNvSpPr>
            <a:spLocks noGrp="1"/>
          </p:cNvSpPr>
          <p:nvPr>
            <p:ph type="title"/>
          </p:nvPr>
        </p:nvSpPr>
        <p:spPr>
          <a:xfrm>
            <a:off x="353961" y="804519"/>
            <a:ext cx="11415252" cy="1049235"/>
          </a:xfrm>
        </p:spPr>
        <p:txBody>
          <a:bodyPr/>
          <a:lstStyle/>
          <a:p>
            <a:pPr algn="ctr"/>
            <a:r>
              <a:rPr lang="en-IN" sz="3200" b="1" dirty="0">
                <a:effectLst/>
                <a:latin typeface="Aptos" panose="020B0004020202020204" pitchFamily="34" charset="0"/>
                <a:ea typeface="Aptos" panose="020B0004020202020204" pitchFamily="34" charset="0"/>
                <a:cs typeface="Tunga" panose="020B0502040204020203" pitchFamily="34" charset="0"/>
              </a:rPr>
              <a:t>I(C) </a:t>
            </a:r>
            <a:r>
              <a:rPr lang="en-US" sz="3200" b="1" dirty="0"/>
              <a:t>Section 119 (2)(b)of the income Tax Act</a:t>
            </a:r>
            <a:br>
              <a:rPr lang="en-US" sz="3200" b="1" dirty="0"/>
            </a:br>
            <a:r>
              <a:rPr lang="en-IN" dirty="0"/>
              <a:t>Circular No.13 /2023 dated 26-07-2023</a:t>
            </a:r>
          </a:p>
        </p:txBody>
      </p:sp>
      <p:sp>
        <p:nvSpPr>
          <p:cNvPr id="3" name="Content Placeholder 2">
            <a:extLst>
              <a:ext uri="{FF2B5EF4-FFF2-40B4-BE49-F238E27FC236}">
                <a16:creationId xmlns:a16="http://schemas.microsoft.com/office/drawing/2014/main" id="{346479F6-928F-B418-908B-E980A8792D47}"/>
              </a:ext>
            </a:extLst>
          </p:cNvPr>
          <p:cNvSpPr>
            <a:spLocks noGrp="1"/>
          </p:cNvSpPr>
          <p:nvPr>
            <p:ph idx="1"/>
          </p:nvPr>
        </p:nvSpPr>
        <p:spPr>
          <a:xfrm>
            <a:off x="147484" y="1853754"/>
            <a:ext cx="12044516" cy="4199727"/>
          </a:xfrm>
        </p:spPr>
        <p:txBody>
          <a:bodyPr>
            <a:noAutofit/>
          </a:bodyPr>
          <a:lstStyle/>
          <a:p>
            <a:pPr algn="just"/>
            <a:r>
              <a:rPr lang="en-US" sz="3200" dirty="0"/>
              <a:t>In order to </a:t>
            </a:r>
            <a:r>
              <a:rPr lang="en-US" sz="3200" dirty="0">
                <a:solidFill>
                  <a:schemeClr val="accent1">
                    <a:lumMod val="75000"/>
                  </a:schemeClr>
                </a:solidFill>
              </a:rPr>
              <a:t>mitigate genuine hardship in cases referred to in para 3, the Board, in exercise or the powers conferred </a:t>
            </a:r>
            <a:r>
              <a:rPr lang="en-US" sz="3200" dirty="0"/>
              <a:t>under section 119 of the Act, hereby directs that the </a:t>
            </a:r>
            <a:r>
              <a:rPr lang="en-US" sz="3200" dirty="0">
                <a:solidFill>
                  <a:schemeClr val="accent1">
                    <a:lumMod val="75000"/>
                  </a:schemeClr>
                </a:solidFill>
              </a:rPr>
              <a:t>Chief Commissioners of Income· tax (CCIT) / Directors General of </a:t>
            </a:r>
            <a:r>
              <a:rPr lang="en-US" sz="3200" dirty="0" err="1">
                <a:solidFill>
                  <a:schemeClr val="accent1">
                    <a:lumMod val="75000"/>
                  </a:schemeClr>
                </a:solidFill>
              </a:rPr>
              <a:t>lncome·tax</a:t>
            </a:r>
            <a:r>
              <a:rPr lang="en-US" sz="3200" dirty="0">
                <a:solidFill>
                  <a:schemeClr val="accent1">
                    <a:lumMod val="75000"/>
                  </a:schemeClr>
                </a:solidFill>
              </a:rPr>
              <a:t> (DGIT) </a:t>
            </a:r>
            <a:r>
              <a:rPr lang="en-US" sz="3200" dirty="0"/>
              <a:t>are authorised to deal with such applications of </a:t>
            </a:r>
            <a:r>
              <a:rPr lang="en-US" sz="3200" dirty="0">
                <a:solidFill>
                  <a:schemeClr val="accent1">
                    <a:lumMod val="75000"/>
                  </a:schemeClr>
                </a:solidFill>
              </a:rPr>
              <a:t>condonation of delay pending before the Board, upon transfer of such applications by the Board</a:t>
            </a:r>
            <a:r>
              <a:rPr lang="en-US" sz="3200" dirty="0"/>
              <a:t>, and decide such applications on merits, in accordance with the law. </a:t>
            </a:r>
            <a:endParaRPr lang="en-IN" sz="3200" dirty="0"/>
          </a:p>
        </p:txBody>
      </p:sp>
    </p:spTree>
    <p:extLst>
      <p:ext uri="{BB962C8B-B14F-4D97-AF65-F5344CB8AC3E}">
        <p14:creationId xmlns:p14="http://schemas.microsoft.com/office/powerpoint/2010/main" val="269991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44F84-6DBC-A761-4BC9-0BE7BFD80E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86293-A78F-87A1-9878-F52BC81CC6D5}"/>
              </a:ext>
            </a:extLst>
          </p:cNvPr>
          <p:cNvSpPr>
            <a:spLocks noGrp="1"/>
          </p:cNvSpPr>
          <p:nvPr>
            <p:ph type="title"/>
          </p:nvPr>
        </p:nvSpPr>
        <p:spPr>
          <a:xfrm>
            <a:off x="353961" y="804519"/>
            <a:ext cx="11415252" cy="1049235"/>
          </a:xfrm>
        </p:spPr>
        <p:txBody>
          <a:bodyPr/>
          <a:lstStyle/>
          <a:p>
            <a:pPr algn="ctr"/>
            <a:r>
              <a:rPr lang="en-IN" sz="3200" b="1" dirty="0">
                <a:effectLst/>
                <a:latin typeface="Aptos" panose="020B0004020202020204" pitchFamily="34" charset="0"/>
                <a:ea typeface="Aptos" panose="020B0004020202020204" pitchFamily="34" charset="0"/>
                <a:cs typeface="Tunga" panose="020B0502040204020203" pitchFamily="34" charset="0"/>
              </a:rPr>
              <a:t>I(C) </a:t>
            </a:r>
            <a:r>
              <a:rPr lang="en-US" sz="3200" b="1" dirty="0"/>
              <a:t>Section 119 (2)(b)of the income Tax Act</a:t>
            </a:r>
            <a:br>
              <a:rPr lang="en-US" sz="3200" b="1" dirty="0"/>
            </a:br>
            <a:r>
              <a:rPr lang="en-IN" dirty="0"/>
              <a:t>Circular No.13 /2023 dated 26-07-2023</a:t>
            </a:r>
          </a:p>
        </p:txBody>
      </p:sp>
      <p:sp>
        <p:nvSpPr>
          <p:cNvPr id="3" name="Content Placeholder 2">
            <a:extLst>
              <a:ext uri="{FF2B5EF4-FFF2-40B4-BE49-F238E27FC236}">
                <a16:creationId xmlns:a16="http://schemas.microsoft.com/office/drawing/2014/main" id="{A42659AF-D2B0-E503-42BC-211A75182220}"/>
              </a:ext>
            </a:extLst>
          </p:cNvPr>
          <p:cNvSpPr>
            <a:spLocks noGrp="1"/>
          </p:cNvSpPr>
          <p:nvPr>
            <p:ph idx="1"/>
          </p:nvPr>
        </p:nvSpPr>
        <p:spPr>
          <a:xfrm>
            <a:off x="147484" y="1853754"/>
            <a:ext cx="12044516" cy="4199727"/>
          </a:xfrm>
        </p:spPr>
        <p:txBody>
          <a:bodyPr>
            <a:noAutofit/>
          </a:bodyPr>
          <a:lstStyle/>
          <a:p>
            <a:pPr algn="just"/>
            <a:r>
              <a:rPr lang="en-US" sz="3200" dirty="0"/>
              <a:t>The Board hereby further directs that the CCIT/DGIT, henceforth, shall admit all pending as well as new applications for condonation of delay in furnishing returns of income claiming deduction u/s 80P of the Act, filed either in the Board or in field formation for the assessment years 2018·19 to 2022·23 and decide such applications on merits in accordance with the law where </a:t>
            </a:r>
            <a:r>
              <a:rPr lang="en-US" sz="3200" dirty="0">
                <a:solidFill>
                  <a:schemeClr val="accent1">
                    <a:lumMod val="75000"/>
                  </a:schemeClr>
                </a:solidFill>
              </a:rPr>
              <a:t>such person is required to get his accounts audited under respective State Laws. </a:t>
            </a:r>
            <a:endParaRPr lang="en-IN" sz="3200" dirty="0">
              <a:solidFill>
                <a:schemeClr val="accent1">
                  <a:lumMod val="75000"/>
                </a:schemeClr>
              </a:solidFill>
            </a:endParaRPr>
          </a:p>
        </p:txBody>
      </p:sp>
    </p:spTree>
    <p:extLst>
      <p:ext uri="{BB962C8B-B14F-4D97-AF65-F5344CB8AC3E}">
        <p14:creationId xmlns:p14="http://schemas.microsoft.com/office/powerpoint/2010/main" val="2099163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267F7-09F4-2656-FA23-680CCC2A9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16ADDC-E267-3889-6A84-4E87F65CA316}"/>
              </a:ext>
            </a:extLst>
          </p:cNvPr>
          <p:cNvSpPr>
            <a:spLocks noGrp="1"/>
          </p:cNvSpPr>
          <p:nvPr>
            <p:ph type="title"/>
          </p:nvPr>
        </p:nvSpPr>
        <p:spPr>
          <a:xfrm>
            <a:off x="353961" y="804519"/>
            <a:ext cx="11415252" cy="1049235"/>
          </a:xfrm>
        </p:spPr>
        <p:txBody>
          <a:bodyPr/>
          <a:lstStyle/>
          <a:p>
            <a:pPr algn="ctr"/>
            <a:r>
              <a:rPr lang="en-IN" sz="3200" b="1" dirty="0">
                <a:effectLst/>
                <a:latin typeface="Aptos" panose="020B0004020202020204" pitchFamily="34" charset="0"/>
                <a:ea typeface="Aptos" panose="020B0004020202020204" pitchFamily="34" charset="0"/>
                <a:cs typeface="Tunga" panose="020B0502040204020203" pitchFamily="34" charset="0"/>
              </a:rPr>
              <a:t>I(C) </a:t>
            </a:r>
            <a:r>
              <a:rPr lang="en-US" sz="3200" b="1" dirty="0"/>
              <a:t>Section 119 (2)(b)of the income Tax Act</a:t>
            </a:r>
            <a:br>
              <a:rPr lang="en-US" sz="3200" b="1" dirty="0"/>
            </a:br>
            <a:r>
              <a:rPr lang="en-IN" dirty="0"/>
              <a:t>Circular No.13 /2023 dated 26-07-2023</a:t>
            </a:r>
          </a:p>
        </p:txBody>
      </p:sp>
      <p:sp>
        <p:nvSpPr>
          <p:cNvPr id="3" name="Content Placeholder 2">
            <a:extLst>
              <a:ext uri="{FF2B5EF4-FFF2-40B4-BE49-F238E27FC236}">
                <a16:creationId xmlns:a16="http://schemas.microsoft.com/office/drawing/2014/main" id="{A6817B02-E14A-DFE5-794C-FE76BDB39369}"/>
              </a:ext>
            </a:extLst>
          </p:cNvPr>
          <p:cNvSpPr>
            <a:spLocks noGrp="1"/>
          </p:cNvSpPr>
          <p:nvPr>
            <p:ph idx="1"/>
          </p:nvPr>
        </p:nvSpPr>
        <p:spPr>
          <a:xfrm>
            <a:off x="147484" y="1853754"/>
            <a:ext cx="12044516" cy="4199727"/>
          </a:xfrm>
        </p:spPr>
        <p:txBody>
          <a:bodyPr>
            <a:noAutofit/>
          </a:bodyPr>
          <a:lstStyle/>
          <a:p>
            <a:pPr algn="just"/>
            <a:r>
              <a:rPr lang="en-US" sz="3200" dirty="0"/>
              <a:t>In the context of para·5 above, the </a:t>
            </a:r>
            <a:r>
              <a:rPr lang="en-US" sz="3200" dirty="0" err="1"/>
              <a:t>CClT</a:t>
            </a:r>
            <a:r>
              <a:rPr lang="en-US" sz="3200" dirty="0"/>
              <a:t>/DGIT while deciding such applications for condonation of delay in furnishing return of income, </a:t>
            </a:r>
            <a:r>
              <a:rPr lang="en-US" sz="3200" dirty="0">
                <a:solidFill>
                  <a:schemeClr val="accent1">
                    <a:lumMod val="75000"/>
                  </a:schemeClr>
                </a:solidFill>
              </a:rPr>
              <a:t>shall satisfy themselves that the applicant’s case is a fit case for condonation under the existing provisions of the Act</a:t>
            </a:r>
            <a:r>
              <a:rPr lang="en-US" sz="3200" dirty="0"/>
              <a:t>. The </a:t>
            </a:r>
            <a:r>
              <a:rPr lang="en-US" sz="3200" dirty="0" err="1"/>
              <a:t>CClT</a:t>
            </a:r>
            <a:r>
              <a:rPr lang="en-US" sz="3200" dirty="0"/>
              <a:t>/DGIT shall examine the following while deciding such applications</a:t>
            </a:r>
            <a:endParaRPr lang="en-IN" sz="3200" dirty="0"/>
          </a:p>
        </p:txBody>
      </p:sp>
      <p:sp>
        <p:nvSpPr>
          <p:cNvPr id="4" name="TextBox 3">
            <a:extLst>
              <a:ext uri="{FF2B5EF4-FFF2-40B4-BE49-F238E27FC236}">
                <a16:creationId xmlns:a16="http://schemas.microsoft.com/office/drawing/2014/main" id="{7F94DA8E-C1EE-8329-E637-BB722BDFBB5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77055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7EDCF-634E-9A43-D806-10B7D68C15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0CABF6-9E49-673E-C959-7E61C74661EC}"/>
              </a:ext>
            </a:extLst>
          </p:cNvPr>
          <p:cNvSpPr>
            <a:spLocks noGrp="1"/>
          </p:cNvSpPr>
          <p:nvPr>
            <p:ph type="title"/>
          </p:nvPr>
        </p:nvSpPr>
        <p:spPr>
          <a:xfrm>
            <a:off x="353961" y="804519"/>
            <a:ext cx="11415252" cy="1049235"/>
          </a:xfrm>
        </p:spPr>
        <p:txBody>
          <a:bodyPr/>
          <a:lstStyle/>
          <a:p>
            <a:pPr algn="ctr"/>
            <a:r>
              <a:rPr lang="en-IN" sz="3200" b="1" dirty="0">
                <a:effectLst/>
                <a:latin typeface="Aptos" panose="020B0004020202020204" pitchFamily="34" charset="0"/>
                <a:ea typeface="Aptos" panose="020B0004020202020204" pitchFamily="34" charset="0"/>
                <a:cs typeface="Tunga" panose="020B0502040204020203" pitchFamily="34" charset="0"/>
              </a:rPr>
              <a:t>I(C) </a:t>
            </a:r>
            <a:r>
              <a:rPr lang="en-US" sz="3200" b="1" dirty="0"/>
              <a:t>Section 119 (2)(b)of the income Tax Act</a:t>
            </a:r>
            <a:br>
              <a:rPr lang="en-US" sz="3200" b="1" dirty="0"/>
            </a:br>
            <a:r>
              <a:rPr lang="en-IN" dirty="0"/>
              <a:t>Circular No.13 /2023 dated 26-07-2023</a:t>
            </a:r>
          </a:p>
        </p:txBody>
      </p:sp>
      <p:sp>
        <p:nvSpPr>
          <p:cNvPr id="3" name="Content Placeholder 2">
            <a:extLst>
              <a:ext uri="{FF2B5EF4-FFF2-40B4-BE49-F238E27FC236}">
                <a16:creationId xmlns:a16="http://schemas.microsoft.com/office/drawing/2014/main" id="{C40CDB54-29CE-7C16-C048-3C5FC0D7D27B}"/>
              </a:ext>
            </a:extLst>
          </p:cNvPr>
          <p:cNvSpPr>
            <a:spLocks noGrp="1"/>
          </p:cNvSpPr>
          <p:nvPr>
            <p:ph idx="1"/>
          </p:nvPr>
        </p:nvSpPr>
        <p:spPr>
          <a:xfrm>
            <a:off x="147484" y="1853754"/>
            <a:ext cx="12044516" cy="4199727"/>
          </a:xfrm>
        </p:spPr>
        <p:txBody>
          <a:bodyPr>
            <a:noAutofit/>
          </a:bodyPr>
          <a:lstStyle/>
          <a:p>
            <a:pPr algn="just"/>
            <a:r>
              <a:rPr lang="en-US" sz="2600" dirty="0"/>
              <a:t>the delay in furnishing the return of income within the due date under </a:t>
            </a:r>
            <a:r>
              <a:rPr lang="en-US" sz="2600" dirty="0" err="1"/>
              <a:t>sub·section</a:t>
            </a:r>
            <a:r>
              <a:rPr lang="en-US" sz="2600" dirty="0"/>
              <a:t> (I) of section 139 of the Act was caused due to </a:t>
            </a:r>
            <a:r>
              <a:rPr lang="en-US" sz="2600" dirty="0">
                <a:solidFill>
                  <a:schemeClr val="accent1">
                    <a:lumMod val="75000"/>
                  </a:schemeClr>
                </a:solidFill>
              </a:rPr>
              <a:t>circumstances beyond the control of the assessee with appropriate documentary evidence/s;</a:t>
            </a:r>
          </a:p>
          <a:p>
            <a:pPr algn="just"/>
            <a:r>
              <a:rPr lang="en-US" sz="2600" dirty="0"/>
              <a:t>Where delay in furnishing return of income was caused </a:t>
            </a:r>
            <a:r>
              <a:rPr lang="en-US" sz="2600" dirty="0">
                <a:solidFill>
                  <a:schemeClr val="accent1">
                    <a:lumMod val="75000"/>
                  </a:schemeClr>
                </a:solidFill>
              </a:rPr>
              <a:t>due to delay in getting the accounts audited by statutory auditors appointed under the respective State Law under which such person is required to get his accounts audited, the date of completion of</a:t>
            </a:r>
            <a:r>
              <a:rPr lang="en-US" sz="2600" dirty="0"/>
              <a:t>  audit </a:t>
            </a:r>
            <a:r>
              <a:rPr lang="en-US" sz="2600" dirty="0" err="1"/>
              <a:t>vis·a·vis</a:t>
            </a:r>
            <a:r>
              <a:rPr lang="en-US" sz="2600" dirty="0"/>
              <a:t> the due date of furnishing the return of income under </a:t>
            </a:r>
            <a:r>
              <a:rPr lang="en-US" sz="2600" dirty="0" err="1"/>
              <a:t>sub·section</a:t>
            </a:r>
            <a:r>
              <a:rPr lang="en-US" sz="2600" dirty="0"/>
              <a:t> (I) of section 139 of the Act; and </a:t>
            </a:r>
            <a:endParaRPr lang="en-IN" sz="2600" dirty="0"/>
          </a:p>
        </p:txBody>
      </p:sp>
    </p:spTree>
    <p:extLst>
      <p:ext uri="{BB962C8B-B14F-4D97-AF65-F5344CB8AC3E}">
        <p14:creationId xmlns:p14="http://schemas.microsoft.com/office/powerpoint/2010/main" val="1387181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0FF76-F0D2-A60B-A970-1DE6B50CF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54D4A-ABEA-0078-4008-7B72DE0B75F1}"/>
              </a:ext>
            </a:extLst>
          </p:cNvPr>
          <p:cNvSpPr>
            <a:spLocks noGrp="1"/>
          </p:cNvSpPr>
          <p:nvPr>
            <p:ph type="title"/>
          </p:nvPr>
        </p:nvSpPr>
        <p:spPr>
          <a:xfrm>
            <a:off x="353961" y="804519"/>
            <a:ext cx="11415252" cy="1049235"/>
          </a:xfrm>
        </p:spPr>
        <p:txBody>
          <a:bodyPr/>
          <a:lstStyle/>
          <a:p>
            <a:pPr algn="ctr"/>
            <a:r>
              <a:rPr lang="en-IN" sz="3200" b="1" dirty="0">
                <a:effectLst/>
                <a:latin typeface="Aptos" panose="020B0004020202020204" pitchFamily="34" charset="0"/>
                <a:ea typeface="Aptos" panose="020B0004020202020204" pitchFamily="34" charset="0"/>
                <a:cs typeface="Tunga" panose="020B0502040204020203" pitchFamily="34" charset="0"/>
              </a:rPr>
              <a:t>I(C) </a:t>
            </a:r>
            <a:r>
              <a:rPr lang="en-US" sz="3200" b="1" dirty="0"/>
              <a:t>Section 119 (2)(b)of the income Tax Act</a:t>
            </a:r>
            <a:br>
              <a:rPr lang="en-US" sz="3200" b="1" dirty="0"/>
            </a:br>
            <a:r>
              <a:rPr lang="en-IN" dirty="0"/>
              <a:t>Circular No.13 /2023 dated 26-07-2023</a:t>
            </a:r>
          </a:p>
        </p:txBody>
      </p:sp>
      <p:sp>
        <p:nvSpPr>
          <p:cNvPr id="3" name="Content Placeholder 2">
            <a:extLst>
              <a:ext uri="{FF2B5EF4-FFF2-40B4-BE49-F238E27FC236}">
                <a16:creationId xmlns:a16="http://schemas.microsoft.com/office/drawing/2014/main" id="{6027F4E9-C975-1337-BCAC-7618C64C6D2F}"/>
              </a:ext>
            </a:extLst>
          </p:cNvPr>
          <p:cNvSpPr>
            <a:spLocks noGrp="1"/>
          </p:cNvSpPr>
          <p:nvPr>
            <p:ph idx="1"/>
          </p:nvPr>
        </p:nvSpPr>
        <p:spPr>
          <a:xfrm>
            <a:off x="147484" y="1853754"/>
            <a:ext cx="12044516" cy="4199727"/>
          </a:xfrm>
        </p:spPr>
        <p:txBody>
          <a:bodyPr>
            <a:noAutofit/>
          </a:bodyPr>
          <a:lstStyle/>
          <a:p>
            <a:pPr algn="just"/>
            <a:r>
              <a:rPr lang="en-US" sz="3200" dirty="0"/>
              <a:t>any other issue indicating </a:t>
            </a:r>
            <a:r>
              <a:rPr lang="en-US" sz="3200" dirty="0">
                <a:solidFill>
                  <a:schemeClr val="accent1">
                    <a:lumMod val="75000"/>
                  </a:schemeClr>
                </a:solidFill>
              </a:rPr>
              <a:t>towards tax avoidance or tax evasion specific to the case,</a:t>
            </a:r>
            <a:r>
              <a:rPr lang="en-US" sz="3200" dirty="0"/>
              <a:t> which comes into the light in the course of verification and having bearing either in the relevant assessment year or establishing connection of relevant assessment year with other assessment year/s</a:t>
            </a:r>
          </a:p>
          <a:p>
            <a:pPr algn="just"/>
            <a:r>
              <a:rPr lang="en-US" sz="2800" dirty="0"/>
              <a:t>The cases falling under para 6(iii) above, would </a:t>
            </a:r>
            <a:r>
              <a:rPr lang="en-US" sz="2800" dirty="0">
                <a:solidFill>
                  <a:schemeClr val="accent1">
                    <a:lumMod val="75000"/>
                  </a:schemeClr>
                </a:solidFill>
              </a:rPr>
              <a:t>require further necessary action as per</a:t>
            </a:r>
            <a:r>
              <a:rPr lang="en-US" sz="3200" dirty="0">
                <a:solidFill>
                  <a:schemeClr val="accent1">
                    <a:lumMod val="75000"/>
                  </a:schemeClr>
                </a:solidFill>
              </a:rPr>
              <a:t> law</a:t>
            </a:r>
            <a:endParaRPr lang="en-IN" sz="3200" dirty="0">
              <a:solidFill>
                <a:schemeClr val="accent1">
                  <a:lumMod val="75000"/>
                </a:schemeClr>
              </a:solidFill>
            </a:endParaRPr>
          </a:p>
        </p:txBody>
      </p:sp>
      <p:sp>
        <p:nvSpPr>
          <p:cNvPr id="4" name="TextBox 3">
            <a:extLst>
              <a:ext uri="{FF2B5EF4-FFF2-40B4-BE49-F238E27FC236}">
                <a16:creationId xmlns:a16="http://schemas.microsoft.com/office/drawing/2014/main" id="{41BC1FAD-4E1E-A656-80C8-F667DD437D9A}"/>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350069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EB5FE-27E6-A0BB-500C-113062BEB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739053-7FC3-88FC-1048-21A1BDF9F2FD}"/>
              </a:ext>
            </a:extLst>
          </p:cNvPr>
          <p:cNvSpPr>
            <a:spLocks noGrp="1"/>
          </p:cNvSpPr>
          <p:nvPr>
            <p:ph type="title"/>
          </p:nvPr>
        </p:nvSpPr>
        <p:spPr>
          <a:xfrm>
            <a:off x="353961" y="804519"/>
            <a:ext cx="11415252" cy="1049235"/>
          </a:xfrm>
        </p:spPr>
        <p:txBody>
          <a:bodyPr/>
          <a:lstStyle/>
          <a:p>
            <a:pPr algn="ctr"/>
            <a:r>
              <a:rPr lang="en-IN" sz="3200" b="1" dirty="0">
                <a:effectLst/>
                <a:latin typeface="Aptos" panose="020B0004020202020204" pitchFamily="34" charset="0"/>
                <a:ea typeface="Aptos" panose="020B0004020202020204" pitchFamily="34" charset="0"/>
                <a:cs typeface="Tunga" panose="020B0502040204020203" pitchFamily="34" charset="0"/>
              </a:rPr>
              <a:t>I(C) </a:t>
            </a:r>
            <a:r>
              <a:rPr lang="en-US" sz="3200" b="1" dirty="0"/>
              <a:t>Section 119 (2)(b)of the income Tax Act</a:t>
            </a:r>
            <a:br>
              <a:rPr lang="en-US" sz="3200" b="1" dirty="0"/>
            </a:br>
            <a:r>
              <a:rPr lang="en-IN" dirty="0"/>
              <a:t>Circular No.13 /2023 dated 26-07-2023</a:t>
            </a:r>
          </a:p>
        </p:txBody>
      </p:sp>
      <p:sp>
        <p:nvSpPr>
          <p:cNvPr id="3" name="Content Placeholder 2">
            <a:extLst>
              <a:ext uri="{FF2B5EF4-FFF2-40B4-BE49-F238E27FC236}">
                <a16:creationId xmlns:a16="http://schemas.microsoft.com/office/drawing/2014/main" id="{7256EBC0-BA82-47D7-054C-79C3E6CB5878}"/>
              </a:ext>
            </a:extLst>
          </p:cNvPr>
          <p:cNvSpPr>
            <a:spLocks noGrp="1"/>
          </p:cNvSpPr>
          <p:nvPr>
            <p:ph idx="1"/>
          </p:nvPr>
        </p:nvSpPr>
        <p:spPr>
          <a:xfrm>
            <a:off x="147484" y="1853754"/>
            <a:ext cx="12044516" cy="4199727"/>
          </a:xfrm>
        </p:spPr>
        <p:txBody>
          <a:bodyPr>
            <a:noAutofit/>
          </a:bodyPr>
          <a:lstStyle/>
          <a:p>
            <a:pPr algn="just"/>
            <a:r>
              <a:rPr lang="en-US" sz="3200" dirty="0"/>
              <a:t>The </a:t>
            </a:r>
            <a:r>
              <a:rPr lang="en-US" sz="3200" dirty="0" err="1"/>
              <a:t>CClT</a:t>
            </a:r>
            <a:r>
              <a:rPr lang="en-US" sz="3200" dirty="0"/>
              <a:t>/</a:t>
            </a:r>
            <a:r>
              <a:rPr lang="en-US" sz="3200" dirty="0" err="1"/>
              <a:t>DGlT</a:t>
            </a:r>
            <a:r>
              <a:rPr lang="en-US" sz="3200" dirty="0"/>
              <a:t> shall preferably dispose the application </a:t>
            </a:r>
            <a:r>
              <a:rPr lang="en-US" sz="3200" dirty="0">
                <a:solidFill>
                  <a:schemeClr val="accent1">
                    <a:lumMod val="75000"/>
                  </a:schemeClr>
                </a:solidFill>
              </a:rPr>
              <a:t>within three months from the end of the month in which such application is received from the applicant or transferred by the Board</a:t>
            </a:r>
            <a:r>
              <a:rPr lang="en-US" sz="3200" dirty="0"/>
              <a:t>. No order rejecting the application under section 119(2)(b) of the Act shall be </a:t>
            </a:r>
            <a:r>
              <a:rPr lang="en-US" sz="3200" dirty="0">
                <a:solidFill>
                  <a:schemeClr val="accent1">
                    <a:lumMod val="75000"/>
                  </a:schemeClr>
                </a:solidFill>
              </a:rPr>
              <a:t>passed without providing the applicant an opportunity of being heard.</a:t>
            </a:r>
            <a:endParaRPr lang="en-IN" sz="3200" dirty="0">
              <a:solidFill>
                <a:schemeClr val="accent1">
                  <a:lumMod val="75000"/>
                </a:schemeClr>
              </a:solidFill>
            </a:endParaRPr>
          </a:p>
        </p:txBody>
      </p:sp>
      <p:sp>
        <p:nvSpPr>
          <p:cNvPr id="4" name="TextBox 3">
            <a:extLst>
              <a:ext uri="{FF2B5EF4-FFF2-40B4-BE49-F238E27FC236}">
                <a16:creationId xmlns:a16="http://schemas.microsoft.com/office/drawing/2014/main" id="{7FC57CC5-A30F-7C5F-D43E-3FDE9285F566}"/>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95176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AF28-5E80-4503-806B-D3918716BF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DE90C-A2EF-F842-8E2C-F80B19BCF651}"/>
              </a:ext>
            </a:extLst>
          </p:cNvPr>
          <p:cNvSpPr>
            <a:spLocks noGrp="1"/>
          </p:cNvSpPr>
          <p:nvPr>
            <p:ph type="title"/>
          </p:nvPr>
        </p:nvSpPr>
        <p:spPr/>
        <p:txBody>
          <a:bodyPr/>
          <a:lstStyle/>
          <a:p>
            <a:pPr algn="ctr"/>
            <a:r>
              <a:rPr lang="en-IN" sz="3200" b="1" dirty="0">
                <a:effectLst/>
                <a:latin typeface="Aptos" panose="020B0004020202020204" pitchFamily="34" charset="0"/>
                <a:ea typeface="Aptos" panose="020B0004020202020204" pitchFamily="34" charset="0"/>
                <a:cs typeface="Tunga" panose="020B0502040204020203" pitchFamily="34" charset="0"/>
              </a:rPr>
              <a:t>I(</a:t>
            </a:r>
            <a:r>
              <a:rPr lang="en-IN" b="1" dirty="0">
                <a:latin typeface="Aptos" panose="020B0004020202020204" pitchFamily="34" charset="0"/>
                <a:ea typeface="Aptos" panose="020B0004020202020204" pitchFamily="34" charset="0"/>
                <a:cs typeface="Tunga" panose="020B0502040204020203" pitchFamily="34" charset="0"/>
              </a:rPr>
              <a:t>D</a:t>
            </a:r>
            <a:r>
              <a:rPr lang="en-IN" sz="3200" b="1" dirty="0">
                <a:effectLst/>
                <a:latin typeface="Aptos" panose="020B0004020202020204" pitchFamily="34" charset="0"/>
                <a:ea typeface="Aptos" panose="020B0004020202020204" pitchFamily="34" charset="0"/>
                <a:cs typeface="Tunga" panose="020B0502040204020203" pitchFamily="34" charset="0"/>
              </a:rPr>
              <a:t>) Applicability of  TDS and </a:t>
            </a:r>
            <a:r>
              <a:rPr lang="en-IN" sz="3200" b="1" dirty="0" err="1">
                <a:effectLst/>
                <a:latin typeface="Aptos" panose="020B0004020202020204" pitchFamily="34" charset="0"/>
                <a:ea typeface="Aptos" panose="020B0004020202020204" pitchFamily="34" charset="0"/>
                <a:cs typeface="Tunga" panose="020B0502040204020203" pitchFamily="34" charset="0"/>
              </a:rPr>
              <a:t>Tcs</a:t>
            </a:r>
            <a:endParaRPr lang="en-IN" dirty="0"/>
          </a:p>
        </p:txBody>
      </p:sp>
      <p:sp>
        <p:nvSpPr>
          <p:cNvPr id="3" name="Content Placeholder 2">
            <a:extLst>
              <a:ext uri="{FF2B5EF4-FFF2-40B4-BE49-F238E27FC236}">
                <a16:creationId xmlns:a16="http://schemas.microsoft.com/office/drawing/2014/main" id="{9A144E5A-A821-5F02-0FBF-2ACF59379A3F}"/>
              </a:ext>
            </a:extLst>
          </p:cNvPr>
          <p:cNvSpPr>
            <a:spLocks noGrp="1"/>
          </p:cNvSpPr>
          <p:nvPr>
            <p:ph idx="1"/>
          </p:nvPr>
        </p:nvSpPr>
        <p:spPr>
          <a:xfrm>
            <a:off x="501443" y="1669876"/>
            <a:ext cx="11076039" cy="4553943"/>
          </a:xfrm>
        </p:spPr>
        <p:txBody>
          <a:bodyPr>
            <a:noAutofit/>
          </a:bodyPr>
          <a:lstStyle/>
          <a:p>
            <a:pPr algn="just">
              <a:lnSpc>
                <a:spcPct val="150000"/>
              </a:lnSpc>
            </a:pPr>
            <a:r>
              <a:rPr lang="en-US" sz="3200" dirty="0">
                <a:solidFill>
                  <a:srgbClr val="FF0000"/>
                </a:solidFill>
              </a:rPr>
              <a:t>Turnover Limit of 50L or 1Cr applicable </a:t>
            </a:r>
            <a:r>
              <a:rPr lang="en-US" sz="3200" dirty="0"/>
              <a:t>only to the Individual and HUF and not for Others </a:t>
            </a:r>
          </a:p>
          <a:p>
            <a:pPr algn="just">
              <a:lnSpc>
                <a:spcPct val="150000"/>
              </a:lnSpc>
              <a:spcBef>
                <a:spcPts val="600"/>
              </a:spcBef>
              <a:spcAft>
                <a:spcPts val="600"/>
              </a:spcAft>
            </a:pPr>
            <a:r>
              <a:rPr lang="en-IN" sz="3200" dirty="0"/>
              <a:t>Disallowance of expenditure: </a:t>
            </a:r>
            <a:r>
              <a:rPr lang="en-IN" sz="3200" dirty="0">
                <a:solidFill>
                  <a:srgbClr val="FF0000"/>
                </a:solidFill>
              </a:rPr>
              <a:t>40(a)(i)(a)</a:t>
            </a:r>
          </a:p>
          <a:p>
            <a:pPr algn="just">
              <a:lnSpc>
                <a:spcPct val="150000"/>
              </a:lnSpc>
              <a:spcBef>
                <a:spcPts val="600"/>
              </a:spcBef>
              <a:spcAft>
                <a:spcPts val="600"/>
              </a:spcAft>
            </a:pPr>
            <a:r>
              <a:rPr lang="en-IN" sz="3200" dirty="0"/>
              <a:t>Levy of Interest: </a:t>
            </a:r>
            <a:r>
              <a:rPr lang="en-IN" sz="3200" dirty="0">
                <a:solidFill>
                  <a:srgbClr val="FF0000"/>
                </a:solidFill>
              </a:rPr>
              <a:t>U/S 201(1A)</a:t>
            </a:r>
          </a:p>
          <a:p>
            <a:pPr algn="just">
              <a:lnSpc>
                <a:spcPct val="150000"/>
              </a:lnSpc>
              <a:spcBef>
                <a:spcPts val="600"/>
              </a:spcBef>
              <a:spcAft>
                <a:spcPts val="600"/>
              </a:spcAft>
            </a:pPr>
            <a:r>
              <a:rPr lang="en-IN" sz="3200" dirty="0"/>
              <a:t>Levy of Penalty </a:t>
            </a:r>
            <a:r>
              <a:rPr lang="en-IN" sz="3200" dirty="0">
                <a:solidFill>
                  <a:srgbClr val="FF0000"/>
                </a:solidFill>
              </a:rPr>
              <a:t>U/S 271C</a:t>
            </a:r>
          </a:p>
          <a:p>
            <a:pPr algn="just">
              <a:lnSpc>
                <a:spcPct val="150000"/>
              </a:lnSpc>
            </a:pPr>
            <a:endParaRPr lang="en-IN" sz="3200" dirty="0"/>
          </a:p>
          <a:p>
            <a:pPr algn="just">
              <a:lnSpc>
                <a:spcPct val="150000"/>
              </a:lnSpc>
            </a:pPr>
            <a:endParaRPr lang="en-IN" sz="3200" dirty="0"/>
          </a:p>
        </p:txBody>
      </p:sp>
      <p:sp>
        <p:nvSpPr>
          <p:cNvPr id="4" name="TextBox 3">
            <a:extLst>
              <a:ext uri="{FF2B5EF4-FFF2-40B4-BE49-F238E27FC236}">
                <a16:creationId xmlns:a16="http://schemas.microsoft.com/office/drawing/2014/main" id="{060604B4-DCC6-E59F-0F18-68BC2D9ED75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66448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1654-8313-CAAA-693F-D6D20FC9E63E}"/>
              </a:ext>
            </a:extLst>
          </p:cNvPr>
          <p:cNvSpPr>
            <a:spLocks noGrp="1"/>
          </p:cNvSpPr>
          <p:nvPr>
            <p:ph type="title"/>
          </p:nvPr>
        </p:nvSpPr>
        <p:spPr>
          <a:xfrm>
            <a:off x="530943" y="804519"/>
            <a:ext cx="11149780" cy="1049235"/>
          </a:xfrm>
        </p:spPr>
        <p:txBody>
          <a:bodyPr/>
          <a:lstStyle/>
          <a:p>
            <a:pPr algn="ctr"/>
            <a:r>
              <a:rPr lang="en-US" sz="3200" b="1" dirty="0"/>
              <a:t>I(d) Section 80P of the income Tax Act</a:t>
            </a:r>
            <a:br>
              <a:rPr lang="en-US" sz="3200" dirty="0"/>
            </a:br>
            <a:endParaRPr lang="en-IN" dirty="0"/>
          </a:p>
        </p:txBody>
      </p:sp>
      <p:sp>
        <p:nvSpPr>
          <p:cNvPr id="3" name="Content Placeholder 2">
            <a:extLst>
              <a:ext uri="{FF2B5EF4-FFF2-40B4-BE49-F238E27FC236}">
                <a16:creationId xmlns:a16="http://schemas.microsoft.com/office/drawing/2014/main" id="{F637DD4A-A881-4F88-6A96-77DE6A179D53}"/>
              </a:ext>
            </a:extLst>
          </p:cNvPr>
          <p:cNvSpPr>
            <a:spLocks noGrp="1"/>
          </p:cNvSpPr>
          <p:nvPr>
            <p:ph idx="1"/>
          </p:nvPr>
        </p:nvSpPr>
        <p:spPr>
          <a:xfrm>
            <a:off x="530943" y="2015732"/>
            <a:ext cx="11149780" cy="3450613"/>
          </a:xfrm>
        </p:spPr>
        <p:txBody>
          <a:bodyPr>
            <a:noAutofit/>
          </a:bodyPr>
          <a:lstStyle/>
          <a:p>
            <a:pPr algn="just"/>
            <a:r>
              <a:rPr lang="en-US" sz="3200" dirty="0"/>
              <a:t>80P. (1) Where, in the case of an assessee being a </a:t>
            </a:r>
            <a:r>
              <a:rPr lang="en-US" sz="3200" dirty="0">
                <a:solidFill>
                  <a:schemeClr val="accent1">
                    <a:lumMod val="75000"/>
                  </a:schemeClr>
                </a:solidFill>
              </a:rPr>
              <a:t>co-operative society, the gross total income includes any income referred to in sub-section (2),</a:t>
            </a:r>
            <a:r>
              <a:rPr lang="en-US" sz="3200" dirty="0"/>
              <a:t> there shall be </a:t>
            </a:r>
            <a:r>
              <a:rPr lang="en-US" sz="3200" dirty="0">
                <a:solidFill>
                  <a:schemeClr val="accent1">
                    <a:lumMod val="75000"/>
                  </a:schemeClr>
                </a:solidFill>
              </a:rPr>
              <a:t>deducted</a:t>
            </a:r>
            <a:r>
              <a:rPr lang="en-US" sz="3200" dirty="0"/>
              <a:t>, in accordance with and subject to the provisions of this section, the sums specified in sub-section (2), in computing the total income of the assessee.</a:t>
            </a:r>
            <a:endParaRPr lang="en-IN" sz="3200" dirty="0"/>
          </a:p>
        </p:txBody>
      </p:sp>
      <p:sp>
        <p:nvSpPr>
          <p:cNvPr id="4" name="TextBox 3">
            <a:extLst>
              <a:ext uri="{FF2B5EF4-FFF2-40B4-BE49-F238E27FC236}">
                <a16:creationId xmlns:a16="http://schemas.microsoft.com/office/drawing/2014/main" id="{D61073B4-DB78-1C3F-AF6C-1F3424B653F6}"/>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340237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26587-631A-6D5D-5071-D582467A9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072BA-B80A-E3C9-7F17-82C9337FD1AF}"/>
              </a:ext>
            </a:extLst>
          </p:cNvPr>
          <p:cNvSpPr>
            <a:spLocks noGrp="1"/>
          </p:cNvSpPr>
          <p:nvPr>
            <p:ph type="title"/>
          </p:nvPr>
        </p:nvSpPr>
        <p:spPr>
          <a:xfrm>
            <a:off x="530943" y="804519"/>
            <a:ext cx="11149780" cy="1049235"/>
          </a:xfrm>
        </p:spPr>
        <p:txBody>
          <a:bodyPr/>
          <a:lstStyle/>
          <a:p>
            <a:pPr algn="ctr"/>
            <a:r>
              <a:rPr lang="en-US" sz="3200" b="1" dirty="0"/>
              <a:t>I(d) Section 80P(2)(a)(i) of the income Tax Act</a:t>
            </a:r>
            <a:br>
              <a:rPr lang="en-US" sz="3200" dirty="0"/>
            </a:br>
            <a:endParaRPr lang="en-IN" dirty="0"/>
          </a:p>
        </p:txBody>
      </p:sp>
      <p:sp>
        <p:nvSpPr>
          <p:cNvPr id="3" name="Content Placeholder 2">
            <a:extLst>
              <a:ext uri="{FF2B5EF4-FFF2-40B4-BE49-F238E27FC236}">
                <a16:creationId xmlns:a16="http://schemas.microsoft.com/office/drawing/2014/main" id="{746587D1-3E5F-DC10-2C21-AFB849FBC0FE}"/>
              </a:ext>
            </a:extLst>
          </p:cNvPr>
          <p:cNvSpPr>
            <a:spLocks noGrp="1"/>
          </p:cNvSpPr>
          <p:nvPr>
            <p:ph idx="1"/>
          </p:nvPr>
        </p:nvSpPr>
        <p:spPr>
          <a:xfrm>
            <a:off x="530942" y="2015732"/>
            <a:ext cx="11415251" cy="4037749"/>
          </a:xfrm>
        </p:spPr>
        <p:txBody>
          <a:bodyPr>
            <a:noAutofit/>
          </a:bodyPr>
          <a:lstStyle/>
          <a:p>
            <a:pPr marL="0" indent="0">
              <a:buNone/>
            </a:pPr>
            <a:r>
              <a:rPr lang="en-US" sz="3200" dirty="0"/>
              <a:t>in the case of a co-operative society </a:t>
            </a:r>
            <a:r>
              <a:rPr lang="en-US" sz="3200" dirty="0">
                <a:solidFill>
                  <a:schemeClr val="accent1">
                    <a:lumMod val="75000"/>
                  </a:schemeClr>
                </a:solidFill>
              </a:rPr>
              <a:t>engaged in—</a:t>
            </a:r>
          </a:p>
          <a:p>
            <a:r>
              <a:rPr lang="en-US" sz="3200" dirty="0"/>
              <a:t>(i) carrying on the business of </a:t>
            </a:r>
            <a:r>
              <a:rPr lang="en-US" sz="3200" dirty="0">
                <a:solidFill>
                  <a:schemeClr val="accent1">
                    <a:lumMod val="75000"/>
                  </a:schemeClr>
                </a:solidFill>
              </a:rPr>
              <a:t>banking or providing credit facilities 	to its members, or</a:t>
            </a:r>
          </a:p>
          <a:p>
            <a:r>
              <a:rPr lang="en-US" sz="3200" dirty="0"/>
              <a:t>(ii) a </a:t>
            </a:r>
            <a:r>
              <a:rPr lang="en-US" sz="3200" dirty="0">
                <a:solidFill>
                  <a:schemeClr val="accent1">
                    <a:lumMod val="75000"/>
                  </a:schemeClr>
                </a:solidFill>
              </a:rPr>
              <a:t>cottage industry</a:t>
            </a:r>
            <a:r>
              <a:rPr lang="en-US" sz="3200" dirty="0"/>
              <a:t>, or</a:t>
            </a:r>
          </a:p>
          <a:p>
            <a:r>
              <a:rPr lang="en-US" sz="3200" dirty="0"/>
              <a:t>(iii)	 the marketing of </a:t>
            </a:r>
            <a:r>
              <a:rPr lang="en-US" sz="3200" dirty="0">
                <a:solidFill>
                  <a:schemeClr val="accent1">
                    <a:lumMod val="75000"/>
                  </a:schemeClr>
                </a:solidFill>
              </a:rPr>
              <a:t>agricultural produce grown by its 	members, or</a:t>
            </a:r>
          </a:p>
          <a:p>
            <a:pPr marL="0" indent="0">
              <a:buNone/>
            </a:pPr>
            <a:endParaRPr lang="en-IN" sz="3200" dirty="0"/>
          </a:p>
        </p:txBody>
      </p:sp>
      <p:sp>
        <p:nvSpPr>
          <p:cNvPr id="4" name="TextBox 3">
            <a:extLst>
              <a:ext uri="{FF2B5EF4-FFF2-40B4-BE49-F238E27FC236}">
                <a16:creationId xmlns:a16="http://schemas.microsoft.com/office/drawing/2014/main" id="{F3A8C762-5FE2-CC1B-7A2D-5385B4505F4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451522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72165-4AF8-6F44-349C-266B6FA869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10891-6338-BBBA-6FEB-8366624F529D}"/>
              </a:ext>
            </a:extLst>
          </p:cNvPr>
          <p:cNvSpPr>
            <a:spLocks noGrp="1"/>
          </p:cNvSpPr>
          <p:nvPr>
            <p:ph type="title"/>
          </p:nvPr>
        </p:nvSpPr>
        <p:spPr>
          <a:xfrm>
            <a:off x="530943" y="804519"/>
            <a:ext cx="11149780" cy="1049235"/>
          </a:xfrm>
        </p:spPr>
        <p:txBody>
          <a:bodyPr/>
          <a:lstStyle/>
          <a:p>
            <a:pPr algn="ctr"/>
            <a:r>
              <a:rPr lang="en-US" sz="3200" b="1" dirty="0"/>
              <a:t>I(d) Section 80P(2)(a)(i) of the income Tax Act</a:t>
            </a:r>
            <a:br>
              <a:rPr lang="en-US" sz="3200" dirty="0"/>
            </a:br>
            <a:endParaRPr lang="en-IN" dirty="0"/>
          </a:p>
        </p:txBody>
      </p:sp>
      <p:sp>
        <p:nvSpPr>
          <p:cNvPr id="3" name="Content Placeholder 2">
            <a:extLst>
              <a:ext uri="{FF2B5EF4-FFF2-40B4-BE49-F238E27FC236}">
                <a16:creationId xmlns:a16="http://schemas.microsoft.com/office/drawing/2014/main" id="{244750C7-2CDD-E879-2EBE-A4C8D11AEE89}"/>
              </a:ext>
            </a:extLst>
          </p:cNvPr>
          <p:cNvSpPr>
            <a:spLocks noGrp="1"/>
          </p:cNvSpPr>
          <p:nvPr>
            <p:ph idx="1"/>
          </p:nvPr>
        </p:nvSpPr>
        <p:spPr>
          <a:xfrm>
            <a:off x="530943" y="2015732"/>
            <a:ext cx="11149780" cy="4037749"/>
          </a:xfrm>
        </p:spPr>
        <p:txBody>
          <a:bodyPr>
            <a:noAutofit/>
          </a:bodyPr>
          <a:lstStyle/>
          <a:p>
            <a:r>
              <a:rPr lang="en-US" sz="3200" dirty="0"/>
              <a:t>(iv)	 the purchase of </a:t>
            </a:r>
            <a:r>
              <a:rPr lang="en-US" sz="3200" dirty="0">
                <a:solidFill>
                  <a:schemeClr val="accent1">
                    <a:lumMod val="75000"/>
                  </a:schemeClr>
                </a:solidFill>
              </a:rPr>
              <a:t>agricultural implements, seeds, livestock or 	other articles </a:t>
            </a:r>
            <a:r>
              <a:rPr lang="en-US" sz="3200" dirty="0"/>
              <a:t>intended for agriculture for the purpose of 	</a:t>
            </a:r>
            <a:r>
              <a:rPr lang="en-US" sz="3200" dirty="0">
                <a:solidFill>
                  <a:schemeClr val="accent1">
                    <a:lumMod val="75000"/>
                  </a:schemeClr>
                </a:solidFill>
              </a:rPr>
              <a:t>supplying them to its members, or</a:t>
            </a:r>
          </a:p>
          <a:p>
            <a:r>
              <a:rPr lang="en-US" sz="3200" dirty="0"/>
              <a:t>(v) the processing, </a:t>
            </a:r>
            <a:r>
              <a:rPr lang="en-US" sz="3200" dirty="0">
                <a:solidFill>
                  <a:schemeClr val="accent1">
                    <a:lumMod val="75000"/>
                  </a:schemeClr>
                </a:solidFill>
              </a:rPr>
              <a:t>without the aid of power, of the agricultural 	produce of its members, or</a:t>
            </a:r>
          </a:p>
          <a:p>
            <a:r>
              <a:rPr lang="en-US" sz="3200" dirty="0"/>
              <a:t>(vi)	 the </a:t>
            </a:r>
            <a:r>
              <a:rPr lang="en-US" sz="3200" dirty="0">
                <a:solidFill>
                  <a:schemeClr val="accent1">
                    <a:lumMod val="75000"/>
                  </a:schemeClr>
                </a:solidFill>
              </a:rPr>
              <a:t>collective disposal of the </a:t>
            </a:r>
            <a:r>
              <a:rPr lang="en-US" sz="3200" dirty="0" err="1">
                <a:solidFill>
                  <a:schemeClr val="accent1">
                    <a:lumMod val="75000"/>
                  </a:schemeClr>
                </a:solidFill>
              </a:rPr>
              <a:t>labour</a:t>
            </a:r>
            <a:r>
              <a:rPr lang="en-US" sz="3200" dirty="0">
                <a:solidFill>
                  <a:schemeClr val="accent1">
                    <a:lumMod val="75000"/>
                  </a:schemeClr>
                </a:solidFill>
              </a:rPr>
              <a:t> of its members</a:t>
            </a:r>
            <a:r>
              <a:rPr lang="en-US" sz="3200" dirty="0"/>
              <a:t>, or</a:t>
            </a:r>
          </a:p>
          <a:p>
            <a:pPr marL="0" indent="0">
              <a:buNone/>
            </a:pPr>
            <a:endParaRPr lang="en-IN" sz="3200" dirty="0"/>
          </a:p>
        </p:txBody>
      </p:sp>
      <p:sp>
        <p:nvSpPr>
          <p:cNvPr id="4" name="TextBox 3">
            <a:extLst>
              <a:ext uri="{FF2B5EF4-FFF2-40B4-BE49-F238E27FC236}">
                <a16:creationId xmlns:a16="http://schemas.microsoft.com/office/drawing/2014/main" id="{39B2B9B2-3502-75DA-86D5-335F5CAC30D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261908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019A-C3A2-4516-0751-7624DB8DFC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50DDF-6F1E-FD14-67EB-B402DD2DBBB8}"/>
              </a:ext>
            </a:extLst>
          </p:cNvPr>
          <p:cNvSpPr>
            <a:spLocks noGrp="1"/>
          </p:cNvSpPr>
          <p:nvPr>
            <p:ph type="title"/>
          </p:nvPr>
        </p:nvSpPr>
        <p:spPr>
          <a:xfrm>
            <a:off x="530943" y="804519"/>
            <a:ext cx="11149780" cy="1049235"/>
          </a:xfrm>
        </p:spPr>
        <p:txBody>
          <a:bodyPr/>
          <a:lstStyle/>
          <a:p>
            <a:pPr algn="ctr"/>
            <a:r>
              <a:rPr lang="en-US" sz="3200" b="1" dirty="0"/>
              <a:t>I(d) Section 80P(2)(a)(i) of the income Tax Act</a:t>
            </a:r>
            <a:br>
              <a:rPr lang="en-US" sz="3200" dirty="0"/>
            </a:br>
            <a:endParaRPr lang="en-IN" dirty="0"/>
          </a:p>
        </p:txBody>
      </p:sp>
      <p:sp>
        <p:nvSpPr>
          <p:cNvPr id="3" name="Content Placeholder 2">
            <a:extLst>
              <a:ext uri="{FF2B5EF4-FFF2-40B4-BE49-F238E27FC236}">
                <a16:creationId xmlns:a16="http://schemas.microsoft.com/office/drawing/2014/main" id="{5B145A4F-FD0D-0E2C-DA96-4F59D8F4A4A9}"/>
              </a:ext>
            </a:extLst>
          </p:cNvPr>
          <p:cNvSpPr>
            <a:spLocks noGrp="1"/>
          </p:cNvSpPr>
          <p:nvPr>
            <p:ph idx="1"/>
          </p:nvPr>
        </p:nvSpPr>
        <p:spPr>
          <a:xfrm>
            <a:off x="530943" y="2015732"/>
            <a:ext cx="11149780" cy="4037749"/>
          </a:xfrm>
        </p:spPr>
        <p:txBody>
          <a:bodyPr>
            <a:noAutofit/>
          </a:bodyPr>
          <a:lstStyle/>
          <a:p>
            <a:r>
              <a:rPr lang="en-US" sz="3200" dirty="0"/>
              <a:t>(iv)	 </a:t>
            </a:r>
            <a:r>
              <a:rPr lang="en-US" sz="3200" dirty="0">
                <a:solidFill>
                  <a:schemeClr val="accent1">
                    <a:lumMod val="75000"/>
                  </a:schemeClr>
                </a:solidFill>
              </a:rPr>
              <a:t>Fishing or allied activities</a:t>
            </a:r>
            <a:r>
              <a:rPr lang="en-US" sz="3200" dirty="0"/>
              <a:t>, that is to say, the </a:t>
            </a:r>
            <a:r>
              <a:rPr lang="en-US" sz="3200" dirty="0">
                <a:solidFill>
                  <a:schemeClr val="accent1">
                    <a:lumMod val="75000"/>
                  </a:schemeClr>
                </a:solidFill>
              </a:rPr>
              <a:t>catching, curing, 	processing, preserving, storing or marketing of fish or the 	purchase of materials and equipment in connection 	there 	with for the purpose of supplying them to its members</a:t>
            </a:r>
            <a:r>
              <a:rPr lang="en-US" sz="3200" dirty="0"/>
              <a:t>,</a:t>
            </a:r>
          </a:p>
          <a:p>
            <a:pPr algn="just"/>
            <a:r>
              <a:rPr lang="en-US" sz="3200" dirty="0"/>
              <a:t> the whole of the amount of profits and gains of business </a:t>
            </a:r>
            <a:r>
              <a:rPr lang="en-US" sz="3200" b="1" i="1" u="sng" dirty="0">
                <a:solidFill>
                  <a:schemeClr val="accent1">
                    <a:lumMod val="75000"/>
                  </a:schemeClr>
                </a:solidFill>
              </a:rPr>
              <a:t>attributable</a:t>
            </a:r>
            <a:r>
              <a:rPr lang="en-US" sz="3200" dirty="0">
                <a:solidFill>
                  <a:schemeClr val="accent1">
                    <a:lumMod val="75000"/>
                  </a:schemeClr>
                </a:solidFill>
              </a:rPr>
              <a:t> to any one or more of such activities </a:t>
            </a:r>
            <a:r>
              <a:rPr lang="en-US" sz="3200" dirty="0"/>
              <a:t>:</a:t>
            </a:r>
          </a:p>
          <a:p>
            <a:endParaRPr lang="en-IN" sz="3200" dirty="0"/>
          </a:p>
        </p:txBody>
      </p:sp>
      <p:sp>
        <p:nvSpPr>
          <p:cNvPr id="4" name="TextBox 3">
            <a:extLst>
              <a:ext uri="{FF2B5EF4-FFF2-40B4-BE49-F238E27FC236}">
                <a16:creationId xmlns:a16="http://schemas.microsoft.com/office/drawing/2014/main" id="{6CD7FB16-918A-8388-B3F4-2532850EF08A}"/>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601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7C37D-8D88-756B-0E59-48EAB349D7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CFF0D6-59B0-8899-D178-15AD74ABCCB9}"/>
              </a:ext>
            </a:extLst>
          </p:cNvPr>
          <p:cNvSpPr>
            <a:spLocks noGrp="1"/>
          </p:cNvSpPr>
          <p:nvPr>
            <p:ph type="title"/>
          </p:nvPr>
        </p:nvSpPr>
        <p:spPr>
          <a:xfrm>
            <a:off x="530943" y="804519"/>
            <a:ext cx="11149780" cy="1049235"/>
          </a:xfrm>
        </p:spPr>
        <p:txBody>
          <a:bodyPr/>
          <a:lstStyle/>
          <a:p>
            <a:pPr algn="ctr"/>
            <a:r>
              <a:rPr lang="en-US" sz="3200" b="1" dirty="0"/>
              <a:t>I(d) Section 80P(2)(</a:t>
            </a:r>
            <a:r>
              <a:rPr lang="en-US" b="1" dirty="0"/>
              <a:t>B)</a:t>
            </a:r>
            <a:r>
              <a:rPr lang="en-US" sz="3200" b="1" dirty="0"/>
              <a:t> of the income Tax Act</a:t>
            </a:r>
            <a:br>
              <a:rPr lang="en-US" sz="3200" dirty="0"/>
            </a:br>
            <a:endParaRPr lang="en-IN" dirty="0"/>
          </a:p>
        </p:txBody>
      </p:sp>
      <p:sp>
        <p:nvSpPr>
          <p:cNvPr id="3" name="Content Placeholder 2">
            <a:extLst>
              <a:ext uri="{FF2B5EF4-FFF2-40B4-BE49-F238E27FC236}">
                <a16:creationId xmlns:a16="http://schemas.microsoft.com/office/drawing/2014/main" id="{CEDF5B9E-B01C-F18A-FEB2-017B628A8BA8}"/>
              </a:ext>
            </a:extLst>
          </p:cNvPr>
          <p:cNvSpPr>
            <a:spLocks noGrp="1"/>
          </p:cNvSpPr>
          <p:nvPr>
            <p:ph idx="1"/>
          </p:nvPr>
        </p:nvSpPr>
        <p:spPr>
          <a:xfrm>
            <a:off x="530943" y="2015732"/>
            <a:ext cx="11149780" cy="4037749"/>
          </a:xfrm>
        </p:spPr>
        <p:txBody>
          <a:bodyPr>
            <a:noAutofit/>
          </a:bodyPr>
          <a:lstStyle/>
          <a:p>
            <a:pPr algn="just"/>
            <a:r>
              <a:rPr lang="en-US" sz="3200" dirty="0"/>
              <a:t>in the case of a co-operative society, being a primary society engaged in </a:t>
            </a:r>
            <a:r>
              <a:rPr lang="en-US" sz="3200" dirty="0">
                <a:solidFill>
                  <a:schemeClr val="accent1">
                    <a:lumMod val="75000"/>
                  </a:schemeClr>
                </a:solidFill>
              </a:rPr>
              <a:t>supplying milk, oilseeds, fruits or vegetables raised or grown by its members to—</a:t>
            </a:r>
          </a:p>
          <a:p>
            <a:pPr algn="just"/>
            <a:r>
              <a:rPr lang="en-US" sz="3200" dirty="0"/>
              <a:t>(i) a federal co-operative society, being a society engaged in the business of supplying milk, oilseeds, fruits, or vegetables, as the case may be; or</a:t>
            </a:r>
          </a:p>
          <a:p>
            <a:pPr marL="0" indent="0">
              <a:buNone/>
            </a:pPr>
            <a:endParaRPr lang="en-IN" sz="3200" dirty="0"/>
          </a:p>
        </p:txBody>
      </p:sp>
      <p:sp>
        <p:nvSpPr>
          <p:cNvPr id="4" name="TextBox 3">
            <a:extLst>
              <a:ext uri="{FF2B5EF4-FFF2-40B4-BE49-F238E27FC236}">
                <a16:creationId xmlns:a16="http://schemas.microsoft.com/office/drawing/2014/main" id="{3AB86041-18B0-F609-A7E0-D32C89DA197E}"/>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42740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5194C-1EDD-80A1-C6AD-B7E5DA75C5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EA0953-09E8-5DFE-76E3-CCC5EEA23D9B}"/>
              </a:ext>
            </a:extLst>
          </p:cNvPr>
          <p:cNvSpPr>
            <a:spLocks noGrp="1"/>
          </p:cNvSpPr>
          <p:nvPr>
            <p:ph type="title"/>
          </p:nvPr>
        </p:nvSpPr>
        <p:spPr>
          <a:xfrm>
            <a:off x="530943" y="804519"/>
            <a:ext cx="11149780" cy="1049235"/>
          </a:xfrm>
        </p:spPr>
        <p:txBody>
          <a:bodyPr/>
          <a:lstStyle/>
          <a:p>
            <a:pPr algn="ctr"/>
            <a:r>
              <a:rPr lang="en-US" sz="3200" b="1" dirty="0"/>
              <a:t>I(d) Section 80P(2)(</a:t>
            </a:r>
            <a:r>
              <a:rPr lang="en-US" b="1" dirty="0"/>
              <a:t>B)</a:t>
            </a:r>
            <a:r>
              <a:rPr lang="en-US" sz="3200" b="1" dirty="0"/>
              <a:t> of the income Tax Act</a:t>
            </a:r>
            <a:br>
              <a:rPr lang="en-US" sz="3200" dirty="0"/>
            </a:br>
            <a:endParaRPr lang="en-IN" dirty="0"/>
          </a:p>
        </p:txBody>
      </p:sp>
      <p:sp>
        <p:nvSpPr>
          <p:cNvPr id="3" name="Content Placeholder 2">
            <a:extLst>
              <a:ext uri="{FF2B5EF4-FFF2-40B4-BE49-F238E27FC236}">
                <a16:creationId xmlns:a16="http://schemas.microsoft.com/office/drawing/2014/main" id="{741F7326-AA09-712C-1D4B-D35C10273AB3}"/>
              </a:ext>
            </a:extLst>
          </p:cNvPr>
          <p:cNvSpPr>
            <a:spLocks noGrp="1"/>
          </p:cNvSpPr>
          <p:nvPr>
            <p:ph idx="1"/>
          </p:nvPr>
        </p:nvSpPr>
        <p:spPr>
          <a:xfrm>
            <a:off x="162232" y="1853754"/>
            <a:ext cx="12029767" cy="4370065"/>
          </a:xfrm>
        </p:spPr>
        <p:txBody>
          <a:bodyPr>
            <a:noAutofit/>
          </a:bodyPr>
          <a:lstStyle/>
          <a:p>
            <a:r>
              <a:rPr lang="en-US" sz="3200" dirty="0"/>
              <a:t>(ii)	</a:t>
            </a:r>
            <a:r>
              <a:rPr lang="en-US" sz="3200" dirty="0">
                <a:solidFill>
                  <a:schemeClr val="accent1">
                    <a:lumMod val="75000"/>
                  </a:schemeClr>
                </a:solidFill>
              </a:rPr>
              <a:t> the Government or a local authority; </a:t>
            </a:r>
            <a:r>
              <a:rPr lang="en-US" sz="3200" dirty="0"/>
              <a:t>or</a:t>
            </a:r>
          </a:p>
          <a:p>
            <a:pPr algn="just"/>
            <a:r>
              <a:rPr lang="en-US" sz="3200" dirty="0"/>
              <a:t>(iii)	 a </a:t>
            </a:r>
            <a:r>
              <a:rPr lang="en-US" sz="3200" dirty="0">
                <a:solidFill>
                  <a:schemeClr val="accent1">
                    <a:lumMod val="75000"/>
                  </a:schemeClr>
                </a:solidFill>
              </a:rPr>
              <a:t>Government company as </a:t>
            </a:r>
            <a:r>
              <a:rPr lang="en-US" sz="3200" dirty="0"/>
              <a:t>defined in section 617 of the Companies Act, 1956 (1 of 1956), or a corporation established by or under a Central, State or Provincial Act (being a company or corporation engaged in supplying milk, oilseeds, fruits or vegetables, as the case may be, to the public),</a:t>
            </a:r>
          </a:p>
          <a:p>
            <a:r>
              <a:rPr lang="en-US" sz="3200" dirty="0"/>
              <a:t> the </a:t>
            </a:r>
            <a:r>
              <a:rPr lang="en-US" sz="3200" dirty="0">
                <a:solidFill>
                  <a:schemeClr val="accent1">
                    <a:lumMod val="75000"/>
                  </a:schemeClr>
                </a:solidFill>
              </a:rPr>
              <a:t>whole of the amount of profits and gains of such business</a:t>
            </a:r>
            <a:r>
              <a:rPr lang="en-US" sz="3200" dirty="0"/>
              <a:t>;</a:t>
            </a:r>
          </a:p>
          <a:p>
            <a:endParaRPr lang="en-IN" sz="3200" dirty="0"/>
          </a:p>
        </p:txBody>
      </p:sp>
      <p:sp>
        <p:nvSpPr>
          <p:cNvPr id="4" name="TextBox 3">
            <a:extLst>
              <a:ext uri="{FF2B5EF4-FFF2-40B4-BE49-F238E27FC236}">
                <a16:creationId xmlns:a16="http://schemas.microsoft.com/office/drawing/2014/main" id="{6AEA8D47-2262-2513-CFBE-E4B4602F8F73}"/>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315076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74D94-6FB0-D48B-ACCA-69240DCB98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3EBDD-715D-68D6-6415-FA4EB808D2DD}"/>
              </a:ext>
            </a:extLst>
          </p:cNvPr>
          <p:cNvSpPr>
            <a:spLocks noGrp="1"/>
          </p:cNvSpPr>
          <p:nvPr>
            <p:ph type="title"/>
          </p:nvPr>
        </p:nvSpPr>
        <p:spPr>
          <a:xfrm>
            <a:off x="530943" y="804519"/>
            <a:ext cx="11149780" cy="1049235"/>
          </a:xfrm>
        </p:spPr>
        <p:txBody>
          <a:bodyPr/>
          <a:lstStyle/>
          <a:p>
            <a:pPr algn="ctr"/>
            <a:r>
              <a:rPr lang="en-US" sz="3200" b="1" dirty="0"/>
              <a:t>I(d) Section 80P(2)(</a:t>
            </a:r>
            <a:r>
              <a:rPr lang="en-US" b="1" dirty="0"/>
              <a:t>B)</a:t>
            </a:r>
            <a:r>
              <a:rPr lang="en-US" sz="3200" b="1" dirty="0"/>
              <a:t> of the income Tax Act</a:t>
            </a:r>
            <a:br>
              <a:rPr lang="en-US" sz="3200" dirty="0"/>
            </a:br>
            <a:endParaRPr lang="en-IN" dirty="0"/>
          </a:p>
        </p:txBody>
      </p:sp>
      <p:sp>
        <p:nvSpPr>
          <p:cNvPr id="3" name="Content Placeholder 2">
            <a:extLst>
              <a:ext uri="{FF2B5EF4-FFF2-40B4-BE49-F238E27FC236}">
                <a16:creationId xmlns:a16="http://schemas.microsoft.com/office/drawing/2014/main" id="{2ABBF211-7FCE-BDA3-250F-45FD71E14409}"/>
              </a:ext>
            </a:extLst>
          </p:cNvPr>
          <p:cNvSpPr>
            <a:spLocks noGrp="1"/>
          </p:cNvSpPr>
          <p:nvPr>
            <p:ph idx="1"/>
          </p:nvPr>
        </p:nvSpPr>
        <p:spPr>
          <a:xfrm>
            <a:off x="162233" y="1708370"/>
            <a:ext cx="12029767" cy="4370065"/>
          </a:xfrm>
        </p:spPr>
        <p:txBody>
          <a:bodyPr>
            <a:noAutofit/>
          </a:bodyPr>
          <a:lstStyle/>
          <a:p>
            <a:pPr algn="just"/>
            <a:r>
              <a:rPr lang="en-US" sz="3200" dirty="0"/>
              <a:t>In the case of a co-operative society engaged in activities other than those specified in </a:t>
            </a:r>
            <a:r>
              <a:rPr lang="en-US" sz="3200" dirty="0">
                <a:solidFill>
                  <a:schemeClr val="accent1">
                    <a:lumMod val="75000"/>
                  </a:schemeClr>
                </a:solidFill>
              </a:rPr>
              <a:t>clause (a) or clause (b) (either independently of, or in addition to, all or any of the activities so specified</a:t>
            </a:r>
            <a:r>
              <a:rPr lang="en-US" sz="3200" dirty="0"/>
              <a:t>), so much of its </a:t>
            </a:r>
            <a:r>
              <a:rPr lang="en-US" sz="3200" dirty="0">
                <a:solidFill>
                  <a:schemeClr val="accent1">
                    <a:lumMod val="75000"/>
                  </a:schemeClr>
                </a:solidFill>
              </a:rPr>
              <a:t>profits and gains attributable </a:t>
            </a:r>
            <a:r>
              <a:rPr lang="en-US" sz="3200" dirty="0"/>
              <a:t>to such activities as does not exceed,—</a:t>
            </a:r>
          </a:p>
          <a:p>
            <a:pPr marL="0" indent="0">
              <a:buNone/>
            </a:pPr>
            <a:r>
              <a:rPr lang="en-US" sz="3200" dirty="0"/>
              <a:t>(i)where such co-operative society is a </a:t>
            </a:r>
            <a:r>
              <a:rPr lang="en-US" sz="3200" dirty="0">
                <a:solidFill>
                  <a:schemeClr val="accent1">
                    <a:lumMod val="75000"/>
                  </a:schemeClr>
                </a:solidFill>
              </a:rPr>
              <a:t>consumers' co-operative society</a:t>
            </a:r>
            <a:r>
              <a:rPr lang="en-US" sz="3200" dirty="0"/>
              <a:t>, </a:t>
            </a:r>
            <a:r>
              <a:rPr lang="en-US" sz="3200" dirty="0">
                <a:solidFill>
                  <a:schemeClr val="accent1">
                    <a:lumMod val="75000"/>
                  </a:schemeClr>
                </a:solidFill>
              </a:rPr>
              <a:t>one hundred thousand rupees; and</a:t>
            </a:r>
          </a:p>
          <a:p>
            <a:pPr marL="0" indent="0">
              <a:buNone/>
            </a:pPr>
            <a:r>
              <a:rPr lang="en-US" sz="3200" dirty="0"/>
              <a:t>(ii)in any other case, </a:t>
            </a:r>
            <a:r>
              <a:rPr lang="en-US" sz="3200" dirty="0">
                <a:solidFill>
                  <a:schemeClr val="accent1">
                    <a:lumMod val="75000"/>
                  </a:schemeClr>
                </a:solidFill>
              </a:rPr>
              <a:t>fifty thousand rupees</a:t>
            </a:r>
            <a:r>
              <a:rPr lang="en-US" sz="3200" dirty="0"/>
              <a:t>.</a:t>
            </a:r>
            <a:endParaRPr lang="en-IN" sz="3200" dirty="0"/>
          </a:p>
        </p:txBody>
      </p:sp>
      <p:sp>
        <p:nvSpPr>
          <p:cNvPr id="4" name="TextBox 3">
            <a:extLst>
              <a:ext uri="{FF2B5EF4-FFF2-40B4-BE49-F238E27FC236}">
                <a16:creationId xmlns:a16="http://schemas.microsoft.com/office/drawing/2014/main" id="{E69ECACD-9094-C9D3-24D3-DFAD92B007ED}"/>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16065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08816-93DB-9E34-0145-3BCBE7C676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49DB3-5729-DC8D-A4A6-6DDA74A46E82}"/>
              </a:ext>
            </a:extLst>
          </p:cNvPr>
          <p:cNvSpPr>
            <a:spLocks noGrp="1"/>
          </p:cNvSpPr>
          <p:nvPr>
            <p:ph type="title"/>
          </p:nvPr>
        </p:nvSpPr>
        <p:spPr>
          <a:xfrm>
            <a:off x="530943" y="804519"/>
            <a:ext cx="11149780" cy="1049235"/>
          </a:xfrm>
        </p:spPr>
        <p:txBody>
          <a:bodyPr/>
          <a:lstStyle/>
          <a:p>
            <a:pPr algn="ctr"/>
            <a:r>
              <a:rPr lang="en-US" sz="3200" b="1" dirty="0"/>
              <a:t>I(d) Section 80P(</a:t>
            </a:r>
            <a:r>
              <a:rPr lang="en-US" b="1" dirty="0"/>
              <a:t>D)</a:t>
            </a:r>
            <a:r>
              <a:rPr lang="en-US" sz="3200" b="1" dirty="0"/>
              <a:t> of the income Tax Act</a:t>
            </a:r>
            <a:br>
              <a:rPr lang="en-US" sz="3200" dirty="0"/>
            </a:br>
            <a:endParaRPr lang="en-IN" dirty="0"/>
          </a:p>
        </p:txBody>
      </p:sp>
      <p:sp>
        <p:nvSpPr>
          <p:cNvPr id="3" name="Content Placeholder 2">
            <a:extLst>
              <a:ext uri="{FF2B5EF4-FFF2-40B4-BE49-F238E27FC236}">
                <a16:creationId xmlns:a16="http://schemas.microsoft.com/office/drawing/2014/main" id="{88886C5B-A622-DB1B-2518-B5B73BAA9714}"/>
              </a:ext>
            </a:extLst>
          </p:cNvPr>
          <p:cNvSpPr>
            <a:spLocks noGrp="1"/>
          </p:cNvSpPr>
          <p:nvPr>
            <p:ph idx="1"/>
          </p:nvPr>
        </p:nvSpPr>
        <p:spPr>
          <a:xfrm>
            <a:off x="1779639" y="1853754"/>
            <a:ext cx="9089922" cy="3603149"/>
          </a:xfrm>
        </p:spPr>
        <p:txBody>
          <a:bodyPr>
            <a:noAutofit/>
          </a:bodyPr>
          <a:lstStyle/>
          <a:p>
            <a:pPr algn="just">
              <a:lnSpc>
                <a:spcPct val="150000"/>
              </a:lnSpc>
            </a:pPr>
            <a:r>
              <a:rPr lang="en-US" sz="3600" dirty="0"/>
              <a:t>In respect of any </a:t>
            </a:r>
            <a:r>
              <a:rPr lang="en-US" sz="3600" dirty="0">
                <a:solidFill>
                  <a:schemeClr val="accent1">
                    <a:lumMod val="75000"/>
                  </a:schemeClr>
                </a:solidFill>
              </a:rPr>
              <a:t>income by way of interest or dividends derived by the </a:t>
            </a:r>
            <a:r>
              <a:rPr lang="en-US" sz="3600" dirty="0"/>
              <a:t>co-operative society from its investments with any other </a:t>
            </a:r>
            <a:r>
              <a:rPr lang="en-US" sz="3600" dirty="0">
                <a:solidFill>
                  <a:schemeClr val="accent1">
                    <a:lumMod val="75000"/>
                  </a:schemeClr>
                </a:solidFill>
              </a:rPr>
              <a:t>co-operative society,</a:t>
            </a:r>
            <a:r>
              <a:rPr lang="en-US" sz="3600" dirty="0"/>
              <a:t> the whole of such income;</a:t>
            </a:r>
            <a:endParaRPr lang="en-IN" sz="3600" dirty="0"/>
          </a:p>
        </p:txBody>
      </p:sp>
      <p:sp>
        <p:nvSpPr>
          <p:cNvPr id="4" name="TextBox 3">
            <a:extLst>
              <a:ext uri="{FF2B5EF4-FFF2-40B4-BE49-F238E27FC236}">
                <a16:creationId xmlns:a16="http://schemas.microsoft.com/office/drawing/2014/main" id="{E495B0B1-C7A9-F256-65CA-71AC73AE8D0F}"/>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2208510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383A8-7BA1-F35D-5B51-905F960084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FFC56-6D72-01CC-2147-F7E3D2771020}"/>
              </a:ext>
            </a:extLst>
          </p:cNvPr>
          <p:cNvSpPr>
            <a:spLocks noGrp="1"/>
          </p:cNvSpPr>
          <p:nvPr>
            <p:ph type="title"/>
          </p:nvPr>
        </p:nvSpPr>
        <p:spPr>
          <a:xfrm>
            <a:off x="530943" y="804519"/>
            <a:ext cx="11149780" cy="1049235"/>
          </a:xfrm>
        </p:spPr>
        <p:txBody>
          <a:bodyPr/>
          <a:lstStyle/>
          <a:p>
            <a:pPr algn="ctr"/>
            <a:r>
              <a:rPr lang="en-US" sz="3200" b="1" dirty="0"/>
              <a:t>I(d) Section 80P(e</a:t>
            </a:r>
            <a:r>
              <a:rPr lang="en-US" b="1" dirty="0"/>
              <a:t>)</a:t>
            </a:r>
            <a:r>
              <a:rPr lang="en-US" sz="3200" b="1" dirty="0"/>
              <a:t> of the income Tax Act</a:t>
            </a:r>
            <a:br>
              <a:rPr lang="en-US" sz="3200" dirty="0"/>
            </a:br>
            <a:endParaRPr lang="en-IN" dirty="0"/>
          </a:p>
        </p:txBody>
      </p:sp>
      <p:sp>
        <p:nvSpPr>
          <p:cNvPr id="3" name="Content Placeholder 2">
            <a:extLst>
              <a:ext uri="{FF2B5EF4-FFF2-40B4-BE49-F238E27FC236}">
                <a16:creationId xmlns:a16="http://schemas.microsoft.com/office/drawing/2014/main" id="{A254FDA4-7A4C-7827-B5EE-AA9A37F43F8D}"/>
              </a:ext>
            </a:extLst>
          </p:cNvPr>
          <p:cNvSpPr>
            <a:spLocks noGrp="1"/>
          </p:cNvSpPr>
          <p:nvPr>
            <p:ph idx="1"/>
          </p:nvPr>
        </p:nvSpPr>
        <p:spPr>
          <a:xfrm>
            <a:off x="530942" y="1853754"/>
            <a:ext cx="10810567" cy="3603149"/>
          </a:xfrm>
        </p:spPr>
        <p:txBody>
          <a:bodyPr>
            <a:noAutofit/>
          </a:bodyPr>
          <a:lstStyle/>
          <a:p>
            <a:pPr algn="just">
              <a:lnSpc>
                <a:spcPct val="150000"/>
              </a:lnSpc>
            </a:pPr>
            <a:r>
              <a:rPr lang="en-US" sz="3600" dirty="0"/>
              <a:t> In respect of any income derived by the co-operative society from the </a:t>
            </a:r>
            <a:r>
              <a:rPr lang="en-US" sz="3600" dirty="0">
                <a:solidFill>
                  <a:schemeClr val="accent1">
                    <a:lumMod val="75000"/>
                  </a:schemeClr>
                </a:solidFill>
              </a:rPr>
              <a:t>letting of godowns or warehouses for storage, processing or facilitating the marketing of commodities</a:t>
            </a:r>
            <a:r>
              <a:rPr lang="en-US" sz="3600" dirty="0"/>
              <a:t>, the whole of </a:t>
            </a:r>
            <a:r>
              <a:rPr lang="en-US" sz="3600" dirty="0">
                <a:solidFill>
                  <a:schemeClr val="accent1">
                    <a:lumMod val="75000"/>
                  </a:schemeClr>
                </a:solidFill>
              </a:rPr>
              <a:t>such income</a:t>
            </a:r>
            <a:r>
              <a:rPr lang="en-US" sz="3600" dirty="0"/>
              <a:t>;</a:t>
            </a:r>
            <a:endParaRPr lang="en-IN" sz="3600" dirty="0"/>
          </a:p>
        </p:txBody>
      </p:sp>
      <p:sp>
        <p:nvSpPr>
          <p:cNvPr id="4" name="TextBox 3">
            <a:extLst>
              <a:ext uri="{FF2B5EF4-FFF2-40B4-BE49-F238E27FC236}">
                <a16:creationId xmlns:a16="http://schemas.microsoft.com/office/drawing/2014/main" id="{1385779C-0468-CD49-1F05-8511555F99FD}"/>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254710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5FB6C-0B58-5498-0BDB-737D2BCFC3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015DE-85CE-8B98-886B-123094C2AF31}"/>
              </a:ext>
            </a:extLst>
          </p:cNvPr>
          <p:cNvSpPr>
            <a:spLocks noGrp="1"/>
          </p:cNvSpPr>
          <p:nvPr>
            <p:ph type="title"/>
          </p:nvPr>
        </p:nvSpPr>
        <p:spPr>
          <a:xfrm>
            <a:off x="530943" y="804519"/>
            <a:ext cx="11149780" cy="1049235"/>
          </a:xfrm>
        </p:spPr>
        <p:txBody>
          <a:bodyPr>
            <a:normAutofit fontScale="90000"/>
          </a:bodyPr>
          <a:lstStyle/>
          <a:p>
            <a:pPr algn="ctr"/>
            <a:r>
              <a:rPr lang="en-US" sz="3200" b="1" dirty="0"/>
              <a:t>I(E) Section 115 BAD of the Income Tax Act</a:t>
            </a: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49AC8381-D4B3-275C-3772-00322CA49F49}"/>
              </a:ext>
            </a:extLst>
          </p:cNvPr>
          <p:cNvSpPr>
            <a:spLocks noGrp="1"/>
          </p:cNvSpPr>
          <p:nvPr>
            <p:ph idx="1"/>
          </p:nvPr>
        </p:nvSpPr>
        <p:spPr>
          <a:xfrm>
            <a:off x="191729" y="1853754"/>
            <a:ext cx="12000271" cy="4199727"/>
          </a:xfrm>
        </p:spPr>
        <p:txBody>
          <a:bodyPr>
            <a:noAutofit/>
          </a:bodyPr>
          <a:lstStyle/>
          <a:p>
            <a:pPr algn="just">
              <a:lnSpc>
                <a:spcPct val="100000"/>
              </a:lnSpc>
            </a:pPr>
            <a:r>
              <a:rPr lang="en-US" sz="3000" dirty="0"/>
              <a:t> Tax rate -22%</a:t>
            </a:r>
          </a:p>
          <a:p>
            <a:pPr algn="just">
              <a:lnSpc>
                <a:spcPct val="100000"/>
              </a:lnSpc>
            </a:pPr>
            <a:r>
              <a:rPr lang="en-US" sz="3000" dirty="0"/>
              <a:t>Return to be furnished u/s 139(1)</a:t>
            </a:r>
          </a:p>
          <a:p>
            <a:pPr algn="just">
              <a:lnSpc>
                <a:spcPct val="100000"/>
              </a:lnSpc>
            </a:pPr>
            <a:r>
              <a:rPr lang="en-US" sz="3000" dirty="0"/>
              <a:t>Without any deduction</a:t>
            </a:r>
          </a:p>
          <a:p>
            <a:pPr algn="just">
              <a:lnSpc>
                <a:spcPct val="100000"/>
              </a:lnSpc>
            </a:pPr>
            <a:r>
              <a:rPr lang="en-US" sz="3000" dirty="0"/>
              <a:t>without set off of any loss carried forward or depreciation from any earlier assessment year, if such loss or depreciation is attributable to any of the deductions</a:t>
            </a:r>
          </a:p>
          <a:p>
            <a:pPr algn="just">
              <a:lnSpc>
                <a:spcPct val="100000"/>
              </a:lnSpc>
            </a:pPr>
            <a:r>
              <a:rPr lang="en-US" sz="3000" dirty="0"/>
              <a:t>once the option has been exercised for any previous year, it cannot be subsequently withdrawn for the same or any other previous year</a:t>
            </a:r>
          </a:p>
          <a:p>
            <a:pPr algn="just">
              <a:lnSpc>
                <a:spcPct val="100000"/>
              </a:lnSpc>
            </a:pPr>
            <a:endParaRPr lang="en-US" sz="3600" dirty="0"/>
          </a:p>
          <a:p>
            <a:pPr algn="just">
              <a:lnSpc>
                <a:spcPct val="150000"/>
              </a:lnSpc>
            </a:pPr>
            <a:endParaRPr lang="en-IN" sz="3600" dirty="0"/>
          </a:p>
        </p:txBody>
      </p:sp>
      <p:sp>
        <p:nvSpPr>
          <p:cNvPr id="4" name="TextBox 3">
            <a:extLst>
              <a:ext uri="{FF2B5EF4-FFF2-40B4-BE49-F238E27FC236}">
                <a16:creationId xmlns:a16="http://schemas.microsoft.com/office/drawing/2014/main" id="{4EDB0D03-F2A2-AADA-91D6-44156DCC2F28}"/>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91469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32D1F-716D-6733-1FE2-1300C6312E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9F4AD-3B29-38D9-5FF5-5142E3017B1B}"/>
              </a:ext>
            </a:extLst>
          </p:cNvPr>
          <p:cNvSpPr>
            <a:spLocks noGrp="1"/>
          </p:cNvSpPr>
          <p:nvPr>
            <p:ph type="title"/>
          </p:nvPr>
        </p:nvSpPr>
        <p:spPr>
          <a:xfrm>
            <a:off x="530943" y="804519"/>
            <a:ext cx="11149780" cy="1049235"/>
          </a:xfrm>
        </p:spPr>
        <p:txBody>
          <a:bodyPr>
            <a:normAutofit fontScale="90000"/>
          </a:bodyPr>
          <a:lstStyle/>
          <a:p>
            <a:pPr algn="ctr"/>
            <a:r>
              <a:rPr lang="en-US" sz="3200" b="1" dirty="0"/>
              <a:t>II(A) principal of mutuality </a:t>
            </a:r>
            <a:br>
              <a:rPr lang="en-US" sz="3200" b="1" dirty="0"/>
            </a:br>
            <a:r>
              <a:rPr kumimoji="0" lang="en-US" sz="3200" b="0" i="0" u="none" strike="noStrike" kern="1200" cap="none" spc="0" normalizeH="0" baseline="0" noProof="0" dirty="0">
                <a:ln>
                  <a:noFill/>
                </a:ln>
                <a:solidFill>
                  <a:schemeClr val="accent1">
                    <a:lumMod val="75000"/>
                  </a:schemeClr>
                </a:solidFill>
                <a:effectLst/>
                <a:uLnTx/>
                <a:uFillTx/>
                <a:latin typeface="Gill Sans MT" panose="020B0502020104020203"/>
                <a:ea typeface="+mn-ea"/>
                <a:cs typeface="+mn-cs"/>
              </a:rPr>
              <a:t>Regular Member, Associate member and Nominal members</a:t>
            </a: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02B13BBD-0736-F0FC-283B-CBD23F6E2BD0}"/>
              </a:ext>
            </a:extLst>
          </p:cNvPr>
          <p:cNvSpPr>
            <a:spLocks noGrp="1"/>
          </p:cNvSpPr>
          <p:nvPr>
            <p:ph idx="1"/>
          </p:nvPr>
        </p:nvSpPr>
        <p:spPr>
          <a:xfrm>
            <a:off x="191729" y="1853754"/>
            <a:ext cx="12000271" cy="4199727"/>
          </a:xfrm>
        </p:spPr>
        <p:txBody>
          <a:bodyPr>
            <a:noAutofit/>
          </a:bodyPr>
          <a:lstStyle/>
          <a:p>
            <a:pPr algn="just">
              <a:lnSpc>
                <a:spcPct val="100000"/>
              </a:lnSpc>
            </a:pPr>
            <a:r>
              <a:rPr lang="en-US" sz="3000" dirty="0"/>
              <a:t> </a:t>
            </a:r>
            <a:endParaRPr lang="en-US" sz="3600" dirty="0"/>
          </a:p>
          <a:p>
            <a:pPr algn="just">
              <a:lnSpc>
                <a:spcPct val="150000"/>
              </a:lnSpc>
            </a:pPr>
            <a:endParaRPr lang="en-IN" sz="3600" dirty="0"/>
          </a:p>
        </p:txBody>
      </p:sp>
      <p:sp>
        <p:nvSpPr>
          <p:cNvPr id="4" name="TextBox 3">
            <a:extLst>
              <a:ext uri="{FF2B5EF4-FFF2-40B4-BE49-F238E27FC236}">
                <a16:creationId xmlns:a16="http://schemas.microsoft.com/office/drawing/2014/main" id="{A4383E4C-A3B5-A961-A658-44DCB49A080D}"/>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
        <p:nvSpPr>
          <p:cNvPr id="12" name="TextBox 11">
            <a:extLst>
              <a:ext uri="{FF2B5EF4-FFF2-40B4-BE49-F238E27FC236}">
                <a16:creationId xmlns:a16="http://schemas.microsoft.com/office/drawing/2014/main" id="{873ACC43-8F8C-AD1E-4A43-533CFC3F4AE7}"/>
              </a:ext>
            </a:extLst>
          </p:cNvPr>
          <p:cNvSpPr txBox="1"/>
          <p:nvPr/>
        </p:nvSpPr>
        <p:spPr>
          <a:xfrm>
            <a:off x="530943" y="1820394"/>
            <a:ext cx="11341508" cy="4436536"/>
          </a:xfrm>
          <a:prstGeom prst="rect">
            <a:avLst/>
          </a:prstGeom>
          <a:noFill/>
        </p:spPr>
        <p:txBody>
          <a:bodyPr wrap="square">
            <a:spAutoFit/>
          </a:bodyPr>
          <a:lstStyle/>
          <a:p>
            <a:pPr marL="514350" marR="0" lvl="0" indent="-514350" algn="l" defTabSz="914400" rtl="0" eaLnBrk="1" fontAlgn="auto" latinLnBrk="0" hangingPunct="1">
              <a:lnSpc>
                <a:spcPct val="120000"/>
              </a:lnSpc>
              <a:spcBef>
                <a:spcPts val="1000"/>
              </a:spcBef>
              <a:spcAft>
                <a:spcPts val="0"/>
              </a:spcAft>
              <a:buClr>
                <a:srgbClr val="B71E42"/>
              </a:buClr>
              <a:buSzPct val="100000"/>
              <a:buFont typeface="+mj-lt"/>
              <a:buAutoNum type="alphaUcPeriod"/>
              <a:tabLst/>
              <a:defRPr/>
            </a:pP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Citizen Co operative Society </a:t>
            </a:r>
          </a:p>
          <a:p>
            <a:pPr marL="514350" marR="0" lvl="0" indent="-514350" algn="l" defTabSz="914400" rtl="0" eaLnBrk="1" fontAlgn="auto" latinLnBrk="0" hangingPunct="1">
              <a:lnSpc>
                <a:spcPct val="120000"/>
              </a:lnSpc>
              <a:spcBef>
                <a:spcPts val="1000"/>
              </a:spcBef>
              <a:spcAft>
                <a:spcPts val="0"/>
              </a:spcAft>
              <a:buClr>
                <a:srgbClr val="B71E42"/>
              </a:buClr>
              <a:buSzPct val="100000"/>
              <a:buFont typeface="+mj-lt"/>
              <a:buAutoNum type="alphaUcPeriod"/>
              <a:tabLst/>
              <a:defRPr/>
            </a:pP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Honorable Panaji ITAT in The Karnataka </a:t>
            </a:r>
            <a:r>
              <a:rPr kumimoji="0" lang="en-US" sz="3000" b="0" i="0" u="none" strike="noStrike" kern="1200" cap="none" spc="0" normalizeH="0" baseline="0" noProof="0" dirty="0" err="1">
                <a:ln>
                  <a:noFill/>
                </a:ln>
                <a:solidFill>
                  <a:prstClr val="black"/>
                </a:solidFill>
                <a:effectLst/>
                <a:uLnTx/>
                <a:uFillTx/>
                <a:latin typeface="Gill Sans MT" panose="020B0502020104020203"/>
                <a:ea typeface="+mn-ea"/>
                <a:cs typeface="+mn-cs"/>
              </a:rPr>
              <a:t>Karavali</a:t>
            </a: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 Urban Coop Credit Society Ltd., - ITA Nos.457 &amp; 458/PAN/2018</a:t>
            </a:r>
          </a:p>
          <a:p>
            <a:pPr marL="514350" indent="-514350" defTabSz="914400">
              <a:lnSpc>
                <a:spcPct val="120000"/>
              </a:lnSpc>
              <a:spcBef>
                <a:spcPts val="1000"/>
              </a:spcBef>
              <a:buClr>
                <a:srgbClr val="B71E42"/>
              </a:buClr>
              <a:buSzPct val="100000"/>
              <a:buFont typeface="+mj-lt"/>
              <a:buAutoNum type="alphaUcPeriod"/>
              <a:defRPr/>
            </a:pPr>
            <a:r>
              <a:rPr lang="en-US" sz="3000" dirty="0">
                <a:solidFill>
                  <a:prstClr val="black"/>
                </a:solidFill>
                <a:latin typeface="Gill Sans MT" panose="020B0502020104020203"/>
              </a:rPr>
              <a:t>Cochin ITAT in Nilambur Service Co-op Bank Ltd. - 01 Feb 2018   &amp;  Cochin ITAT in The </a:t>
            </a:r>
            <a:r>
              <a:rPr lang="en-US" sz="3000" dirty="0" err="1">
                <a:solidFill>
                  <a:prstClr val="black"/>
                </a:solidFill>
                <a:latin typeface="Gill Sans MT" panose="020B0502020104020203"/>
              </a:rPr>
              <a:t>Muttom</a:t>
            </a:r>
            <a:r>
              <a:rPr lang="en-US" sz="3000" dirty="0">
                <a:solidFill>
                  <a:prstClr val="black"/>
                </a:solidFill>
                <a:latin typeface="Gill Sans MT" panose="020B0502020104020203"/>
              </a:rPr>
              <a:t> Service Co-op Bank Ltd. - 15 Jan 2018</a:t>
            </a:r>
            <a:endParaRPr lang="en-IN" sz="3000" dirty="0">
              <a:solidFill>
                <a:prstClr val="black"/>
              </a:solidFill>
              <a:latin typeface="Gill Sans MT" panose="020B0502020104020203"/>
            </a:endParaRPr>
          </a:p>
          <a:p>
            <a:pPr marL="514350" marR="0" lvl="0" indent="-514350" algn="l" defTabSz="914400" rtl="0" eaLnBrk="1" fontAlgn="auto" latinLnBrk="0" hangingPunct="1">
              <a:lnSpc>
                <a:spcPct val="120000"/>
              </a:lnSpc>
              <a:spcBef>
                <a:spcPts val="1000"/>
              </a:spcBef>
              <a:spcAft>
                <a:spcPts val="0"/>
              </a:spcAft>
              <a:buClr>
                <a:srgbClr val="B71E42"/>
              </a:buClr>
              <a:buSzPct val="100000"/>
              <a:buFont typeface="+mj-lt"/>
              <a:buAutoNum type="alphaUcPeriod"/>
              <a:tabLst/>
              <a:defRPr/>
            </a:pP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Madras HC - </a:t>
            </a:r>
            <a:r>
              <a:rPr kumimoji="0" lang="en-US" sz="3000" b="0" i="0" u="none" strike="noStrike" kern="1200" cap="none" spc="0" normalizeH="0" baseline="0" noProof="0" dirty="0" err="1">
                <a:ln>
                  <a:noFill/>
                </a:ln>
                <a:solidFill>
                  <a:prstClr val="black"/>
                </a:solidFill>
                <a:effectLst/>
                <a:uLnTx/>
                <a:uFillTx/>
                <a:latin typeface="Gill Sans MT" panose="020B0502020104020203"/>
                <a:ea typeface="+mn-ea"/>
                <a:cs typeface="+mn-cs"/>
              </a:rPr>
              <a:t>Ammapet</a:t>
            </a: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 Primary Agri. Co-op. Bank - 06 Dec 2018 </a:t>
            </a:r>
          </a:p>
          <a:p>
            <a:pPr marL="514350" marR="0" lvl="0" indent="-514350" algn="l" defTabSz="914400" rtl="0" eaLnBrk="1" fontAlgn="auto" latinLnBrk="0" hangingPunct="1">
              <a:lnSpc>
                <a:spcPct val="120000"/>
              </a:lnSpc>
              <a:spcBef>
                <a:spcPts val="1000"/>
              </a:spcBef>
              <a:spcAft>
                <a:spcPts val="0"/>
              </a:spcAft>
              <a:buClr>
                <a:srgbClr val="B71E42"/>
              </a:buClr>
              <a:buSzPct val="100000"/>
              <a:buFont typeface="+mj-lt"/>
              <a:buAutoNum type="alphaUcPeriod"/>
              <a:tabLst/>
              <a:defRPr/>
            </a:pP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Ahmedabad ITAT in </a:t>
            </a:r>
            <a:r>
              <a:rPr kumimoji="0" lang="en-US" sz="3000" b="0" i="0" u="none" strike="noStrike" kern="1200" cap="none" spc="0" normalizeH="0" baseline="0" noProof="0" dirty="0" err="1">
                <a:ln>
                  <a:noFill/>
                </a:ln>
                <a:solidFill>
                  <a:prstClr val="black"/>
                </a:solidFill>
                <a:effectLst/>
                <a:uLnTx/>
                <a:uFillTx/>
                <a:latin typeface="Gill Sans MT" panose="020B0502020104020203"/>
                <a:ea typeface="+mn-ea"/>
                <a:cs typeface="+mn-cs"/>
              </a:rPr>
              <a:t>Trapaj</a:t>
            </a: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 </a:t>
            </a:r>
            <a:r>
              <a:rPr kumimoji="0" lang="en-US" sz="3000" b="0" i="0" u="none" strike="noStrike" kern="1200" cap="none" spc="0" normalizeH="0" baseline="0" noProof="0" dirty="0" err="1">
                <a:ln>
                  <a:noFill/>
                </a:ln>
                <a:solidFill>
                  <a:prstClr val="black"/>
                </a:solidFill>
                <a:effectLst/>
                <a:uLnTx/>
                <a:uFillTx/>
                <a:latin typeface="Gill Sans MT" panose="020B0502020104020203"/>
                <a:ea typeface="+mn-ea"/>
                <a:cs typeface="+mn-cs"/>
              </a:rPr>
              <a:t>Vibhageeya</a:t>
            </a:r>
            <a:r>
              <a:rPr kumimoji="0" lang="en-US" sz="3000" b="0" i="0" u="none" strike="noStrike" kern="1200" cap="none" spc="0" normalizeH="0" baseline="0" noProof="0" dirty="0">
                <a:ln>
                  <a:noFill/>
                </a:ln>
                <a:solidFill>
                  <a:prstClr val="black"/>
                </a:solidFill>
                <a:effectLst/>
                <a:uLnTx/>
                <a:uFillTx/>
                <a:latin typeface="Gill Sans MT" panose="020B0502020104020203"/>
                <a:ea typeface="+mn-ea"/>
                <a:cs typeface="+mn-cs"/>
              </a:rPr>
              <a:t> Khet Udyog </a:t>
            </a:r>
          </a:p>
        </p:txBody>
      </p:sp>
    </p:spTree>
    <p:extLst>
      <p:ext uri="{BB962C8B-B14F-4D97-AF65-F5344CB8AC3E}">
        <p14:creationId xmlns:p14="http://schemas.microsoft.com/office/powerpoint/2010/main" val="32158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84B4F-C2F4-034B-B853-6F348D87AB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5C2CFD-660C-DBD2-54A8-7BAF753531C4}"/>
              </a:ext>
            </a:extLst>
          </p:cNvPr>
          <p:cNvSpPr>
            <a:spLocks noGrp="1"/>
          </p:cNvSpPr>
          <p:nvPr>
            <p:ph type="title"/>
          </p:nvPr>
        </p:nvSpPr>
        <p:spPr>
          <a:xfrm>
            <a:off x="530943" y="804519"/>
            <a:ext cx="11149780" cy="1049235"/>
          </a:xfrm>
        </p:spPr>
        <p:txBody>
          <a:bodyPr>
            <a:normAutofit fontScale="90000"/>
          </a:bodyPr>
          <a:lstStyle/>
          <a:p>
            <a:pPr algn="ctr"/>
            <a:r>
              <a:rPr lang="en-US" sz="3200" b="1" dirty="0"/>
              <a:t>II(</a:t>
            </a:r>
            <a:r>
              <a:rPr lang="en-US" b="1" dirty="0"/>
              <a:t>B) Interest from nationalized bank</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30A87155-70B7-3396-9F8B-AF6AC5C9D357}"/>
              </a:ext>
            </a:extLst>
          </p:cNvPr>
          <p:cNvSpPr>
            <a:spLocks noGrp="1"/>
          </p:cNvSpPr>
          <p:nvPr>
            <p:ph idx="1"/>
          </p:nvPr>
        </p:nvSpPr>
        <p:spPr>
          <a:xfrm>
            <a:off x="191729" y="1853754"/>
            <a:ext cx="12000271" cy="4199727"/>
          </a:xfrm>
        </p:spPr>
        <p:txBody>
          <a:bodyPr>
            <a:noAutofit/>
          </a:bodyPr>
          <a:lstStyle/>
          <a:p>
            <a:pPr marL="0" indent="0" algn="just">
              <a:lnSpc>
                <a:spcPct val="150000"/>
              </a:lnSpc>
              <a:buNone/>
            </a:pPr>
            <a:endParaRPr lang="en-IN" sz="3600" dirty="0"/>
          </a:p>
        </p:txBody>
      </p:sp>
      <p:sp>
        <p:nvSpPr>
          <p:cNvPr id="4" name="TextBox 3">
            <a:extLst>
              <a:ext uri="{FF2B5EF4-FFF2-40B4-BE49-F238E27FC236}">
                <a16:creationId xmlns:a16="http://schemas.microsoft.com/office/drawing/2014/main" id="{131D2DD5-9F38-E542-6025-C827D67DDB96}"/>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205254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465A0-C9E0-12FC-4EA6-A4BB6510C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8DED18-C5BC-FF2C-21CE-5697078A3960}"/>
              </a:ext>
            </a:extLst>
          </p:cNvPr>
          <p:cNvSpPr>
            <a:spLocks noGrp="1"/>
          </p:cNvSpPr>
          <p:nvPr>
            <p:ph type="title"/>
          </p:nvPr>
        </p:nvSpPr>
        <p:spPr>
          <a:xfrm>
            <a:off x="530943" y="804519"/>
            <a:ext cx="11149780" cy="1049235"/>
          </a:xfrm>
        </p:spPr>
        <p:txBody>
          <a:bodyPr>
            <a:normAutofit fontScale="90000"/>
          </a:bodyPr>
          <a:lstStyle/>
          <a:p>
            <a:pPr algn="ctr"/>
            <a:r>
              <a:rPr lang="en-US" sz="3200" b="1" dirty="0"/>
              <a:t>II(C</a:t>
            </a:r>
            <a:r>
              <a:rPr lang="en-US" b="1" dirty="0"/>
              <a:t>) Interest from Co operative  bank</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EBFD167-2B68-1CCF-5ABE-C8F592F2CA1B}"/>
              </a:ext>
            </a:extLst>
          </p:cNvPr>
          <p:cNvSpPr>
            <a:spLocks noGrp="1"/>
          </p:cNvSpPr>
          <p:nvPr>
            <p:ph idx="1"/>
          </p:nvPr>
        </p:nvSpPr>
        <p:spPr>
          <a:xfrm>
            <a:off x="191729" y="1853754"/>
            <a:ext cx="12000271" cy="4199727"/>
          </a:xfrm>
        </p:spPr>
        <p:txBody>
          <a:bodyPr>
            <a:noAutofit/>
          </a:bodyPr>
          <a:lstStyle/>
          <a:p>
            <a:pPr marL="0" indent="0" algn="just">
              <a:lnSpc>
                <a:spcPct val="150000"/>
              </a:lnSpc>
              <a:buNone/>
            </a:pPr>
            <a:endParaRPr lang="en-IN" sz="3600" dirty="0"/>
          </a:p>
        </p:txBody>
      </p:sp>
      <p:sp>
        <p:nvSpPr>
          <p:cNvPr id="4" name="TextBox 3">
            <a:extLst>
              <a:ext uri="{FF2B5EF4-FFF2-40B4-BE49-F238E27FC236}">
                <a16:creationId xmlns:a16="http://schemas.microsoft.com/office/drawing/2014/main" id="{57A12DA6-9954-F926-7537-C09CE22E82E9}"/>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278869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EF347-09D4-650F-09E7-91FCF6F25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B31115-EB6D-A4BE-EDBB-36490693999F}"/>
              </a:ext>
            </a:extLst>
          </p:cNvPr>
          <p:cNvSpPr>
            <a:spLocks noGrp="1"/>
          </p:cNvSpPr>
          <p:nvPr>
            <p:ph type="title"/>
          </p:nvPr>
        </p:nvSpPr>
        <p:spPr>
          <a:xfrm>
            <a:off x="530943" y="804519"/>
            <a:ext cx="11149780" cy="1049235"/>
          </a:xfrm>
        </p:spPr>
        <p:txBody>
          <a:bodyPr>
            <a:normAutofit fontScale="90000"/>
          </a:bodyPr>
          <a:lstStyle/>
          <a:p>
            <a:pPr algn="ctr"/>
            <a:r>
              <a:rPr lang="en-US" sz="3200" b="1" dirty="0"/>
              <a:t>II(D</a:t>
            </a:r>
            <a:r>
              <a:rPr lang="en-US" b="1" dirty="0"/>
              <a:t>) Not a Co- operative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3F36F03-58A8-31D1-364F-7A8C1DF44C97}"/>
              </a:ext>
            </a:extLst>
          </p:cNvPr>
          <p:cNvSpPr>
            <a:spLocks noGrp="1"/>
          </p:cNvSpPr>
          <p:nvPr>
            <p:ph idx="1"/>
          </p:nvPr>
        </p:nvSpPr>
        <p:spPr>
          <a:xfrm>
            <a:off x="191729" y="1853754"/>
            <a:ext cx="12000271" cy="4199727"/>
          </a:xfrm>
        </p:spPr>
        <p:txBody>
          <a:bodyPr>
            <a:noAutofit/>
          </a:bodyPr>
          <a:lstStyle/>
          <a:p>
            <a:pPr marL="0" indent="0" algn="just">
              <a:lnSpc>
                <a:spcPct val="150000"/>
              </a:lnSpc>
              <a:buNone/>
            </a:pPr>
            <a:r>
              <a:rPr lang="en-IN" sz="3200" dirty="0"/>
              <a:t>UDAYA SOUHARDA CREDIT CO-OPERATIVE SOCIETY LTD </a:t>
            </a:r>
          </a:p>
          <a:p>
            <a:pPr marL="0" indent="0" algn="just">
              <a:lnSpc>
                <a:spcPct val="150000"/>
              </a:lnSpc>
              <a:buNone/>
            </a:pPr>
            <a:r>
              <a:rPr lang="en-US" sz="3200" dirty="0"/>
              <a:t>M/S </a:t>
            </a:r>
            <a:r>
              <a:rPr lang="en-US" sz="3200" dirty="0" err="1"/>
              <a:t>Swabhimani</a:t>
            </a:r>
            <a:r>
              <a:rPr lang="en-US" sz="3200" dirty="0"/>
              <a:t> Souharda Credit Co ... vs Government Of India</a:t>
            </a:r>
          </a:p>
          <a:p>
            <a:pPr marL="0" indent="0" algn="just">
              <a:lnSpc>
                <a:spcPct val="150000"/>
              </a:lnSpc>
              <a:buNone/>
            </a:pPr>
            <a:r>
              <a:rPr lang="en-US" sz="3200" dirty="0"/>
              <a:t>WRIT PETITION NO. 48414 OF 2018 (T-IT) C/W WRIT PETITION NO. 14381 OF 2019 (T-IT) IN W.P. NO. 48414/2018:</a:t>
            </a:r>
            <a:endParaRPr lang="en-IN" sz="3200" dirty="0"/>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67D106E5-0D5C-70C3-0C17-5978EF0A1B02}"/>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62497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II(E</a:t>
            </a:r>
            <a:r>
              <a:rPr lang="en-US" b="1" dirty="0"/>
              <a:t>) Un explained money, un explained investments</a:t>
            </a: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pPr marL="514350" indent="-514350" algn="just">
              <a:lnSpc>
                <a:spcPct val="150000"/>
              </a:lnSpc>
              <a:buFont typeface="+mj-lt"/>
              <a:buAutoNum type="arabicPeriod"/>
            </a:pPr>
            <a:r>
              <a:rPr lang="en-US" sz="3200" dirty="0"/>
              <a:t>Section 68, Section 69 of the Income Tax Act</a:t>
            </a:r>
          </a:p>
          <a:p>
            <a:pPr marL="514350" indent="-514350" algn="just">
              <a:lnSpc>
                <a:spcPct val="150000"/>
              </a:lnSpc>
              <a:buFont typeface="+mj-lt"/>
              <a:buAutoNum type="arabicPeriod"/>
            </a:pPr>
            <a:r>
              <a:rPr lang="en-US" sz="3200" dirty="0"/>
              <a:t>Cash deposit during demonetization</a:t>
            </a:r>
          </a:p>
          <a:p>
            <a:pPr marL="514350" indent="-514350" algn="just">
              <a:lnSpc>
                <a:spcPct val="150000"/>
              </a:lnSpc>
              <a:buFont typeface="+mj-lt"/>
              <a:buAutoNum type="arabicPeriod"/>
            </a:pPr>
            <a:r>
              <a:rPr lang="en-US" sz="3200" dirty="0"/>
              <a:t>Cash deposits and withdrawals </a:t>
            </a:r>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8233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a:t>
            </a:r>
            <a:r>
              <a:rPr lang="en-US" b="1" dirty="0"/>
              <a:t>A) </a:t>
            </a:r>
            <a:r>
              <a:rPr lang="en-US" sz="3200" b="1" dirty="0"/>
              <a:t>Income from Other Source</a:t>
            </a: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pPr algn="just">
              <a:lnSpc>
                <a:spcPct val="150000"/>
              </a:lnSpc>
            </a:pPr>
            <a:r>
              <a:rPr lang="en-US" sz="3200" dirty="0"/>
              <a:t>Interest earned from the investment outside the business </a:t>
            </a:r>
          </a:p>
          <a:p>
            <a:pPr algn="just">
              <a:lnSpc>
                <a:spcPct val="150000"/>
              </a:lnSpc>
            </a:pPr>
            <a:r>
              <a:rPr lang="en-US" sz="3200" dirty="0"/>
              <a:t>Taxable U/s 56 of the Income Tax Act.</a:t>
            </a:r>
          </a:p>
          <a:p>
            <a:pPr algn="just">
              <a:lnSpc>
                <a:spcPct val="150000"/>
              </a:lnSpc>
            </a:pPr>
            <a:r>
              <a:rPr lang="en-US" sz="3200" dirty="0" err="1"/>
              <a:t>Totagars</a:t>
            </a:r>
            <a:r>
              <a:rPr lang="en-US" sz="3200" dirty="0"/>
              <a:t> Sale Society (High Court Judgement) </a:t>
            </a:r>
          </a:p>
          <a:p>
            <a:pPr algn="just">
              <a:lnSpc>
                <a:spcPct val="150000"/>
              </a:lnSpc>
            </a:pPr>
            <a:r>
              <a:rPr lang="en-US" sz="3200" dirty="0"/>
              <a:t>Allowable expenditure u/s 57 of the Income tax Act</a:t>
            </a:r>
          </a:p>
          <a:p>
            <a:pPr algn="just">
              <a:lnSpc>
                <a:spcPct val="150000"/>
              </a:lnSpc>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409054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III(B</a:t>
            </a:r>
            <a:r>
              <a:rPr lang="en-US" b="1" dirty="0"/>
              <a:t>) COST OF Fund</a:t>
            </a: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pPr algn="just">
              <a:lnSpc>
                <a:spcPct val="150000"/>
              </a:lnSpc>
            </a:pPr>
            <a:r>
              <a:rPr lang="en-US" sz="3200" dirty="0"/>
              <a:t>For claiming expenditure u/s 57 of the Income Tax Act</a:t>
            </a:r>
          </a:p>
          <a:p>
            <a:pPr algn="just">
              <a:lnSpc>
                <a:spcPct val="150000"/>
              </a:lnSpc>
            </a:pPr>
            <a:r>
              <a:rPr lang="en-US" sz="3200" dirty="0"/>
              <a:t> Specific format for cost of fund</a:t>
            </a:r>
          </a:p>
          <a:p>
            <a:pPr algn="just">
              <a:lnSpc>
                <a:spcPct val="150000"/>
              </a:lnSpc>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209805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III(C</a:t>
            </a:r>
            <a:r>
              <a:rPr lang="en-US" b="1" dirty="0"/>
              <a:t>) income escaping assessment </a:t>
            </a: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pPr algn="just">
              <a:lnSpc>
                <a:spcPct val="150000"/>
              </a:lnSpc>
            </a:pPr>
            <a:r>
              <a:rPr lang="en-US" sz="3200" dirty="0"/>
              <a:t>Sec 149(A) of the Income Tax Act</a:t>
            </a:r>
          </a:p>
          <a:p>
            <a:pPr algn="just">
              <a:lnSpc>
                <a:spcPct val="150000"/>
              </a:lnSpc>
            </a:pPr>
            <a:r>
              <a:rPr lang="en-US" sz="3200" dirty="0"/>
              <a:t>Sec 148 of the income Tax Act</a:t>
            </a:r>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287333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III(C</a:t>
            </a:r>
            <a:r>
              <a:rPr lang="en-US" b="1" dirty="0"/>
              <a:t>) </a:t>
            </a:r>
            <a:r>
              <a:rPr lang="en-US" sz="3200" b="1" dirty="0"/>
              <a:t>Sec 144 of the Income Tax Act </a:t>
            </a:r>
            <a:br>
              <a:rPr lang="en-US" sz="3200" dirty="0"/>
            </a:b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pPr marL="0" indent="0" algn="just">
              <a:lnSpc>
                <a:spcPct val="150000"/>
              </a:lnSpc>
              <a:buNone/>
            </a:pPr>
            <a:r>
              <a:rPr lang="en-US" sz="3200" dirty="0"/>
              <a:t>Best judgement assessment based on the records available with the AO</a:t>
            </a:r>
          </a:p>
          <a:p>
            <a:pPr marL="0" indent="0" algn="just">
              <a:lnSpc>
                <a:spcPct val="150000"/>
              </a:lnSpc>
              <a:buNone/>
            </a:pPr>
            <a:r>
              <a:rPr lang="en-US" sz="3200" dirty="0"/>
              <a:t>Cash deposit, Cash withdrawals </a:t>
            </a:r>
          </a:p>
          <a:p>
            <a:pPr marL="0" indent="0" algn="just">
              <a:lnSpc>
                <a:spcPct val="150000"/>
              </a:lnSpc>
              <a:buNone/>
            </a:pPr>
            <a:r>
              <a:rPr lang="en-US" sz="3200" dirty="0"/>
              <a:t>Taxed under 115BBE of the income tax act</a:t>
            </a:r>
          </a:p>
          <a:p>
            <a:pPr marL="0" indent="0" algn="just">
              <a:lnSpc>
                <a:spcPct val="150000"/>
              </a:lnSpc>
              <a:buNone/>
            </a:pPr>
            <a:endParaRPr lang="en-US" sz="3200" dirty="0"/>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330923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III(D</a:t>
            </a:r>
            <a:r>
              <a:rPr lang="en-US" b="1" dirty="0"/>
              <a:t>) TWO PAN</a:t>
            </a: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pPr marL="0" indent="0" algn="just">
              <a:lnSpc>
                <a:spcPct val="150000"/>
              </a:lnSpc>
              <a:buNone/>
            </a:pPr>
            <a:r>
              <a:rPr lang="en-US" sz="3200" dirty="0"/>
              <a:t>Two PAN for the same co operative society</a:t>
            </a:r>
          </a:p>
          <a:p>
            <a:pPr marL="0" indent="0" algn="just">
              <a:lnSpc>
                <a:spcPct val="150000"/>
              </a:lnSpc>
              <a:buNone/>
            </a:pPr>
            <a:r>
              <a:rPr lang="en-US" sz="3200" dirty="0"/>
              <a:t>Filing the return of income in one PAN</a:t>
            </a:r>
          </a:p>
          <a:p>
            <a:pPr marL="0" indent="0" algn="just">
              <a:lnSpc>
                <a:spcPct val="150000"/>
              </a:lnSpc>
              <a:buNone/>
            </a:pPr>
            <a:r>
              <a:rPr lang="en-US" sz="3200" dirty="0"/>
              <a:t>For the purpose of KYC, society has provided the different PAN</a:t>
            </a:r>
          </a:p>
          <a:p>
            <a:pPr marL="0" indent="0" algn="just">
              <a:lnSpc>
                <a:spcPct val="150000"/>
              </a:lnSpc>
              <a:buNone/>
            </a:pPr>
            <a:endParaRPr lang="en-US" sz="3200" dirty="0"/>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409189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III(E</a:t>
            </a:r>
            <a:r>
              <a:rPr lang="en-US" b="1" dirty="0"/>
              <a:t>) </a:t>
            </a:r>
            <a:r>
              <a:rPr lang="en-US" sz="3200" b="1" dirty="0"/>
              <a:t>Sec 144 of the Income Tax Act </a:t>
            </a:r>
            <a:br>
              <a:rPr lang="en-US" sz="3200" dirty="0"/>
            </a:b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pPr marL="0" indent="0" algn="just">
              <a:lnSpc>
                <a:spcPct val="150000"/>
              </a:lnSpc>
              <a:buNone/>
            </a:pPr>
            <a:r>
              <a:rPr lang="en-US" sz="3200" dirty="0"/>
              <a:t>Best judgement assessment based on the records available with the AO</a:t>
            </a:r>
          </a:p>
          <a:p>
            <a:pPr marL="0" indent="0" algn="just">
              <a:lnSpc>
                <a:spcPct val="150000"/>
              </a:lnSpc>
              <a:buNone/>
            </a:pPr>
            <a:r>
              <a:rPr lang="en-US" sz="3200" dirty="0"/>
              <a:t>Cash deposit, Cash withdrawals </a:t>
            </a:r>
          </a:p>
          <a:p>
            <a:pPr marL="0" indent="0" algn="just">
              <a:lnSpc>
                <a:spcPct val="150000"/>
              </a:lnSpc>
              <a:buNone/>
            </a:pPr>
            <a:r>
              <a:rPr lang="en-US" sz="3200" dirty="0"/>
              <a:t>Taxed under 115BBE of the income tax act</a:t>
            </a:r>
          </a:p>
          <a:p>
            <a:pPr marL="0" indent="0" algn="just">
              <a:lnSpc>
                <a:spcPct val="150000"/>
              </a:lnSpc>
              <a:buNone/>
            </a:pPr>
            <a:endParaRPr lang="en-US" sz="3200" dirty="0"/>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397289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III(F</a:t>
            </a:r>
            <a:r>
              <a:rPr lang="en-US" b="1" dirty="0"/>
              <a:t>) 263 proceedings</a:t>
            </a:r>
            <a:br>
              <a:rPr lang="en-US" sz="3200" dirty="0"/>
            </a:b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pic>
        <p:nvPicPr>
          <p:cNvPr id="6" name="Content Placeholder 5">
            <a:extLst>
              <a:ext uri="{FF2B5EF4-FFF2-40B4-BE49-F238E27FC236}">
                <a16:creationId xmlns:a16="http://schemas.microsoft.com/office/drawing/2014/main" id="{DCB06B0E-677E-A69F-5382-AC9EC6804D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4669" y="1338605"/>
            <a:ext cx="5424729" cy="4582557"/>
          </a:xfrm>
        </p:spPr>
      </p:pic>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pic>
        <p:nvPicPr>
          <p:cNvPr id="10" name="Picture 9">
            <a:extLst>
              <a:ext uri="{FF2B5EF4-FFF2-40B4-BE49-F238E27FC236}">
                <a16:creationId xmlns:a16="http://schemas.microsoft.com/office/drawing/2014/main" id="{CA21399C-C665-44F9-5A2B-E5E9D1F6A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7497" y="936838"/>
            <a:ext cx="6503614" cy="4742810"/>
          </a:xfrm>
          <a:prstGeom prst="rect">
            <a:avLst/>
          </a:prstGeom>
        </p:spPr>
      </p:pic>
    </p:spTree>
    <p:extLst>
      <p:ext uri="{BB962C8B-B14F-4D97-AF65-F5344CB8AC3E}">
        <p14:creationId xmlns:p14="http://schemas.microsoft.com/office/powerpoint/2010/main" val="161702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III(G</a:t>
            </a:r>
            <a:r>
              <a:rPr lang="en-US" b="1" dirty="0"/>
              <a:t>) issues in Tax audit</a:t>
            </a: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191729" y="1853754"/>
            <a:ext cx="12000271" cy="4199727"/>
          </a:xfrm>
        </p:spPr>
        <p:txBody>
          <a:bodyPr>
            <a:noAutofit/>
          </a:bodyPr>
          <a:lstStyle/>
          <a:p>
            <a:r>
              <a:rPr lang="en-US" sz="3200" dirty="0"/>
              <a:t>Interest on income tax payments</a:t>
            </a:r>
          </a:p>
          <a:p>
            <a:r>
              <a:rPr lang="en-US" sz="3200" dirty="0"/>
              <a:t>Interest on Income tax Refund</a:t>
            </a:r>
          </a:p>
          <a:p>
            <a:r>
              <a:rPr lang="en-US" sz="3200" dirty="0"/>
              <a:t>TDS on year end provision</a:t>
            </a:r>
          </a:p>
          <a:p>
            <a:r>
              <a:rPr lang="en-US" sz="3200" dirty="0"/>
              <a:t>Adjustment required to be made to the profits or loss for complying with the income computation and disclosure standards (ICDS)</a:t>
            </a:r>
          </a:p>
          <a:p>
            <a:pPr marL="0" indent="0" algn="just">
              <a:lnSpc>
                <a:spcPct val="150000"/>
              </a:lnSpc>
              <a:buNone/>
            </a:pPr>
            <a:endParaRPr lang="en-US" sz="3200" dirty="0"/>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0062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DE21-958C-ADD8-317B-3E15F133F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A4530-8897-5C43-0F45-1316B2D59BFB}"/>
              </a:ext>
            </a:extLst>
          </p:cNvPr>
          <p:cNvSpPr>
            <a:spLocks noGrp="1"/>
          </p:cNvSpPr>
          <p:nvPr>
            <p:ph type="title"/>
          </p:nvPr>
        </p:nvSpPr>
        <p:spPr>
          <a:xfrm>
            <a:off x="530943" y="804519"/>
            <a:ext cx="11149780" cy="1049235"/>
          </a:xfrm>
        </p:spPr>
        <p:txBody>
          <a:bodyPr>
            <a:normAutofit fontScale="90000"/>
          </a:bodyPr>
          <a:lstStyle/>
          <a:p>
            <a:pPr algn="ctr"/>
            <a:r>
              <a:rPr lang="en-US" sz="3200" b="1" dirty="0"/>
              <a:t>III(G</a:t>
            </a:r>
            <a:r>
              <a:rPr lang="en-US" b="1" dirty="0"/>
              <a:t>) issues in Tax audit</a:t>
            </a:r>
            <a:br>
              <a:rPr lang="en-US" sz="3200" dirty="0"/>
            </a:br>
            <a:br>
              <a:rPr lang="en-US" b="1" dirty="0"/>
            </a:br>
            <a:r>
              <a:rPr lang="en-US" b="1" dirty="0"/>
              <a:t> </a:t>
            </a:r>
            <a:br>
              <a:rPr lang="en-US" sz="3200" b="1" dirty="0"/>
            </a:br>
            <a:b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br>
            <a:br>
              <a:rPr lang="en-US" sz="3200" b="1" dirty="0"/>
            </a:br>
            <a:br>
              <a:rPr lang="en-US" sz="3200" dirty="0"/>
            </a:br>
            <a:endParaRPr lang="en-IN" dirty="0"/>
          </a:p>
        </p:txBody>
      </p:sp>
      <p:sp>
        <p:nvSpPr>
          <p:cNvPr id="3" name="Content Placeholder 2">
            <a:extLst>
              <a:ext uri="{FF2B5EF4-FFF2-40B4-BE49-F238E27FC236}">
                <a16:creationId xmlns:a16="http://schemas.microsoft.com/office/drawing/2014/main" id="{ED4EE726-5E8A-8616-821A-A9D546E03991}"/>
              </a:ext>
            </a:extLst>
          </p:cNvPr>
          <p:cNvSpPr>
            <a:spLocks noGrp="1"/>
          </p:cNvSpPr>
          <p:nvPr>
            <p:ph idx="1"/>
          </p:nvPr>
        </p:nvSpPr>
        <p:spPr>
          <a:xfrm>
            <a:off x="-84841" y="1759486"/>
            <a:ext cx="12276841" cy="4199727"/>
          </a:xfrm>
        </p:spPr>
        <p:txBody>
          <a:bodyPr>
            <a:noAutofit/>
          </a:bodyPr>
          <a:lstStyle/>
          <a:p>
            <a:r>
              <a:rPr lang="en-US" sz="3200" dirty="0"/>
              <a:t>Particulars of payments made to persons specified under section40A (2)(b)</a:t>
            </a:r>
          </a:p>
          <a:p>
            <a:r>
              <a:rPr lang="en-US" sz="3200" dirty="0"/>
              <a:t>Weather we need to disclose only the expenditure debited to profit and loss accounts or all the payments</a:t>
            </a:r>
          </a:p>
          <a:p>
            <a:r>
              <a:rPr lang="en-US" sz="3200" dirty="0"/>
              <a:t>As the clause requires an auditor to report all the payments made to the specified persons, the payments made for capital purchases should also be considered for reporting under this clause.</a:t>
            </a:r>
          </a:p>
          <a:p>
            <a:pPr marL="0" indent="0" algn="just">
              <a:lnSpc>
                <a:spcPct val="150000"/>
              </a:lnSpc>
              <a:buNone/>
            </a:pPr>
            <a:endParaRPr lang="en-US" sz="3200" dirty="0"/>
          </a:p>
          <a:p>
            <a:pPr marL="0" indent="0" algn="just">
              <a:lnSpc>
                <a:spcPct val="150000"/>
              </a:lnSpc>
              <a:buNone/>
            </a:pPr>
            <a:endParaRPr lang="en-IN" sz="3200" dirty="0"/>
          </a:p>
        </p:txBody>
      </p:sp>
      <p:sp>
        <p:nvSpPr>
          <p:cNvPr id="4" name="TextBox 3">
            <a:extLst>
              <a:ext uri="{FF2B5EF4-FFF2-40B4-BE49-F238E27FC236}">
                <a16:creationId xmlns:a16="http://schemas.microsoft.com/office/drawing/2014/main" id="{1BDF9381-E561-5467-9176-C506A2377D81}"/>
              </a:ext>
            </a:extLst>
          </p:cNvPr>
          <p:cNvSpPr txBox="1"/>
          <p:nvPr/>
        </p:nvSpPr>
        <p:spPr>
          <a:xfrm>
            <a:off x="2934928" y="6223819"/>
            <a:ext cx="6209071" cy="369332"/>
          </a:xfrm>
          <a:prstGeom prst="rect">
            <a:avLst/>
          </a:prstGeom>
          <a:noFill/>
        </p:spPr>
        <p:txBody>
          <a:bodyPr wrap="square">
            <a:spAutoFit/>
          </a:bodyPr>
          <a:lstStyle/>
          <a:p>
            <a:pPr algn="ctr"/>
            <a:r>
              <a:rPr lang="en-US" sz="1800" dirty="0">
                <a:solidFill>
                  <a:schemeClr val="accent1">
                    <a:lumMod val="40000"/>
                    <a:lumOff val="60000"/>
                  </a:schemeClr>
                </a:solidFill>
              </a:rPr>
              <a:t>7411084358              cavarunbhat@gmail.com</a:t>
            </a:r>
          </a:p>
        </p:txBody>
      </p:sp>
    </p:spTree>
    <p:extLst>
      <p:ext uri="{BB962C8B-B14F-4D97-AF65-F5344CB8AC3E}">
        <p14:creationId xmlns:p14="http://schemas.microsoft.com/office/powerpoint/2010/main" val="111859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37" name="Picture 36">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2C6F198E-F7A1-4125-910D-641C0C2A7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164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07C3A25-D9A7-4F2D-B44C-FA8EB24C7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7"/>
            <a:ext cx="10905067" cy="5566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creenshot of a computer&#10;&#10;Description automatically generated">
            <a:extLst>
              <a:ext uri="{FF2B5EF4-FFF2-40B4-BE49-F238E27FC236}">
                <a16:creationId xmlns:a16="http://schemas.microsoft.com/office/drawing/2014/main" id="{85605B91-FAA5-945E-FE2D-6ED8D59D7B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990" y="937445"/>
            <a:ext cx="10680019" cy="4939509"/>
          </a:xfrm>
          <a:prstGeom prst="roundRect">
            <a:avLst>
              <a:gd name="adj" fmla="val 4167"/>
            </a:avLst>
          </a:prstGeom>
          <a:solidFill>
            <a:srgbClr val="FFFFFF"/>
          </a:solidFill>
          <a:ln w="76200" cap="sq">
            <a:noFill/>
            <a:miter lim="800000"/>
          </a:ln>
          <a:effectLst>
            <a:glow rad="228600">
              <a:schemeClr val="accent2">
                <a:satMod val="175000"/>
                <a:alpha val="40000"/>
              </a:schemeClr>
            </a:glow>
            <a:outerShdw blurRad="76200" dir="13500000" sy="23000" kx="1200000" algn="br" rotWithShape="0">
              <a:prstClr val="black">
                <a:alpha val="20000"/>
              </a:prstClr>
            </a:outerShdw>
            <a:reflection blurRad="12700" stA="28000" endPos="28000" dist="5000" dir="5400000" sy="-100000" algn="bl" rotWithShape="0"/>
          </a:effectLst>
          <a:scene3d>
            <a:camera prst="orthographicFront">
              <a:rot lat="0" lon="0" rev="0"/>
            </a:camera>
            <a:lightRig rig="balanced" dir="t">
              <a:rot lat="0" lon="0" rev="8700000"/>
            </a:lightRig>
          </a:scene3d>
          <a:sp3d>
            <a:bevelT w="190500" h="38100"/>
          </a:sp3d>
        </p:spPr>
      </p:pic>
      <p:sp>
        <p:nvSpPr>
          <p:cNvPr id="45" name="Rectangle 44">
            <a:extLst>
              <a:ext uri="{FF2B5EF4-FFF2-40B4-BE49-F238E27FC236}">
                <a16:creationId xmlns:a16="http://schemas.microsoft.com/office/drawing/2014/main" id="{18E8515E-B8C8-482A-A9B5-CE57BC080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4">
            <a:extLst>
              <a:ext uri="{FF2B5EF4-FFF2-40B4-BE49-F238E27FC236}">
                <a16:creationId xmlns:a16="http://schemas.microsoft.com/office/drawing/2014/main" id="{507E6EDF-46FD-B041-7320-EFCA077A1C58}"/>
              </a:ext>
            </a:extLst>
          </p:cNvPr>
          <p:cNvSpPr txBox="1">
            <a:spLocks/>
          </p:cNvSpPr>
          <p:nvPr/>
        </p:nvSpPr>
        <p:spPr>
          <a:xfrm>
            <a:off x="3045240" y="6396390"/>
            <a:ext cx="5938836" cy="30920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a:solidFill>
                  <a:schemeClr val="accent1">
                    <a:lumMod val="40000"/>
                    <a:lumOff val="60000"/>
                  </a:schemeClr>
                </a:solidFill>
              </a:rPr>
              <a:t>7411084358              cavarunbhat@gmail.com</a:t>
            </a:r>
            <a:endParaRPr lang="en-US" sz="2400" dirty="0">
              <a:solidFill>
                <a:schemeClr val="accent1">
                  <a:lumMod val="40000"/>
                  <a:lumOff val="60000"/>
                </a:schemeClr>
              </a:solidFill>
            </a:endParaRPr>
          </a:p>
        </p:txBody>
      </p:sp>
    </p:spTree>
    <p:extLst>
      <p:ext uri="{BB962C8B-B14F-4D97-AF65-F5344CB8AC3E}">
        <p14:creationId xmlns:p14="http://schemas.microsoft.com/office/powerpoint/2010/main" val="74326170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0E21AE4-F36D-4972-8D01-96E1C67824CB}">
  <we:reference id="wa200005566" version="3.0.0.2" store="en-IN" storeType="OMEX"/>
  <we:alternateReferences>
    <we:reference id="WA200005566" version="3.0.0.2"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1526</TotalTime>
  <Words>2869</Words>
  <Application>Microsoft Office PowerPoint</Application>
  <PresentationFormat>Widescreen</PresentationFormat>
  <Paragraphs>189</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Aptos</vt:lpstr>
      <vt:lpstr>Arial</vt:lpstr>
      <vt:lpstr>Gill Sans MT</vt:lpstr>
      <vt:lpstr>Gallery</vt:lpstr>
      <vt:lpstr>PowerPoint Presentation</vt:lpstr>
      <vt:lpstr>PowerPoint Presentation</vt:lpstr>
      <vt:lpstr>PowerPoint Presentation</vt:lpstr>
      <vt:lpstr>PowerPoint Presentation</vt:lpstr>
      <vt:lpstr>PowerPoint Presentation</vt:lpstr>
      <vt:lpstr>I COMPLIANCES</vt:lpstr>
      <vt:lpstr>II Major challenges</vt:lpstr>
      <vt:lpstr>III major challenges </vt:lpstr>
      <vt:lpstr>I(A) Section 139 of the income Tax Act   </vt:lpstr>
      <vt:lpstr>I(A) Section 139 of the income Tax Act</vt:lpstr>
      <vt:lpstr>I(B) Section 80AC of the income Tax Act   </vt:lpstr>
      <vt:lpstr>I(B) Section 80AC of the income Tax Act</vt:lpstr>
      <vt:lpstr>I(C) Section 119 (2)(b)of the income Tax Act Circular No.13 /2023 dated 26-07-2023</vt:lpstr>
      <vt:lpstr>I(C) Section 119 (2)(b)of the income Tax Act Circular No.13 /2023 dated 26-07-2023</vt:lpstr>
      <vt:lpstr>I(C) Section 119 (2)(b)of the income Tax Act Circular No.13 /2023 dated 26-07-2023</vt:lpstr>
      <vt:lpstr>I(C) Section 119 (2)(b)of the income Tax Act Circular No.13 /2023 dated 26-07-2023</vt:lpstr>
      <vt:lpstr>I(C) Section 119 (2)(b)of the income Tax Act Circular No.13 /2023 dated 26-07-2023</vt:lpstr>
      <vt:lpstr>I(C) Section 119 (2)(b)of the income Tax Act Circular No.13 /2023 dated 26-07-2023</vt:lpstr>
      <vt:lpstr>I(D) Applicability of  TDS and Tcs</vt:lpstr>
      <vt:lpstr>I(d) Section 80P of the income Tax Act </vt:lpstr>
      <vt:lpstr>I(d) Section 80P(2)(a)(i) of the income Tax Act </vt:lpstr>
      <vt:lpstr>I(d) Section 80P(2)(a)(i) of the income Tax Act </vt:lpstr>
      <vt:lpstr>I(d) Section 80P(2)(a)(i) of the income Tax Act </vt:lpstr>
      <vt:lpstr>I(d) Section 80P(2)(B) of the income Tax Act </vt:lpstr>
      <vt:lpstr>I(d) Section 80P(2)(B) of the income Tax Act </vt:lpstr>
      <vt:lpstr>I(d) Section 80P(2)(B) of the income Tax Act </vt:lpstr>
      <vt:lpstr>I(d) Section 80P(D) of the income Tax Act </vt:lpstr>
      <vt:lpstr>I(d) Section 80P(e) of the income Tax Act </vt:lpstr>
      <vt:lpstr>I(E) Section 115 BAD of the Income Tax Act  </vt:lpstr>
      <vt:lpstr>II(A) principal of mutuality  Regular Member, Associate member and Nominal members   </vt:lpstr>
      <vt:lpstr>II(B) Interest from nationalized bank    </vt:lpstr>
      <vt:lpstr>II(C) Interest from Co operative  bank    </vt:lpstr>
      <vt:lpstr>II(D) Not a Co- operative     </vt:lpstr>
      <vt:lpstr>II(E) Un explained money, un explained investments      </vt:lpstr>
      <vt:lpstr>III(A) Income from Other Source       </vt:lpstr>
      <vt:lpstr>III(B) COST OF Fund       </vt:lpstr>
      <vt:lpstr>III(C) income escaping assessment        </vt:lpstr>
      <vt:lpstr>III(C) Sec 144 of the Income Tax Act         </vt:lpstr>
      <vt:lpstr>III(D) TWO PAN       </vt:lpstr>
      <vt:lpstr>III(E) Sec 144 of the Income Tax Act         </vt:lpstr>
      <vt:lpstr>III(F) 263 proceedings        </vt:lpstr>
      <vt:lpstr>III(G) issues in Tax audit       </vt:lpstr>
      <vt:lpstr>III(G) issues in Tax audit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Raveendranath B V</dc:creator>
  <cp:lastModifiedBy>Manju</cp:lastModifiedBy>
  <cp:revision>361</cp:revision>
  <dcterms:created xsi:type="dcterms:W3CDTF">2025-01-21T10:15:38Z</dcterms:created>
  <dcterms:modified xsi:type="dcterms:W3CDTF">2025-06-10T06:25:22Z</dcterms:modified>
</cp:coreProperties>
</file>