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handoutMasterIdLst>
    <p:handoutMasterId r:id="rId30"/>
  </p:handoutMasterIdLst>
  <p:sldIdLst>
    <p:sldId id="292" r:id="rId5"/>
    <p:sldId id="299" r:id="rId6"/>
    <p:sldId id="297" r:id="rId7"/>
    <p:sldId id="311" r:id="rId8"/>
    <p:sldId id="301" r:id="rId9"/>
    <p:sldId id="312" r:id="rId10"/>
    <p:sldId id="268" r:id="rId11"/>
    <p:sldId id="304" r:id="rId12"/>
    <p:sldId id="298" r:id="rId13"/>
    <p:sldId id="314" r:id="rId14"/>
    <p:sldId id="305" r:id="rId15"/>
    <p:sldId id="306" r:id="rId16"/>
    <p:sldId id="316" r:id="rId17"/>
    <p:sldId id="276" r:id="rId18"/>
    <p:sldId id="307" r:id="rId19"/>
    <p:sldId id="318" r:id="rId20"/>
    <p:sldId id="300" r:id="rId21"/>
    <p:sldId id="313" r:id="rId22"/>
    <p:sldId id="319" r:id="rId23"/>
    <p:sldId id="309" r:id="rId24"/>
    <p:sldId id="308" r:id="rId25"/>
    <p:sldId id="310" r:id="rId26"/>
    <p:sldId id="317" r:id="rId27"/>
    <p:sldId id="28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0EB"/>
    <a:srgbClr val="F3E8E7"/>
    <a:srgbClr val="2D4C6C"/>
    <a:srgbClr val="D84400"/>
    <a:srgbClr val="446992"/>
    <a:srgbClr val="AEC2D8"/>
    <a:srgbClr val="98432A"/>
    <a:srgbClr val="44678D"/>
    <a:srgbClr val="263E5A"/>
    <a:srgbClr val="728D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D7930-4B79-4C34-BFEE-26EE6203BE24}" v="1066" dt="2025-05-02T11:34:03.981"/>
    <p1510:client id="{9B33075B-D231-4093-B7B3-B304D0D3C0EB}" v="5" dt="2025-05-02T20:53:57.059"/>
  </p1510:revLst>
</p1510:revInfo>
</file>

<file path=ppt/tableStyles.xml><?xml version="1.0" encoding="utf-8"?>
<a:tblStyleLst xmlns:a="http://schemas.openxmlformats.org/drawingml/2006/main" def="{9DCAF9ED-07DC-4A11-8D7F-57B35C25682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1536"/>
        <p:guide pos="31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5/2/2025</a:t>
            </a:fld>
            <a:endParaRPr lang="en-US"/>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0D2594CA-29C5-062F-2EA7-C593B096C6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9" name="Slide Image Placeholder 8">
            <a:extLst>
              <a:ext uri="{FF2B5EF4-FFF2-40B4-BE49-F238E27FC236}">
                <a16:creationId xmlns:a16="http://schemas.microsoft.com/office/drawing/2014/main" id="{E04BB896-BA64-B358-A066-15B96D23BC8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a:extLst>
              <a:ext uri="{FF2B5EF4-FFF2-40B4-BE49-F238E27FC236}">
                <a16:creationId xmlns:a16="http://schemas.microsoft.com/office/drawing/2014/main" id="{5EFA2818-7747-F326-294F-EEAC9BEF6E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1" name="Date Placeholder 10">
            <a:extLst>
              <a:ext uri="{FF2B5EF4-FFF2-40B4-BE49-F238E27FC236}">
                <a16:creationId xmlns:a16="http://schemas.microsoft.com/office/drawing/2014/main" id="{6B76E0F0-B7F9-756A-3EA4-2114B75370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F20C-6BCC-41A4-8C16-5A346425718D}" type="datetimeFigureOut">
              <a:rPr lang="en-US" smtClean="0"/>
              <a:t>5/2/2025</a:t>
            </a:fld>
            <a:endParaRPr lang="en-US"/>
          </a:p>
        </p:txBody>
      </p:sp>
      <p:sp>
        <p:nvSpPr>
          <p:cNvPr id="12" name="Notes Placeholder 11">
            <a:extLst>
              <a:ext uri="{FF2B5EF4-FFF2-40B4-BE49-F238E27FC236}">
                <a16:creationId xmlns:a16="http://schemas.microsoft.com/office/drawing/2014/main" id="{5161C21F-108C-0F07-CDDD-AFB8DDBF694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507CBA7-2A1E-725E-35DA-D1CFF08EC6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679C-80C7-4E7D-9614-ABA41C5B2858}" type="slidenum">
              <a:rPr lang="en-US" smtClean="0"/>
              <a:t>‹#›</a:t>
            </a:fld>
            <a:endParaRPr lang="en-US"/>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a:t>
            </a:fld>
            <a:endParaRPr lang="en-US" altLang="zh-CN" noProof="0"/>
          </a:p>
        </p:txBody>
      </p:sp>
    </p:spTree>
    <p:extLst>
      <p:ext uri="{BB962C8B-B14F-4D97-AF65-F5344CB8AC3E}">
        <p14:creationId xmlns:p14="http://schemas.microsoft.com/office/powerpoint/2010/main" val="68159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CE033-F188-F4CF-444D-EA3395A90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65BEE-12E4-70F7-FDC9-7759DC951DD6}"/>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EFFD983C-057A-0349-8889-EEAB2F40877D}"/>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2241723-1454-D860-9AD5-DAB6B7EA9570}"/>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4</a:t>
            </a:fld>
            <a:endParaRPr lang="en-US" altLang="zh-CN"/>
          </a:p>
        </p:txBody>
      </p:sp>
    </p:spTree>
    <p:extLst>
      <p:ext uri="{BB962C8B-B14F-4D97-AF65-F5344CB8AC3E}">
        <p14:creationId xmlns:p14="http://schemas.microsoft.com/office/powerpoint/2010/main" val="233569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4AB4-E1BA-933F-8768-FB6C48EE6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84D8A-4AB8-979A-0C9F-A6382BD9E0C0}"/>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79876AC9-0C3E-B63F-A394-F6B6A46CD536}"/>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507416C-2B6C-F8A4-4C89-248F51386CAF}"/>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6</a:t>
            </a:fld>
            <a:endParaRPr lang="en-US" altLang="zh-CN"/>
          </a:p>
        </p:txBody>
      </p:sp>
    </p:spTree>
    <p:extLst>
      <p:ext uri="{BB962C8B-B14F-4D97-AF65-F5344CB8AC3E}">
        <p14:creationId xmlns:p14="http://schemas.microsoft.com/office/powerpoint/2010/main" val="2137138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A3A9E-451C-B21E-9DB9-9023DA042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6DEA2-748A-E9F9-D237-BDA0F489AC65}"/>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41F2240B-5581-5A24-45D4-D6B4F79DE190}"/>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56D0909-001B-9BE8-66FE-8BB7FA11B72E}"/>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10</a:t>
            </a:fld>
            <a:endParaRPr lang="en-US" altLang="zh-CN"/>
          </a:p>
        </p:txBody>
      </p:sp>
    </p:spTree>
    <p:extLst>
      <p:ext uri="{BB962C8B-B14F-4D97-AF65-F5344CB8AC3E}">
        <p14:creationId xmlns:p14="http://schemas.microsoft.com/office/powerpoint/2010/main" val="1619533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FDC10-344F-3F85-5CFB-A38CD3404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3F30A-B0D9-F011-5A3F-22DCA5301356}"/>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3CD52CA0-2C80-BDA6-DBBD-9BDB4051C389}"/>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C6692BA-BB48-467D-1C20-0FD614B8B17D}"/>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11</a:t>
            </a:fld>
            <a:endParaRPr lang="en-US" altLang="zh-CN"/>
          </a:p>
        </p:txBody>
      </p:sp>
    </p:spTree>
    <p:extLst>
      <p:ext uri="{BB962C8B-B14F-4D97-AF65-F5344CB8AC3E}">
        <p14:creationId xmlns:p14="http://schemas.microsoft.com/office/powerpoint/2010/main" val="2393082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C0487-793E-F81F-AD6B-10C345F4E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A36E6-D809-5138-5B14-E5F1F3D1465C}"/>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B1B6B40E-84C4-9200-8752-A720A3C8D7C9}"/>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7490E47-989A-25E1-89BC-F4FF48F78A1A}"/>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12</a:t>
            </a:fld>
            <a:endParaRPr lang="en-US" altLang="zh-CN"/>
          </a:p>
        </p:txBody>
      </p:sp>
    </p:spTree>
    <p:extLst>
      <p:ext uri="{BB962C8B-B14F-4D97-AF65-F5344CB8AC3E}">
        <p14:creationId xmlns:p14="http://schemas.microsoft.com/office/powerpoint/2010/main" val="2844988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C62B0-F7B4-E5CF-C2F8-FF0DC845F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7E608-B305-5E00-2277-8E744FE13551}"/>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BAF027A2-266A-7C34-F8D7-899C30EB3A94}"/>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9A2BEC-1C4C-3354-C331-2243392458C1}"/>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13</a:t>
            </a:fld>
            <a:endParaRPr lang="en-US" altLang="zh-CN"/>
          </a:p>
        </p:txBody>
      </p:sp>
    </p:spTree>
    <p:extLst>
      <p:ext uri="{BB962C8B-B14F-4D97-AF65-F5344CB8AC3E}">
        <p14:creationId xmlns:p14="http://schemas.microsoft.com/office/powerpoint/2010/main" val="1946392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14</a:t>
            </a:fld>
            <a:endParaRPr lang="en-US" altLang="zh-CN" noProof="0"/>
          </a:p>
        </p:txBody>
      </p:sp>
    </p:spTree>
    <p:extLst>
      <p:ext uri="{BB962C8B-B14F-4D97-AF65-F5344CB8AC3E}">
        <p14:creationId xmlns:p14="http://schemas.microsoft.com/office/powerpoint/2010/main" val="1377460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29B1F-0C1D-ACFF-3979-B1A1A9A8F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D495C-C321-F13C-43D8-3CE470B633FD}"/>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2A555D47-C9B7-5122-617E-D4A7AA618D1B}"/>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F320E87-FB9B-4195-C1F8-D8545886336E}"/>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15</a:t>
            </a:fld>
            <a:endParaRPr lang="en-US" altLang="zh-CN"/>
          </a:p>
        </p:txBody>
      </p:sp>
    </p:spTree>
    <p:extLst>
      <p:ext uri="{BB962C8B-B14F-4D97-AF65-F5344CB8AC3E}">
        <p14:creationId xmlns:p14="http://schemas.microsoft.com/office/powerpoint/2010/main" val="151101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EBD4F-036E-5564-7938-5232F9606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89F33-15B5-FB70-B312-DCFF4DB411F3}"/>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E7120A0D-D944-08F1-36AF-FB9474E97C31}"/>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C5A33EA-EC5B-ACB7-8788-1261F37A8074}"/>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16</a:t>
            </a:fld>
            <a:endParaRPr lang="en-US" altLang="zh-CN"/>
          </a:p>
        </p:txBody>
      </p:sp>
    </p:spTree>
    <p:extLst>
      <p:ext uri="{BB962C8B-B14F-4D97-AF65-F5344CB8AC3E}">
        <p14:creationId xmlns:p14="http://schemas.microsoft.com/office/powerpoint/2010/main" val="2277657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45776-080B-AE1D-DEB1-24CD10958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06E49-C24F-F22F-B0D1-5EFDC4AC96BC}"/>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AAD358A7-BB1C-85AB-E6E7-98A938B8574B}"/>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9FA821C-B588-7EE1-C280-81872C5E5B26}"/>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18</a:t>
            </a:fld>
            <a:endParaRPr lang="en-US" altLang="zh-CN"/>
          </a:p>
        </p:txBody>
      </p:sp>
    </p:spTree>
    <p:extLst>
      <p:ext uri="{BB962C8B-B14F-4D97-AF65-F5344CB8AC3E}">
        <p14:creationId xmlns:p14="http://schemas.microsoft.com/office/powerpoint/2010/main" val="3532674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C5E2A-3C9E-DBCA-1021-4008C6C28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CF1F19-9684-7B88-1078-8ED442B5CF62}"/>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06659B4B-6A06-320D-E61A-9F1D55E91692}"/>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7D717FF-A45A-8954-CE99-D5B4D2992F90}"/>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19</a:t>
            </a:fld>
            <a:endParaRPr lang="en-US" altLang="zh-CN"/>
          </a:p>
        </p:txBody>
      </p:sp>
    </p:spTree>
    <p:extLst>
      <p:ext uri="{BB962C8B-B14F-4D97-AF65-F5344CB8AC3E}">
        <p14:creationId xmlns:p14="http://schemas.microsoft.com/office/powerpoint/2010/main" val="37658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3950-920E-D819-5E76-49B93C6BB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2E4DC-71EA-7D3A-FD1A-AB45E25E8DFC}"/>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AAA291CC-B8FC-2B59-390E-9EA2FB2DFE28}"/>
              </a:ext>
            </a:extLst>
          </p:cNvPr>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86CFB95-A537-4825-F6C7-321F563FE654}"/>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21</a:t>
            </a:fld>
            <a:endParaRPr lang="en-US" altLang="zh-CN"/>
          </a:p>
        </p:txBody>
      </p:sp>
    </p:spTree>
    <p:extLst>
      <p:ext uri="{BB962C8B-B14F-4D97-AF65-F5344CB8AC3E}">
        <p14:creationId xmlns:p14="http://schemas.microsoft.com/office/powerpoint/2010/main" val="2091213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24</a:t>
            </a:fld>
            <a:endParaRPr lang="en-US" altLang="zh-CN" noProof="0"/>
          </a:p>
        </p:txBody>
      </p:sp>
    </p:spTree>
    <p:extLst>
      <p:ext uri="{BB962C8B-B14F-4D97-AF65-F5344CB8AC3E}">
        <p14:creationId xmlns:p14="http://schemas.microsoft.com/office/powerpoint/2010/main" val="1181820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4292" y="731520"/>
            <a:ext cx="5029200" cy="3291840"/>
          </a:xfrm>
        </p:spPr>
        <p:txBody>
          <a:bodyPr anchor="b">
            <a:normAutofit/>
          </a:bodyPr>
          <a:lstStyle>
            <a:lvl1pPr>
              <a:defRPr sz="4800"/>
            </a:lvl1pPr>
          </a:lstStyle>
          <a:p>
            <a:r>
              <a:rPr lang="en-US" noProof="0"/>
              <a:t>Click to edit Master title style</a:t>
            </a:r>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168533"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0894" y="4172084"/>
            <a:ext cx="4912598" cy="914400"/>
          </a:xfrm>
          <a:prstGeom prst="rect">
            <a:avLst/>
          </a:prstGeom>
        </p:spPr>
        <p:txBody>
          <a:bodyPr>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914400" y="3429000"/>
            <a:ext cx="4206240" cy="2377440"/>
          </a:xfrm>
        </p:spPr>
        <p:txBody>
          <a:bodyPr anchor="t">
            <a:noAutofit/>
          </a:bodyPr>
          <a:lstStyle>
            <a:lvl1pPr>
              <a:defRPr sz="3600"/>
            </a:lvl1pPr>
          </a:lstStyle>
          <a:p>
            <a:r>
              <a:rPr lang="en-US" noProof="0"/>
              <a:t>Click to edit Master title style</a:t>
            </a:r>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5394325" y="3429000"/>
            <a:ext cx="3475038" cy="2378075"/>
          </a:xfrm>
        </p:spPr>
        <p:txBody>
          <a:bodyPr anchor="ctr"/>
          <a:lstStyle>
            <a:lvl1pPr marL="347472">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noProof="0"/>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a:p>
        </p:txBody>
      </p:sp>
      <p:sp>
        <p:nvSpPr>
          <p:cNvPr id="8" name="Freeform 7">
            <a:extLst>
              <a:ext uri="{FF2B5EF4-FFF2-40B4-BE49-F238E27FC236}">
                <a16:creationId xmlns:a16="http://schemas.microsoft.com/office/drawing/2014/main" id="{24C8F37E-3F74-F3FA-C9D8-7083DF2BBECC}"/>
              </a:ext>
            </a:extLst>
          </p:cNvPr>
          <p:cNvSpPr/>
          <p:nvPr userDrawn="1"/>
        </p:nvSpPr>
        <p:spPr>
          <a:xfrm>
            <a:off x="7325349"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FB905CE6-1C2F-E053-4D14-6B86F4EFDC10}"/>
              </a:ext>
            </a:extLst>
          </p:cNvPr>
          <p:cNvSpPr/>
          <p:nvPr userDrawn="1"/>
        </p:nvSpPr>
        <p:spPr>
          <a:xfrm>
            <a:off x="9416816"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12">
            <a:extLst>
              <a:ext uri="{FF2B5EF4-FFF2-40B4-BE49-F238E27FC236}">
                <a16:creationId xmlns:a16="http://schemas.microsoft.com/office/drawing/2014/main" id="{0B2D3BF4-495E-23C2-9911-15BC9E0D8EA7}"/>
              </a:ext>
            </a:extLst>
          </p:cNvPr>
          <p:cNvSpPr/>
          <p:nvPr userDrawn="1"/>
        </p:nvSpPr>
        <p:spPr>
          <a:xfrm>
            <a:off x="1571157" y="505838"/>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18" name="Freeform 17">
            <a:extLst>
              <a:ext uri="{FF2B5EF4-FFF2-40B4-BE49-F238E27FC236}">
                <a16:creationId xmlns:a16="http://schemas.microsoft.com/office/drawing/2014/main" id="{62629C19-89EB-BC19-9230-7F7675E16EFF}"/>
              </a:ext>
            </a:extLst>
          </p:cNvPr>
          <p:cNvSpPr/>
          <p:nvPr userDrawn="1"/>
        </p:nvSpPr>
        <p:spPr>
          <a:xfrm>
            <a:off x="521034"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43481105"/>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5998464" y="731520"/>
            <a:ext cx="5029200" cy="3291840"/>
          </a:xfrm>
        </p:spPr>
        <p:txBody>
          <a:bodyPr anchor="b">
            <a:normAutofit/>
          </a:bodyPr>
          <a:lstStyle/>
          <a:p>
            <a:r>
              <a:rPr lang="en-US" noProof="0"/>
              <a:t>Click to edit Master title style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117336" y="4172084"/>
            <a:ext cx="4910328" cy="1005840"/>
          </a:xfrm>
          <a:prstGeom prst="rect">
            <a:avLst/>
          </a:prstGeom>
        </p:spPr>
        <p:txBody>
          <a:bodyPr>
            <a:norm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4" name="Freeform: Shape 6">
            <a:extLst>
              <a:ext uri="{FF2B5EF4-FFF2-40B4-BE49-F238E27FC236}">
                <a16:creationId xmlns:a16="http://schemas.microsoft.com/office/drawing/2014/main" id="{E945D8B2-8BED-B43F-8D56-AB19D0D29970}"/>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a:p>
        </p:txBody>
      </p:sp>
      <p:sp>
        <p:nvSpPr>
          <p:cNvPr id="5" name="Freeform: Shape 7">
            <a:extLst>
              <a:ext uri="{FF2B5EF4-FFF2-40B4-BE49-F238E27FC236}">
                <a16:creationId xmlns:a16="http://schemas.microsoft.com/office/drawing/2014/main" id="{3853EA5E-735A-20F3-684A-C0AD030EC2D4}"/>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6" name="Freeform: Shape 11">
            <a:extLst>
              <a:ext uri="{FF2B5EF4-FFF2-40B4-BE49-F238E27FC236}">
                <a16:creationId xmlns:a16="http://schemas.microsoft.com/office/drawing/2014/main" id="{75DB4848-0824-8316-ED27-44DF37AD6F3D}"/>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userDrawn="1"/>
        </p:nvCxnSpPr>
        <p:spPr>
          <a:xfrm>
            <a:off x="5998709"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2612047778"/>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01">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820F9CA-E84D-E159-524A-398712EC6AFE}"/>
              </a:ext>
            </a:extLst>
          </p:cNvPr>
          <p:cNvGrpSpPr/>
          <p:nvPr userDrawn="1"/>
        </p:nvGrpSpPr>
        <p:grpSpPr>
          <a:xfrm>
            <a:off x="879765" y="-10376"/>
            <a:ext cx="10794247" cy="1864808"/>
            <a:chOff x="879765" y="-10376"/>
            <a:chExt cx="10794247" cy="1864808"/>
          </a:xfrm>
        </p:grpSpPr>
        <p:sp>
          <p:nvSpPr>
            <p:cNvPr id="12" name="Freeform: Shape 12">
              <a:extLst>
                <a:ext uri="{FF2B5EF4-FFF2-40B4-BE49-F238E27FC236}">
                  <a16:creationId xmlns:a16="http://schemas.microsoft.com/office/drawing/2014/main" id="{7674207A-3643-0D40-E3B5-F11FCACBAA74}"/>
                </a:ext>
              </a:extLst>
            </p:cNvPr>
            <p:cNvSpPr/>
            <p:nvPr/>
          </p:nvSpPr>
          <p:spPr>
            <a:xfrm>
              <a:off x="8893126" y="35193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7" name="Freeform: Shape 12">
              <a:extLst>
                <a:ext uri="{FF2B5EF4-FFF2-40B4-BE49-F238E27FC236}">
                  <a16:creationId xmlns:a16="http://schemas.microsoft.com/office/drawing/2014/main" id="{9619B847-88FE-63C2-96AC-161C08F5934F}"/>
                </a:ext>
              </a:extLst>
            </p:cNvPr>
            <p:cNvSpPr/>
            <p:nvPr/>
          </p:nvSpPr>
          <p:spPr>
            <a:xfrm>
              <a:off x="5985740" y="345168"/>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8" name="Freeform 6">
              <a:extLst>
                <a:ext uri="{FF2B5EF4-FFF2-40B4-BE49-F238E27FC236}">
                  <a16:creationId xmlns:a16="http://schemas.microsoft.com/office/drawing/2014/main" id="{228172F9-6711-D31B-2F7B-A4ECDEAB360C}"/>
                </a:ext>
              </a:extLst>
            </p:cNvPr>
            <p:cNvSpPr/>
            <p:nvPr/>
          </p:nvSpPr>
          <p:spPr>
            <a:xfrm>
              <a:off x="5255120"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7">
              <a:extLst>
                <a:ext uri="{FF2B5EF4-FFF2-40B4-BE49-F238E27FC236}">
                  <a16:creationId xmlns:a16="http://schemas.microsoft.com/office/drawing/2014/main" id="{1732E38F-F657-48F0-5783-63C7EDB52F87}"/>
                </a:ext>
              </a:extLst>
            </p:cNvPr>
            <p:cNvSpPr/>
            <p:nvPr/>
          </p:nvSpPr>
          <p:spPr>
            <a:xfrm>
              <a:off x="6710252"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12">
              <a:extLst>
                <a:ext uri="{FF2B5EF4-FFF2-40B4-BE49-F238E27FC236}">
                  <a16:creationId xmlns:a16="http://schemas.microsoft.com/office/drawing/2014/main" id="{601F8F38-CEFA-8374-19C9-69BA4F7D10DF}"/>
                </a:ext>
              </a:extLst>
            </p:cNvPr>
            <p:cNvSpPr/>
            <p:nvPr/>
          </p:nvSpPr>
          <p:spPr>
            <a:xfrm>
              <a:off x="1610385" y="35193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11" name="Freeform 9">
              <a:extLst>
                <a:ext uri="{FF2B5EF4-FFF2-40B4-BE49-F238E27FC236}">
                  <a16:creationId xmlns:a16="http://schemas.microsoft.com/office/drawing/2014/main" id="{0659428E-002A-3B5E-D9E8-A2B206826D40}"/>
                </a:ext>
              </a:extLst>
            </p:cNvPr>
            <p:cNvSpPr/>
            <p:nvPr/>
          </p:nvSpPr>
          <p:spPr>
            <a:xfrm>
              <a:off x="879765"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F3F6BB30-EA63-53B6-1493-0B0220BC1FF8}"/>
                </a:ext>
              </a:extLst>
            </p:cNvPr>
            <p:cNvSpPr/>
            <p:nvPr/>
          </p:nvSpPr>
          <p:spPr>
            <a:xfrm>
              <a:off x="2336512" y="-10376"/>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3B6E5B6F-28D6-E7F3-B009-0B5623E38F22}"/>
                </a:ext>
              </a:extLst>
            </p:cNvPr>
            <p:cNvSpPr/>
            <p:nvPr/>
          </p:nvSpPr>
          <p:spPr>
            <a:xfrm>
              <a:off x="8160084" y="-10376"/>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4817D92F-B8AA-2300-DC90-9AA1D5E54408}"/>
                </a:ext>
              </a:extLst>
            </p:cNvPr>
            <p:cNvSpPr/>
            <p:nvPr/>
          </p:nvSpPr>
          <p:spPr>
            <a:xfrm>
              <a:off x="9615216"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F40AC1C2-6632-AEFE-E7DF-2E1BB06D857A}"/>
                </a:ext>
              </a:extLst>
            </p:cNvPr>
            <p:cNvSpPr/>
            <p:nvPr/>
          </p:nvSpPr>
          <p:spPr>
            <a:xfrm>
              <a:off x="10342958" y="32052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grpSp>
      <p:sp>
        <p:nvSpPr>
          <p:cNvPr id="2" name="Title 1"/>
          <p:cNvSpPr>
            <a:spLocks noGrp="1"/>
          </p:cNvSpPr>
          <p:nvPr>
            <p:ph type="title"/>
          </p:nvPr>
        </p:nvSpPr>
        <p:spPr>
          <a:xfrm>
            <a:off x="914400" y="2487168"/>
            <a:ext cx="4572000" cy="3383280"/>
          </a:xfrm>
        </p:spPr>
        <p:txBody>
          <a:bodyPr anchor="t">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6217920" y="2487168"/>
            <a:ext cx="5029200" cy="33832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45378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3000" y="3200400"/>
            <a:ext cx="5029200" cy="2743200"/>
          </a:xfrm>
        </p:spPr>
        <p:txBody>
          <a:bodyPr anchor="t">
            <a:normAutofit/>
          </a:bodyPr>
          <a:lstStyle>
            <a:lvl1pPr>
              <a:defRPr sz="4800"/>
            </a:lvl1pPr>
          </a:lstStyle>
          <a:p>
            <a:r>
              <a:rPr lang="en-US" noProof="0"/>
              <a:t>Click to edit Master title style</a:t>
            </a:r>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t="2555" b="2555"/>
          <a:stretch>
            <a:fillRect/>
          </a:stretch>
        </p:blipFill>
        <p:spPr>
          <a:xfrm>
            <a:off x="6504265" y="3029080"/>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1872" y="2240280"/>
            <a:ext cx="5029200" cy="760288"/>
          </a:xfrm>
          <a:prstGeom prst="rect">
            <a:avLst/>
          </a:prstGeom>
        </p:spPr>
        <p:txBody>
          <a:bodyPr anchor="b">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Freeform: Shape 11">
            <a:extLst>
              <a:ext uri="{FF2B5EF4-FFF2-40B4-BE49-F238E27FC236}">
                <a16:creationId xmlns:a16="http://schemas.microsoft.com/office/drawing/2014/main" id="{D2CC929C-40BF-4EF5-7910-7F657CAF8CA9}"/>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userDrawn="1"/>
        </p:nvCxnSpPr>
        <p:spPr>
          <a:xfrm>
            <a:off x="1142663"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777926280"/>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914400" y="731520"/>
            <a:ext cx="4663440" cy="1737360"/>
          </a:xfrm>
          <a:prstGeom prst="rect">
            <a:avLst/>
          </a:prstGeom>
        </p:spPr>
        <p:txBody>
          <a:bodyPr vert="horz" lIns="91440" tIns="45720" rIns="91440" bIns="45720" rtlCol="0" anchor="t">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5852160" y="731520"/>
            <a:ext cx="5486400" cy="17373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914400" y="2743200"/>
            <a:ext cx="8348472" cy="337413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noProof="0"/>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a:p>
        </p:txBody>
      </p:sp>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914400" y="731520"/>
            <a:ext cx="3931920" cy="2103120"/>
          </a:xfrm>
        </p:spPr>
        <p:txBody>
          <a:bodyPr anchor="b">
            <a:normAutofit/>
          </a:bodyPr>
          <a:lstStyle>
            <a:lvl1pPr>
              <a:defRPr sz="3600"/>
            </a:lvl1pPr>
          </a:lstStyle>
          <a:p>
            <a:r>
              <a:rPr lang="en-US"/>
              <a:t>Click to edit Master title style</a:t>
            </a:r>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914400" y="3108960"/>
            <a:ext cx="3931920" cy="26517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5745002" y="0"/>
            <a:ext cx="6446999"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600"/>
            </a:lvl1pPr>
          </a:lstStyle>
          <a:p>
            <a:r>
              <a:rPr lang="en-US"/>
              <a:t>Click icon to add picture</a:t>
            </a:r>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noProof="0"/>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userDrawn="1"/>
        </p:nvSpPr>
        <p:spPr>
          <a:xfrm>
            <a:off x="5203802" y="480395"/>
            <a:ext cx="1896941"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2" name="Freeform: Shape 19">
            <a:extLst>
              <a:ext uri="{FF2B5EF4-FFF2-40B4-BE49-F238E27FC236}">
                <a16:creationId xmlns:a16="http://schemas.microsoft.com/office/drawing/2014/main" id="{9D307BA6-8A60-85D7-CC8B-894256DC4B90}"/>
              </a:ext>
            </a:extLst>
          </p:cNvPr>
          <p:cNvSpPr/>
          <p:nvPr userDrawn="1"/>
        </p:nvSpPr>
        <p:spPr>
          <a:xfrm>
            <a:off x="8517470" y="2248218"/>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7" name="Freeform: Shape 19">
            <a:extLst>
              <a:ext uri="{FF2B5EF4-FFF2-40B4-BE49-F238E27FC236}">
                <a16:creationId xmlns:a16="http://schemas.microsoft.com/office/drawing/2014/main" id="{F38B75F8-75D4-4B41-B7C7-433032DD0A6F}"/>
              </a:ext>
            </a:extLst>
          </p:cNvPr>
          <p:cNvSpPr/>
          <p:nvPr userDrawn="1"/>
        </p:nvSpPr>
        <p:spPr>
          <a:xfrm>
            <a:off x="9578882" y="460803"/>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8" name="Freeform: Shape 24">
            <a:extLst>
              <a:ext uri="{FF2B5EF4-FFF2-40B4-BE49-F238E27FC236}">
                <a16:creationId xmlns:a16="http://schemas.microsoft.com/office/drawing/2014/main" id="{671D1224-EDDC-4900-92DC-13608D44C524}"/>
              </a:ext>
            </a:extLst>
          </p:cNvPr>
          <p:cNvSpPr/>
          <p:nvPr userDrawn="1"/>
        </p:nvSpPr>
        <p:spPr>
          <a:xfrm>
            <a:off x="9522496"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
        <p:nvSpPr>
          <p:cNvPr id="15" name="Freeform 14">
            <a:extLst>
              <a:ext uri="{FF2B5EF4-FFF2-40B4-BE49-F238E27FC236}">
                <a16:creationId xmlns:a16="http://schemas.microsoft.com/office/drawing/2014/main" id="{635A9E44-4E60-1AD1-0B85-72422683B48A}"/>
              </a:ext>
            </a:extLst>
          </p:cNvPr>
          <p:cNvSpPr/>
          <p:nvPr userDrawn="1"/>
        </p:nvSpPr>
        <p:spPr>
          <a:xfrm>
            <a:off x="11034052" y="3709992"/>
            <a:ext cx="117318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914400" y="1060704"/>
            <a:ext cx="7132320" cy="1773936"/>
          </a:xfrm>
        </p:spPr>
        <p:txBody>
          <a:bodyPr anchor="b">
            <a:norm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91440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475488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noProof="0"/>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a:p>
        </p:txBody>
      </p:sp>
    </p:spTree>
    <p:extLst>
      <p:ext uri="{BB962C8B-B14F-4D97-AF65-F5344CB8AC3E}">
        <p14:creationId xmlns:p14="http://schemas.microsoft.com/office/powerpoint/2010/main" val="3613646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914400" y="731520"/>
            <a:ext cx="4389120" cy="2103120"/>
          </a:xfrm>
        </p:spPr>
        <p:txBody>
          <a:bodyPr anchor="b" anchorCtr="0">
            <a:normAutofit/>
          </a:bodyPr>
          <a:lstStyle>
            <a:lvl1pPr>
              <a:defRPr sz="3600"/>
            </a:lvl1pPr>
          </a:lstStyle>
          <a:p>
            <a:r>
              <a:rPr lang="en-US"/>
              <a:t>Click to edit Master title style</a:t>
            </a:r>
          </a:p>
        </p:txBody>
      </p:sp>
      <p:sp>
        <p:nvSpPr>
          <p:cNvPr id="4" name="Content Placeholder 2">
            <a:extLst>
              <a:ext uri="{FF2B5EF4-FFF2-40B4-BE49-F238E27FC236}">
                <a16:creationId xmlns:a16="http://schemas.microsoft.com/office/drawing/2014/main" id="{C403123E-E3E0-5E2A-E1FB-EC28A2C68EEB}"/>
              </a:ext>
            </a:extLst>
          </p:cNvPr>
          <p:cNvSpPr>
            <a:spLocks noGrp="1"/>
          </p:cNvSpPr>
          <p:nvPr>
            <p:ph idx="14"/>
          </p:nvPr>
        </p:nvSpPr>
        <p:spPr>
          <a:xfrm>
            <a:off x="914400" y="3108960"/>
            <a:ext cx="4389120" cy="192024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9" name="Content Placeholder 2">
            <a:extLst>
              <a:ext uri="{FF2B5EF4-FFF2-40B4-BE49-F238E27FC236}">
                <a16:creationId xmlns:a16="http://schemas.microsoft.com/office/drawing/2014/main" id="{5B0A6B95-C59B-C125-7957-8C41B37891E1}"/>
              </a:ext>
            </a:extLst>
          </p:cNvPr>
          <p:cNvSpPr>
            <a:spLocks noGrp="1"/>
          </p:cNvSpPr>
          <p:nvPr>
            <p:ph idx="1"/>
          </p:nvPr>
        </p:nvSpPr>
        <p:spPr>
          <a:xfrm>
            <a:off x="5852160" y="731520"/>
            <a:ext cx="5367528" cy="52120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
        <p:nvSpPr>
          <p:cNvPr id="12" name="Freeform 11">
            <a:extLst>
              <a:ext uri="{FF2B5EF4-FFF2-40B4-BE49-F238E27FC236}">
                <a16:creationId xmlns:a16="http://schemas.microsoft.com/office/drawing/2014/main" id="{18CD2E87-8426-FC12-6665-A6E2F64FEA93}"/>
              </a:ext>
            </a:extLst>
          </p:cNvPr>
          <p:cNvSpPr>
            <a:spLocks noChangeAspect="1"/>
          </p:cNvSpPr>
          <p:nvPr userDrawn="1"/>
        </p:nvSpPr>
        <p:spPr>
          <a:xfrm flipH="1">
            <a:off x="-9525" y="5039331"/>
            <a:ext cx="986377" cy="128016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3" name="Freeform: Shape 11">
            <a:extLst>
              <a:ext uri="{FF2B5EF4-FFF2-40B4-BE49-F238E27FC236}">
                <a16:creationId xmlns:a16="http://schemas.microsoft.com/office/drawing/2014/main" id="{D35CF771-1335-6C94-6AA8-AF68EADDDF00}"/>
              </a:ext>
            </a:extLst>
          </p:cNvPr>
          <p:cNvSpPr/>
          <p:nvPr userDrawn="1"/>
        </p:nvSpPr>
        <p:spPr>
          <a:xfrm>
            <a:off x="1140014" y="5142797"/>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chemeClr val="bg2">
                <a:lumMod val="75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2439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rmAutofit/>
          </a:bodyPr>
          <a:lstStyle/>
          <a:p>
            <a:r>
              <a:rPr lang="en-US"/>
              <a:t>Click to edit Master title style</a:t>
            </a:r>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914400" y="539496"/>
            <a:ext cx="5025207"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352010" y="4038403"/>
            <a:ext cx="1438713"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userDrawn="1"/>
        </p:nvSpPr>
        <p:spPr>
          <a:xfrm>
            <a:off x="1360235" y="5541405"/>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userDrawn="1"/>
        </p:nvSpPr>
        <p:spPr>
          <a:xfrm>
            <a:off x="5429027" y="393334"/>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a:p>
        </p:txBody>
      </p:sp>
    </p:spTree>
    <p:extLst>
      <p:ext uri="{BB962C8B-B14F-4D97-AF65-F5344CB8AC3E}">
        <p14:creationId xmlns:p14="http://schemas.microsoft.com/office/powerpoint/2010/main" val="340771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userDrawn="1"/>
        </p:nvSpPr>
        <p:spPr>
          <a:xfrm>
            <a:off x="0" y="2860787"/>
            <a:ext cx="200457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657773" y="5253270"/>
            <a:ext cx="1710765"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275432"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465576" y="1499616"/>
            <a:ext cx="7955280" cy="1335024"/>
          </a:xfrm>
        </p:spPr>
        <p:txBody>
          <a:bodyPr anchor="b">
            <a:normAutofit/>
          </a:bodyPr>
          <a:lstStyle>
            <a:lvl1pPr>
              <a:defRPr sz="3600"/>
            </a:lvl1pPr>
          </a:lstStyle>
          <a:p>
            <a:r>
              <a:rPr lang="en-US"/>
              <a:t>Click to edit Master title style</a:t>
            </a:r>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465576" y="3108960"/>
            <a:ext cx="4572000" cy="3108960"/>
          </a:xfrm>
        </p:spPr>
        <p:txBody>
          <a:bodyPr/>
          <a:lstStyle>
            <a:lvl1pPr marL="512064" indent="-512064">
              <a:buFont typeface="+mj-lt"/>
              <a:buAutoNum type="arabicPeriod"/>
              <a:defRPr sz="1800"/>
            </a:lvl1pPr>
            <a:lvl2pPr marL="1097280" indent="-512064">
              <a:buFont typeface="+mj-lt"/>
              <a:buAutoNum type="alphaLcPeriod"/>
              <a:defRPr sz="1800"/>
            </a:lvl2pPr>
            <a:lvl3pPr marL="1645920" indent="-512064">
              <a:buFont typeface="+mj-lt"/>
              <a:buAutoNum type="romanLcPeriod"/>
              <a:defRPr sz="1800"/>
            </a:lvl3pPr>
            <a:lvl4pPr marL="2194560" indent="-512064">
              <a:buFont typeface="+mj-lt"/>
              <a:buAutoNum type="arabicParen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8229600" y="3108960"/>
            <a:ext cx="3017520" cy="3108960"/>
          </a:xfrm>
        </p:spPr>
        <p:txBody>
          <a:bodyPr/>
          <a:lstStyle>
            <a:lvl1pPr marL="0" indent="0">
              <a:lnSpc>
                <a:spcPct val="100000"/>
              </a:lnSpc>
              <a:spcBef>
                <a:spcPts val="0"/>
              </a:spcBef>
              <a:spcAft>
                <a:spcPts val="600"/>
              </a:spcAft>
              <a:buNone/>
              <a:defRPr sz="1800"/>
            </a:lvl1pPr>
            <a:lvl2pPr>
              <a:lnSpc>
                <a:spcPct val="100000"/>
              </a:lnSpc>
              <a:spcBef>
                <a:spcPts val="0"/>
              </a:spcBef>
              <a:spcAft>
                <a:spcPts val="600"/>
              </a:spcAft>
              <a:defRPr sz="1800"/>
            </a:lvl2pPr>
            <a:lvl3pPr>
              <a:lnSpc>
                <a:spcPct val="100000"/>
              </a:lnSpc>
              <a:spcBef>
                <a:spcPts val="0"/>
              </a:spcBef>
              <a:spcAft>
                <a:spcPts val="600"/>
              </a:spcAft>
              <a:defRPr sz="1800"/>
            </a:lvl3pPr>
            <a:lvl4pPr>
              <a:lnSpc>
                <a:spcPct val="100000"/>
              </a:lnSpc>
              <a:spcBef>
                <a:spcPts val="0"/>
              </a:spcBef>
              <a:spcAft>
                <a:spcPts val="600"/>
              </a:spcAft>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465576" y="6217920"/>
            <a:ext cx="4114800" cy="365125"/>
          </a:xfrm>
        </p:spPr>
        <p:txBody>
          <a:bodyPr/>
          <a:lstStyle/>
          <a:p>
            <a:endParaRPr lang="en-US" noProof="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a:p>
        </p:txBody>
      </p:sp>
      <p:sp>
        <p:nvSpPr>
          <p:cNvPr id="2" name="Freeform: Shape 12">
            <a:extLst>
              <a:ext uri="{FF2B5EF4-FFF2-40B4-BE49-F238E27FC236}">
                <a16:creationId xmlns:a16="http://schemas.microsoft.com/office/drawing/2014/main" id="{0750FD92-E143-4402-D455-30DC417CBDBE}"/>
              </a:ext>
            </a:extLst>
          </p:cNvPr>
          <p:cNvSpPr/>
          <p:nvPr userDrawn="1"/>
        </p:nvSpPr>
        <p:spPr>
          <a:xfrm>
            <a:off x="1198465" y="958947"/>
            <a:ext cx="1544735"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a:p>
        </p:txBody>
      </p:sp>
      <p:sp>
        <p:nvSpPr>
          <p:cNvPr id="29" name="Freeform 28">
            <a:extLst>
              <a:ext uri="{FF2B5EF4-FFF2-40B4-BE49-F238E27FC236}">
                <a16:creationId xmlns:a16="http://schemas.microsoft.com/office/drawing/2014/main" id="{6B13E9E2-D67B-E75B-D60D-CE3782A4FC67}"/>
              </a:ext>
            </a:extLst>
          </p:cNvPr>
          <p:cNvSpPr/>
          <p:nvPr userDrawn="1"/>
        </p:nvSpPr>
        <p:spPr>
          <a:xfrm>
            <a:off x="326738" y="0"/>
            <a:ext cx="1544359"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62113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Hexagon 21">
            <a:extLst>
              <a:ext uri="{FF2B5EF4-FFF2-40B4-BE49-F238E27FC236}">
                <a16:creationId xmlns:a16="http://schemas.microsoft.com/office/drawing/2014/main" id="{AA088CB3-68C2-8BF7-640B-511D7AD708D4}"/>
              </a:ext>
            </a:extLst>
          </p:cNvPr>
          <p:cNvSpPr/>
          <p:nvPr userDrawn="1"/>
        </p:nvSpPr>
        <p:spPr>
          <a:xfrm>
            <a:off x="2757266" y="2493385"/>
            <a:ext cx="1467568"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Hexagon 28">
            <a:extLst>
              <a:ext uri="{FF2B5EF4-FFF2-40B4-BE49-F238E27FC236}">
                <a16:creationId xmlns:a16="http://schemas.microsoft.com/office/drawing/2014/main" id="{E4EF439B-1CC3-CA39-B62A-E54F83ED70D2}"/>
              </a:ext>
            </a:extLst>
          </p:cNvPr>
          <p:cNvSpPr/>
          <p:nvPr userDrawn="1"/>
        </p:nvSpPr>
        <p:spPr>
          <a:xfrm>
            <a:off x="396269" y="2511644"/>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Hexagon 21">
            <a:extLst>
              <a:ext uri="{FF2B5EF4-FFF2-40B4-BE49-F238E27FC236}">
                <a16:creationId xmlns:a16="http://schemas.microsoft.com/office/drawing/2014/main" id="{A38FF139-88E9-67A9-6010-4EDFB851076B}"/>
              </a:ext>
            </a:extLst>
          </p:cNvPr>
          <p:cNvSpPr/>
          <p:nvPr userDrawn="1"/>
        </p:nvSpPr>
        <p:spPr>
          <a:xfrm>
            <a:off x="5150156" y="5261378"/>
            <a:ext cx="1455521"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Hexagon 21">
            <a:extLst>
              <a:ext uri="{FF2B5EF4-FFF2-40B4-BE49-F238E27FC236}">
                <a16:creationId xmlns:a16="http://schemas.microsoft.com/office/drawing/2014/main" id="{99956147-4454-5EA6-FC9C-94C08EE35F28}"/>
              </a:ext>
            </a:extLst>
          </p:cNvPr>
          <p:cNvSpPr/>
          <p:nvPr userDrawn="1"/>
        </p:nvSpPr>
        <p:spPr>
          <a:xfrm>
            <a:off x="3948599" y="3206642"/>
            <a:ext cx="1455521"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35040" y="731520"/>
            <a:ext cx="5394960" cy="2103120"/>
          </a:xfrm>
        </p:spPr>
        <p:txBody>
          <a:bodyPr anchor="b">
            <a:normAutofit/>
          </a:bodyPr>
          <a:lstStyle/>
          <a:p>
            <a:r>
              <a:rPr lang="en-US"/>
              <a:t>Click to edit Master title style</a:t>
            </a:r>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035040" y="3108960"/>
            <a:ext cx="5394960" cy="1879791"/>
          </a:xfrm>
          <a:prstGeom prst="rect">
            <a:avLst/>
          </a:prstGeom>
        </p:spPr>
        <p:txBody>
          <a:bodyPr anchor="t">
            <a:norm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D4C6C"/>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47FEACEE-25B4-4A2D-B147-27296E36371D}" type="slidenum">
              <a:rPr lang="en-US" altLang="zh-CN" noProof="0" smtClean="0"/>
              <a:pPr/>
              <a:t>‹#›</a:t>
            </a:fld>
            <a:endParaRPr lang="en-US" altLang="zh-CN" noProof="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914400"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endParaRPr lang="en-US" noProof="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74" r:id="rId3"/>
    <p:sldLayoutId id="2147483670" r:id="rId4"/>
    <p:sldLayoutId id="2147483669" r:id="rId5"/>
    <p:sldLayoutId id="2147483655" r:id="rId6"/>
    <p:sldLayoutId id="2147483651" r:id="rId7"/>
    <p:sldLayoutId id="2147483662" r:id="rId8"/>
    <p:sldLayoutId id="2147483672" r:id="rId9"/>
    <p:sldLayoutId id="2147483653" r:id="rId10"/>
    <p:sldLayoutId id="2147483663" r:id="rId11"/>
    <p:sldLayoutId id="2147483665" r:id="rId12"/>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A3B864-5E85-99D2-93E5-5CA1F4F35DC7}"/>
              </a:ext>
            </a:extLst>
          </p:cNvPr>
          <p:cNvSpPr>
            <a:spLocks noGrp="1"/>
          </p:cNvSpPr>
          <p:nvPr>
            <p:ph type="title"/>
          </p:nvPr>
        </p:nvSpPr>
        <p:spPr>
          <a:xfrm>
            <a:off x="1259310" y="1019067"/>
            <a:ext cx="5096520" cy="3148066"/>
          </a:xfrm>
        </p:spPr>
        <p:txBody>
          <a:bodyPr lIns="0" anchor="b" anchorCtr="0">
            <a:normAutofit fontScale="90000"/>
          </a:bodyPr>
          <a:lstStyle/>
          <a:p>
            <a:r>
              <a:rPr lang="en-US" altLang="zh-CN" dirty="0"/>
              <a:t>Seminar on Guidance Note    of ICAI for        Non-Corporate Entities   </a:t>
            </a:r>
            <a:endParaRPr lang="en-US" dirty="0"/>
          </a:p>
        </p:txBody>
      </p:sp>
      <p:sp>
        <p:nvSpPr>
          <p:cNvPr id="9" name="Text Placeholder 8">
            <a:extLst>
              <a:ext uri="{FF2B5EF4-FFF2-40B4-BE49-F238E27FC236}">
                <a16:creationId xmlns:a16="http://schemas.microsoft.com/office/drawing/2014/main" id="{485E0237-B9A1-0B58-E0AA-05EF84817EB4}"/>
              </a:ext>
            </a:extLst>
          </p:cNvPr>
          <p:cNvSpPr>
            <a:spLocks noGrp="1"/>
          </p:cNvSpPr>
          <p:nvPr>
            <p:ph type="body" sz="quarter" idx="28"/>
          </p:nvPr>
        </p:nvSpPr>
        <p:spPr>
          <a:xfrm>
            <a:off x="1183402" y="4024763"/>
            <a:ext cx="4912598" cy="914400"/>
          </a:xfrm>
        </p:spPr>
        <p:txBody>
          <a:bodyPr vert="horz" lIns="91440" tIns="45720" rIns="91440" bIns="45720" rtlCol="0" anchor="t">
            <a:normAutofit/>
          </a:bodyPr>
          <a:lstStyle/>
          <a:p>
            <a:endParaRPr lang="en-US" dirty="0"/>
          </a:p>
          <a:p>
            <a:r>
              <a:rPr lang="en-US" dirty="0"/>
              <a:t>Virinchi Nandula</a:t>
            </a:r>
          </a:p>
        </p:txBody>
      </p:sp>
      <p:pic>
        <p:nvPicPr>
          <p:cNvPr id="4" name="Picture Placeholder 3" descr="A person using a calculator and pen&#10;&#10;AI-generated content may be incorrect.">
            <a:extLst>
              <a:ext uri="{FF2B5EF4-FFF2-40B4-BE49-F238E27FC236}">
                <a16:creationId xmlns:a16="http://schemas.microsoft.com/office/drawing/2014/main" id="{DDC7C6CC-4C8A-75EB-5080-2081E3BF018A}"/>
              </a:ext>
            </a:extLst>
          </p:cNvPr>
          <p:cNvPicPr>
            <a:picLocks noGrp="1" noChangeAspect="1"/>
          </p:cNvPicPr>
          <p:nvPr>
            <p:ph type="pic" sz="quarter" idx="47"/>
          </p:nvPr>
        </p:nvPicPr>
        <p:blipFill>
          <a:blip r:embed="rId3"/>
          <a:srcRect l="26256" r="26256"/>
          <a:stretch/>
        </p:blipFill>
        <p:spPr>
          <a:xfrm>
            <a:off x="7227089" y="1901734"/>
            <a:ext cx="3643503" cy="4246058"/>
          </a:xfrm>
        </p:spPr>
      </p:pic>
      <p:pic>
        <p:nvPicPr>
          <p:cNvPr id="5" name="Picture 4" descr="A logo of an eagle&#10;&#10;AI-generated content may be incorrect.">
            <a:extLst>
              <a:ext uri="{FF2B5EF4-FFF2-40B4-BE49-F238E27FC236}">
                <a16:creationId xmlns:a16="http://schemas.microsoft.com/office/drawing/2014/main" id="{C6288E94-EF48-A68A-B21E-AF9A38FDD4C1}"/>
              </a:ext>
            </a:extLst>
          </p:cNvPr>
          <p:cNvPicPr>
            <a:picLocks noChangeAspect="1"/>
          </p:cNvPicPr>
          <p:nvPr/>
        </p:nvPicPr>
        <p:blipFill>
          <a:blip r:embed="rId4"/>
          <a:stretch>
            <a:fillRect/>
          </a:stretch>
        </p:blipFill>
        <p:spPr>
          <a:xfrm>
            <a:off x="82582" y="5277480"/>
            <a:ext cx="2353456" cy="1522384"/>
          </a:xfrm>
          <a:prstGeom prst="rect">
            <a:avLst/>
          </a:prstGeom>
        </p:spPr>
      </p:pic>
    </p:spTree>
    <p:extLst>
      <p:ext uri="{BB962C8B-B14F-4D97-AF65-F5344CB8AC3E}">
        <p14:creationId xmlns:p14="http://schemas.microsoft.com/office/powerpoint/2010/main" val="389844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021C-3CEB-0FBA-DA89-C9C82E741BB3}"/>
              </a:ext>
            </a:extLst>
          </p:cNvPr>
          <p:cNvSpPr>
            <a:spLocks noGrp="1"/>
          </p:cNvSpPr>
          <p:nvPr>
            <p:ph type="title"/>
          </p:nvPr>
        </p:nvSpPr>
        <p:spPr>
          <a:xfrm>
            <a:off x="831470" y="1122946"/>
            <a:ext cx="4462426" cy="962527"/>
          </a:xfrm>
        </p:spPr>
        <p:txBody>
          <a:bodyPr anchor="t" anchorCtr="0"/>
          <a:lstStyle/>
          <a:p>
            <a:r>
              <a:rPr lang="en-US" sz="5000" dirty="0"/>
              <a:t>Agenda </a:t>
            </a:r>
          </a:p>
        </p:txBody>
      </p:sp>
      <p:sp>
        <p:nvSpPr>
          <p:cNvPr id="3" name="Text Placeholder 2">
            <a:extLst>
              <a:ext uri="{FF2B5EF4-FFF2-40B4-BE49-F238E27FC236}">
                <a16:creationId xmlns:a16="http://schemas.microsoft.com/office/drawing/2014/main" id="{3C6746B3-AFD9-641E-7CBF-9A783646B368}"/>
              </a:ext>
            </a:extLst>
          </p:cNvPr>
          <p:cNvSpPr>
            <a:spLocks noGrp="1"/>
          </p:cNvSpPr>
          <p:nvPr>
            <p:ph sz="quarter" idx="35"/>
          </p:nvPr>
        </p:nvSpPr>
        <p:spPr>
          <a:xfrm>
            <a:off x="1884883" y="2444819"/>
            <a:ext cx="7213414" cy="3498782"/>
          </a:xfrm>
        </p:spPr>
        <p:txBody>
          <a:bodyPr anchor="t" anchorCtr="0">
            <a:normAutofit/>
          </a:bodyPr>
          <a:lstStyle/>
          <a:p>
            <a:r>
              <a:rPr lang="en-US" sz="3500" dirty="0"/>
              <a:t>Introduction</a:t>
            </a:r>
          </a:p>
          <a:p>
            <a:r>
              <a:rPr lang="en-US" sz="3500" dirty="0"/>
              <a:t>Key Concepts</a:t>
            </a:r>
          </a:p>
          <a:p>
            <a:r>
              <a:rPr lang="en-US" sz="3500" dirty="0"/>
              <a:t>Structure of FS</a:t>
            </a:r>
          </a:p>
          <a:p>
            <a:r>
              <a:rPr lang="en-US" sz="3500" dirty="0"/>
              <a:t>Key Considerations</a:t>
            </a:r>
          </a:p>
          <a:p>
            <a:r>
              <a:rPr lang="en-US" sz="3500" dirty="0"/>
              <a:t>Practical Challenges</a:t>
            </a:r>
          </a:p>
        </p:txBody>
      </p:sp>
      <p:sp>
        <p:nvSpPr>
          <p:cNvPr id="4" name="Slide Number Placeholder 3">
            <a:extLst>
              <a:ext uri="{FF2B5EF4-FFF2-40B4-BE49-F238E27FC236}">
                <a16:creationId xmlns:a16="http://schemas.microsoft.com/office/drawing/2014/main" id="{5D559569-83D5-A20B-653C-B9D6C8D98164}"/>
              </a:ext>
            </a:extLst>
          </p:cNvPr>
          <p:cNvSpPr>
            <a:spLocks noGrp="1"/>
          </p:cNvSpPr>
          <p:nvPr>
            <p:ph type="sldNum" sz="quarter" idx="34"/>
          </p:nvPr>
        </p:nvSpPr>
        <p:spPr/>
        <p:txBody>
          <a:bodyPr/>
          <a:lstStyle/>
          <a:p>
            <a:fld id="{47FEACEE-25B4-4A2D-B147-27296E36371D}" type="slidenum">
              <a:rPr lang="en-US" altLang="zh-CN" noProof="0" smtClean="0"/>
              <a:pPr/>
              <a:t>2</a:t>
            </a:fld>
            <a:endParaRPr lang="en-US" altLang="zh-CN" noProof="0"/>
          </a:p>
        </p:txBody>
      </p:sp>
      <p:pic>
        <p:nvPicPr>
          <p:cNvPr id="6" name="Picture 5">
            <a:extLst>
              <a:ext uri="{FF2B5EF4-FFF2-40B4-BE49-F238E27FC236}">
                <a16:creationId xmlns:a16="http://schemas.microsoft.com/office/drawing/2014/main" id="{0F2730D0-6077-784F-C1D3-D068CA5EB9AF}"/>
              </a:ext>
            </a:extLst>
          </p:cNvPr>
          <p:cNvPicPr>
            <a:picLocks noChangeAspect="1"/>
          </p:cNvPicPr>
          <p:nvPr/>
        </p:nvPicPr>
        <p:blipFill>
          <a:blip r:embed="rId2"/>
          <a:stretch>
            <a:fillRect/>
          </a:stretch>
        </p:blipFill>
        <p:spPr>
          <a:xfrm>
            <a:off x="9577137" y="2691063"/>
            <a:ext cx="1617032" cy="14758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85080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A73C-F597-27B7-8F29-D6406DC4DB9A}"/>
              </a:ext>
            </a:extLst>
          </p:cNvPr>
          <p:cNvSpPr>
            <a:spLocks noGrp="1"/>
          </p:cNvSpPr>
          <p:nvPr>
            <p:ph type="title"/>
          </p:nvPr>
        </p:nvSpPr>
        <p:spPr>
          <a:xfrm>
            <a:off x="4742414" y="411466"/>
            <a:ext cx="5029200" cy="2059018"/>
          </a:xfrm>
        </p:spPr>
        <p:txBody>
          <a:bodyPr lIns="0" anchor="b" anchorCtr="0"/>
          <a:lstStyle/>
          <a:p>
            <a:r>
              <a:rPr lang="en-US" dirty="0"/>
              <a:t>Introduction</a:t>
            </a:r>
          </a:p>
        </p:txBody>
      </p:sp>
      <p:pic>
        <p:nvPicPr>
          <p:cNvPr id="5" name="Picture 4">
            <a:extLst>
              <a:ext uri="{FF2B5EF4-FFF2-40B4-BE49-F238E27FC236}">
                <a16:creationId xmlns:a16="http://schemas.microsoft.com/office/drawing/2014/main" id="{0D5C43A6-C7D7-11CF-9AA2-7AA22BAA8F29}"/>
              </a:ext>
            </a:extLst>
          </p:cNvPr>
          <p:cNvPicPr>
            <a:picLocks noChangeAspect="1"/>
          </p:cNvPicPr>
          <p:nvPr/>
        </p:nvPicPr>
        <p:blipFill>
          <a:blip r:embed="rId2"/>
          <a:stretch>
            <a:fillRect/>
          </a:stretch>
        </p:blipFill>
        <p:spPr>
          <a:xfrm>
            <a:off x="5102178" y="2528736"/>
            <a:ext cx="6620130" cy="3717561"/>
          </a:xfrm>
          <a:prstGeom prst="rect">
            <a:avLst/>
          </a:prstGeom>
        </p:spPr>
      </p:pic>
      <p:sp>
        <p:nvSpPr>
          <p:cNvPr id="7" name="TextBox 6">
            <a:extLst>
              <a:ext uri="{FF2B5EF4-FFF2-40B4-BE49-F238E27FC236}">
                <a16:creationId xmlns:a16="http://schemas.microsoft.com/office/drawing/2014/main" id="{FE7F4136-87CB-03D5-9752-F2BA67BE314D}"/>
              </a:ext>
            </a:extLst>
          </p:cNvPr>
          <p:cNvSpPr txBox="1"/>
          <p:nvPr/>
        </p:nvSpPr>
        <p:spPr>
          <a:xfrm>
            <a:off x="5276538" y="2818151"/>
            <a:ext cx="6250898" cy="2862322"/>
          </a:xfrm>
          <a:prstGeom prst="rect">
            <a:avLst/>
          </a:prstGeom>
        </p:spPr>
        <p:txBody>
          <a:bodyPr wrap="square" rtlCol="0">
            <a:spAutoFit/>
          </a:bodyPr>
          <a:lstStyle/>
          <a:p>
            <a:pPr marL="285750" indent="-285750">
              <a:lnSpc>
                <a:spcPct val="150000"/>
              </a:lnSpc>
              <a:buFont typeface="Arial" panose="020B0604020202020204" pitchFamily="34" charset="0"/>
              <a:buChar char="•"/>
            </a:pPr>
            <a:r>
              <a:rPr lang="en-US" dirty="0">
                <a:solidFill>
                  <a:schemeClr val="bg1"/>
                </a:solidFill>
                <a:latin typeface="Trebuchet MS" panose="020B0603020202020204" pitchFamily="34" charset="0"/>
              </a:rPr>
              <a:t>Background</a:t>
            </a:r>
          </a:p>
          <a:p>
            <a:pPr marL="285750" indent="-285750">
              <a:lnSpc>
                <a:spcPct val="150000"/>
              </a:lnSpc>
              <a:buFont typeface="Arial" panose="020B0604020202020204" pitchFamily="34" charset="0"/>
              <a:buChar char="•"/>
            </a:pPr>
            <a:r>
              <a:rPr lang="en-US" dirty="0">
                <a:solidFill>
                  <a:schemeClr val="bg1"/>
                </a:solidFill>
                <a:latin typeface="Trebuchet MS" panose="020B0603020202020204" pitchFamily="34" charset="0"/>
              </a:rPr>
              <a:t>Non-Corporate Entity definition</a:t>
            </a:r>
          </a:p>
          <a:p>
            <a:pPr marL="285750" indent="-285750">
              <a:lnSpc>
                <a:spcPct val="150000"/>
              </a:lnSpc>
              <a:buFont typeface="Arial" panose="020B0604020202020204" pitchFamily="34" charset="0"/>
              <a:buChar char="•"/>
            </a:pPr>
            <a:r>
              <a:rPr lang="en-US" dirty="0">
                <a:solidFill>
                  <a:schemeClr val="bg1"/>
                </a:solidFill>
                <a:latin typeface="Trebuchet MS" panose="020B0603020202020204" pitchFamily="34" charset="0"/>
              </a:rPr>
              <a:t>Difference between Technical guide(June -2022) and Guidance Note(August -2023)</a:t>
            </a:r>
          </a:p>
          <a:p>
            <a:pPr marL="285750" indent="-285750">
              <a:lnSpc>
                <a:spcPct val="150000"/>
              </a:lnSpc>
              <a:buFont typeface="Arial" panose="020B0604020202020204" pitchFamily="34" charset="0"/>
              <a:buChar char="•"/>
            </a:pPr>
            <a:r>
              <a:rPr lang="en-US" dirty="0">
                <a:solidFill>
                  <a:schemeClr val="bg1"/>
                </a:solidFill>
                <a:latin typeface="Trebuchet MS" panose="020B0603020202020204" pitchFamily="34" charset="0"/>
              </a:rPr>
              <a:t>Applicability</a:t>
            </a:r>
          </a:p>
          <a:p>
            <a:pPr marL="285750" indent="-285750">
              <a:lnSpc>
                <a:spcPct val="150000"/>
              </a:lnSpc>
              <a:buFont typeface="Arial" panose="020B0604020202020204" pitchFamily="34" charset="0"/>
              <a:buChar char="•"/>
            </a:pPr>
            <a:r>
              <a:rPr lang="en-US" dirty="0">
                <a:solidFill>
                  <a:schemeClr val="bg1"/>
                </a:solidFill>
                <a:latin typeface="Trebuchet MS" panose="020B0603020202020204" pitchFamily="34" charset="0"/>
              </a:rPr>
              <a:t>Classification of Non-Corporate entities</a:t>
            </a:r>
          </a:p>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Tree>
    <p:extLst>
      <p:ext uri="{BB962C8B-B14F-4D97-AF65-F5344CB8AC3E}">
        <p14:creationId xmlns:p14="http://schemas.microsoft.com/office/powerpoint/2010/main" val="353011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D179-6BA7-4ECE-2951-FAB3D2E04155}"/>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F4021F20-4762-56E9-9C03-982EB9EC1559}"/>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FB9BC90F-1A4D-ACE2-E140-E5053FA79304}"/>
              </a:ext>
            </a:extLst>
          </p:cNvPr>
          <p:cNvSpPr>
            <a:spLocks noGrp="1"/>
          </p:cNvSpPr>
          <p:nvPr>
            <p:ph type="sldNum" sz="quarter" idx="29"/>
          </p:nvPr>
        </p:nvSpPr>
        <p:spPr/>
        <p:txBody>
          <a:bodyPr/>
          <a:lstStyle/>
          <a:p>
            <a:fld id="{47FEACEE-25B4-4A2D-B147-27296E36371D}" type="slidenum">
              <a:rPr lang="en-US" altLang="zh-CN" noProof="0" smtClean="0"/>
              <a:pPr/>
              <a:t>4</a:t>
            </a:fld>
            <a:endParaRPr lang="en-US" altLang="zh-CN" noProof="0"/>
          </a:p>
        </p:txBody>
      </p:sp>
      <p:sp>
        <p:nvSpPr>
          <p:cNvPr id="15" name="TextBox 14">
            <a:extLst>
              <a:ext uri="{FF2B5EF4-FFF2-40B4-BE49-F238E27FC236}">
                <a16:creationId xmlns:a16="http://schemas.microsoft.com/office/drawing/2014/main" id="{A90670A5-F7A0-96BE-5F43-420782C72BC0}"/>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3" name="Content Placeholder 2">
            <a:extLst>
              <a:ext uri="{FF2B5EF4-FFF2-40B4-BE49-F238E27FC236}">
                <a16:creationId xmlns:a16="http://schemas.microsoft.com/office/drawing/2014/main" id="{D35C9B7B-A7BB-1AAD-0144-37BDD422E4D0}"/>
              </a:ext>
            </a:extLst>
          </p:cNvPr>
          <p:cNvSpPr>
            <a:spLocks noGrp="1"/>
          </p:cNvSpPr>
          <p:nvPr>
            <p:ph idx="1"/>
          </p:nvPr>
        </p:nvSpPr>
        <p:spPr>
          <a:xfrm>
            <a:off x="539239" y="4062909"/>
            <a:ext cx="10432669" cy="2335318"/>
          </a:xfrm>
        </p:spPr>
        <p:txBody>
          <a:bodyPr>
            <a:normAutofit/>
          </a:bodyPr>
          <a:lstStyle/>
          <a:p>
            <a:pPr marL="0" indent="0">
              <a:lnSpc>
                <a:spcPct val="100000"/>
              </a:lnSpc>
              <a:spcBef>
                <a:spcPts val="0"/>
              </a:spcBef>
              <a:buNone/>
            </a:pPr>
            <a:r>
              <a:rPr lang="en-US" sz="1500" b="1" dirty="0">
                <a:latin typeface="Trebuchet MS" panose="020B0603020202020204" pitchFamily="34" charset="0"/>
              </a:rPr>
              <a:t>Non-corporate entities</a:t>
            </a:r>
            <a:r>
              <a:rPr lang="en-US" sz="1500" dirty="0">
                <a:latin typeface="Trebuchet MS" panose="020B0603020202020204" pitchFamily="34" charset="0"/>
              </a:rPr>
              <a:t> refer to entities </a:t>
            </a:r>
            <a:r>
              <a:rPr lang="en-US" sz="1500" b="1" dirty="0">
                <a:latin typeface="Trebuchet MS" panose="020B0603020202020204" pitchFamily="34" charset="0"/>
              </a:rPr>
              <a:t>other than companies</a:t>
            </a:r>
            <a:r>
              <a:rPr lang="en-US" sz="1500" dirty="0">
                <a:latin typeface="Trebuchet MS" panose="020B0603020202020204" pitchFamily="34" charset="0"/>
              </a:rPr>
              <a:t> as defined under the Companies Act, 2013. These include entities such as:</a:t>
            </a:r>
          </a:p>
          <a:p>
            <a:pPr>
              <a:lnSpc>
                <a:spcPct val="100000"/>
              </a:lnSpc>
              <a:spcBef>
                <a:spcPts val="0"/>
              </a:spcBef>
            </a:pPr>
            <a:r>
              <a:rPr lang="en-IN" sz="1500" dirty="0">
                <a:latin typeface="Trebuchet MS" panose="020B0603020202020204" pitchFamily="34" charset="0"/>
              </a:rPr>
              <a:t>Sole proprietorship firms</a:t>
            </a:r>
          </a:p>
          <a:p>
            <a:pPr>
              <a:lnSpc>
                <a:spcPct val="100000"/>
              </a:lnSpc>
              <a:spcBef>
                <a:spcPts val="0"/>
              </a:spcBef>
            </a:pPr>
            <a:r>
              <a:rPr lang="en-IN" sz="1500" dirty="0">
                <a:latin typeface="Trebuchet MS" panose="020B0603020202020204" pitchFamily="34" charset="0"/>
              </a:rPr>
              <a:t>Hindu Undivided Family</a:t>
            </a:r>
          </a:p>
          <a:p>
            <a:pPr>
              <a:lnSpc>
                <a:spcPct val="100000"/>
              </a:lnSpc>
              <a:spcBef>
                <a:spcPts val="0"/>
              </a:spcBef>
            </a:pPr>
            <a:r>
              <a:rPr lang="en-IN" sz="1500" dirty="0">
                <a:latin typeface="Trebuchet MS" panose="020B0603020202020204" pitchFamily="34" charset="0"/>
              </a:rPr>
              <a:t>Partnership Firms</a:t>
            </a:r>
          </a:p>
          <a:p>
            <a:pPr>
              <a:lnSpc>
                <a:spcPct val="100000"/>
              </a:lnSpc>
              <a:spcBef>
                <a:spcPts val="0"/>
              </a:spcBef>
            </a:pPr>
            <a:r>
              <a:rPr lang="en-IN" sz="1500" dirty="0">
                <a:latin typeface="Trebuchet MS" panose="020B0603020202020204" pitchFamily="34" charset="0"/>
              </a:rPr>
              <a:t>Association of Persons </a:t>
            </a:r>
          </a:p>
          <a:p>
            <a:pPr>
              <a:lnSpc>
                <a:spcPct val="100000"/>
              </a:lnSpc>
              <a:spcBef>
                <a:spcPts val="0"/>
              </a:spcBef>
            </a:pPr>
            <a:r>
              <a:rPr lang="en-IN" sz="1500" dirty="0">
                <a:latin typeface="Trebuchet MS" panose="020B0603020202020204" pitchFamily="34" charset="0"/>
              </a:rPr>
              <a:t>Society</a:t>
            </a:r>
          </a:p>
          <a:p>
            <a:pPr>
              <a:lnSpc>
                <a:spcPct val="100000"/>
              </a:lnSpc>
              <a:spcBef>
                <a:spcPts val="0"/>
              </a:spcBef>
            </a:pPr>
            <a:r>
              <a:rPr lang="en-IN" sz="1500" dirty="0">
                <a:latin typeface="Trebuchet MS" panose="020B0603020202020204" pitchFamily="34" charset="0"/>
              </a:rPr>
              <a:t>Trust (private or public)</a:t>
            </a:r>
          </a:p>
          <a:p>
            <a:pPr>
              <a:lnSpc>
                <a:spcPct val="100000"/>
              </a:lnSpc>
              <a:spcBef>
                <a:spcPts val="0"/>
              </a:spcBef>
            </a:pPr>
            <a:r>
              <a:rPr lang="en-US" sz="1500" dirty="0">
                <a:latin typeface="Trebuchet MS" panose="020B0603020202020204" pitchFamily="34" charset="0"/>
              </a:rPr>
              <a:t>Statutory Corporations, Autonomous bodies and Authorities</a:t>
            </a:r>
            <a:endParaRPr lang="en-IN" sz="1500" dirty="0">
              <a:latin typeface="Trebuchet MS" panose="020B0603020202020204" pitchFamily="34" charset="0"/>
            </a:endParaRPr>
          </a:p>
        </p:txBody>
      </p:sp>
      <p:sp>
        <p:nvSpPr>
          <p:cNvPr id="4" name="Title 1">
            <a:extLst>
              <a:ext uri="{FF2B5EF4-FFF2-40B4-BE49-F238E27FC236}">
                <a16:creationId xmlns:a16="http://schemas.microsoft.com/office/drawing/2014/main" id="{B94F3303-146E-0112-3902-B7286025B155}"/>
              </a:ext>
            </a:extLst>
          </p:cNvPr>
          <p:cNvSpPr txBox="1">
            <a:spLocks/>
          </p:cNvSpPr>
          <p:nvPr/>
        </p:nvSpPr>
        <p:spPr>
          <a:xfrm>
            <a:off x="503354" y="3133341"/>
            <a:ext cx="9308891" cy="94183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IN" sz="4500" dirty="0"/>
              <a:t>Non Corporate Entity</a:t>
            </a:r>
            <a:br>
              <a:rPr lang="en-IN" sz="4000" dirty="0"/>
            </a:br>
            <a:endParaRPr lang="en-IN" sz="4000" dirty="0"/>
          </a:p>
        </p:txBody>
      </p:sp>
      <p:sp>
        <p:nvSpPr>
          <p:cNvPr id="5" name="Content Placeholder 2">
            <a:extLst>
              <a:ext uri="{FF2B5EF4-FFF2-40B4-BE49-F238E27FC236}">
                <a16:creationId xmlns:a16="http://schemas.microsoft.com/office/drawing/2014/main" id="{4CE4D740-1133-2BD6-9D04-EB46F44FDD84}"/>
              </a:ext>
            </a:extLst>
          </p:cNvPr>
          <p:cNvSpPr txBox="1">
            <a:spLocks/>
          </p:cNvSpPr>
          <p:nvPr/>
        </p:nvSpPr>
        <p:spPr>
          <a:xfrm>
            <a:off x="750822" y="1082514"/>
            <a:ext cx="9983450" cy="2190076"/>
          </a:xfrm>
          <a:prstGeom prst="rect">
            <a:avLst/>
          </a:prstGeom>
          <a:noFill/>
        </p:spPr>
        <p:txBody>
          <a:bodyPr vert="horz" lIns="91440" tIns="45720" rIns="91440" bIns="45720" rtlCol="0">
            <a:normAutofit/>
          </a:bodyPr>
          <a:lstStyle>
            <a:lvl1pPr marL="347472" indent="-347472"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a:latin typeface="Trebuchet MS" panose="020B0603020202020204" pitchFamily="34" charset="0"/>
              </a:rPr>
              <a:t>Issued by ICAI in August 2023</a:t>
            </a:r>
          </a:p>
          <a:p>
            <a:r>
              <a:rPr lang="en-US" sz="1500">
                <a:latin typeface="Trebuchet MS" panose="020B0603020202020204" pitchFamily="34" charset="0"/>
              </a:rPr>
              <a:t>Aims to address the lack of standard financial reporting formats for non-corporate entities</a:t>
            </a:r>
          </a:p>
          <a:p>
            <a:r>
              <a:rPr lang="en-US" sz="1500">
                <a:latin typeface="Trebuchet MS" panose="020B0603020202020204" pitchFamily="34" charset="0"/>
              </a:rPr>
              <a:t>Non-corporate entities were not covered under Schedule III of the Companies Act, 2013</a:t>
            </a:r>
          </a:p>
          <a:p>
            <a:r>
              <a:rPr lang="en-US" sz="1500">
                <a:latin typeface="Trebuchet MS" panose="020B0603020202020204" pitchFamily="34" charset="0"/>
              </a:rPr>
              <a:t>Resulted in inconsistencies and lack of comparability in financial reporting</a:t>
            </a:r>
          </a:p>
          <a:p>
            <a:r>
              <a:rPr lang="en-US" sz="1500">
                <a:latin typeface="Trebuchet MS" panose="020B0603020202020204" pitchFamily="34" charset="0"/>
              </a:rPr>
              <a:t>Supersedes the </a:t>
            </a:r>
            <a:r>
              <a:rPr lang="en-US" sz="1500" i="1">
                <a:latin typeface="Trebuchet MS" panose="020B0603020202020204" pitchFamily="34" charset="0"/>
              </a:rPr>
              <a:t>Technical Guide on Preparation of FS for Non-Corporate Entities</a:t>
            </a:r>
            <a:endParaRPr lang="en-US" sz="1500">
              <a:latin typeface="Trebuchet MS" panose="020B0603020202020204" pitchFamily="34" charset="0"/>
            </a:endParaRPr>
          </a:p>
          <a:p>
            <a:endParaRPr lang="en-US" dirty="0"/>
          </a:p>
        </p:txBody>
      </p:sp>
      <p:sp>
        <p:nvSpPr>
          <p:cNvPr id="7" name="Title 1">
            <a:extLst>
              <a:ext uri="{FF2B5EF4-FFF2-40B4-BE49-F238E27FC236}">
                <a16:creationId xmlns:a16="http://schemas.microsoft.com/office/drawing/2014/main" id="{C32C3E3D-C342-5C69-5161-1D6775179B13}"/>
              </a:ext>
            </a:extLst>
          </p:cNvPr>
          <p:cNvSpPr>
            <a:spLocks noGrp="1"/>
          </p:cNvSpPr>
          <p:nvPr>
            <p:ph type="title"/>
          </p:nvPr>
        </p:nvSpPr>
        <p:spPr>
          <a:xfrm>
            <a:off x="360026" y="279932"/>
            <a:ext cx="10133351" cy="941832"/>
          </a:xfrm>
          <a:noFill/>
        </p:spPr>
        <p:txBody>
          <a:bodyPr anchor="t" anchorCtr="0">
            <a:noAutofit/>
          </a:bodyPr>
          <a:lstStyle/>
          <a:p>
            <a:r>
              <a:rPr lang="en-US" sz="4500" dirty="0"/>
              <a:t>Background</a:t>
            </a:r>
          </a:p>
        </p:txBody>
      </p:sp>
    </p:spTree>
    <p:extLst>
      <p:ext uri="{BB962C8B-B14F-4D97-AF65-F5344CB8AC3E}">
        <p14:creationId xmlns:p14="http://schemas.microsoft.com/office/powerpoint/2010/main" val="99865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00F60-F2A3-92B4-443F-ED4FBD02A6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23BFC-75FB-3376-77A1-70B8A51863A7}"/>
              </a:ext>
            </a:extLst>
          </p:cNvPr>
          <p:cNvSpPr>
            <a:spLocks noGrp="1"/>
          </p:cNvSpPr>
          <p:nvPr>
            <p:ph type="title"/>
          </p:nvPr>
        </p:nvSpPr>
        <p:spPr>
          <a:xfrm>
            <a:off x="1029324" y="653587"/>
            <a:ext cx="5066676" cy="941832"/>
          </a:xfrm>
          <a:noFill/>
        </p:spPr>
        <p:txBody>
          <a:bodyPr anchor="t" anchorCtr="0">
            <a:noAutofit/>
          </a:bodyPr>
          <a:lstStyle/>
          <a:p>
            <a:r>
              <a:rPr lang="en-US" sz="5000" dirty="0"/>
              <a:t>Applicability</a:t>
            </a:r>
          </a:p>
        </p:txBody>
      </p:sp>
      <p:graphicFrame>
        <p:nvGraphicFramePr>
          <p:cNvPr id="5" name="Content Placeholder 4">
            <a:extLst>
              <a:ext uri="{FF2B5EF4-FFF2-40B4-BE49-F238E27FC236}">
                <a16:creationId xmlns:a16="http://schemas.microsoft.com/office/drawing/2014/main" id="{F24F3A0D-2353-7A2D-26E5-E42C500CA01F}"/>
              </a:ext>
            </a:extLst>
          </p:cNvPr>
          <p:cNvGraphicFramePr>
            <a:graphicFrameLocks noGrp="1"/>
          </p:cNvGraphicFramePr>
          <p:nvPr>
            <p:ph idx="1"/>
            <p:extLst>
              <p:ext uri="{D42A27DB-BD31-4B8C-83A1-F6EECF244321}">
                <p14:modId xmlns:p14="http://schemas.microsoft.com/office/powerpoint/2010/main" val="1715417038"/>
              </p:ext>
            </p:extLst>
          </p:nvPr>
        </p:nvGraphicFramePr>
        <p:xfrm>
          <a:off x="985668" y="1799189"/>
          <a:ext cx="8604354" cy="4529550"/>
        </p:xfrm>
        <a:graphic>
          <a:graphicData uri="http://schemas.openxmlformats.org/drawingml/2006/table">
            <a:tbl>
              <a:tblPr>
                <a:tableStyleId>{9DCAF9ED-07DC-4A11-8D7F-57B35C25682E}</a:tableStyleId>
              </a:tblPr>
              <a:tblGrid>
                <a:gridCol w="3674374">
                  <a:extLst>
                    <a:ext uri="{9D8B030D-6E8A-4147-A177-3AD203B41FA5}">
                      <a16:colId xmlns:a16="http://schemas.microsoft.com/office/drawing/2014/main" val="1914004759"/>
                    </a:ext>
                  </a:extLst>
                </a:gridCol>
                <a:gridCol w="4929980">
                  <a:extLst>
                    <a:ext uri="{9D8B030D-6E8A-4147-A177-3AD203B41FA5}">
                      <a16:colId xmlns:a16="http://schemas.microsoft.com/office/drawing/2014/main" val="1829137545"/>
                    </a:ext>
                  </a:extLst>
                </a:gridCol>
              </a:tblGrid>
              <a:tr h="290578">
                <a:tc>
                  <a:txBody>
                    <a:bodyPr/>
                    <a:lstStyle/>
                    <a:p>
                      <a:pPr algn="l" fontAlgn="ctr"/>
                      <a:r>
                        <a:rPr lang="en-IN" sz="2500" b="1" u="none" strike="noStrike">
                          <a:effectLst/>
                        </a:rPr>
                        <a:t>Category</a:t>
                      </a:r>
                      <a:endParaRPr lang="en-IN" sz="2500" b="1" i="0" u="none" strike="noStrike">
                        <a:solidFill>
                          <a:srgbClr val="000000"/>
                        </a:solidFill>
                        <a:effectLst/>
                        <a:latin typeface="Trebuchet MS" panose="020B0603020202020204" pitchFamily="34" charset="0"/>
                      </a:endParaRPr>
                    </a:p>
                  </a:txBody>
                  <a:tcPr marL="9525" marR="9525" marT="9525" marB="0" anchor="ctr">
                    <a:solidFill>
                      <a:srgbClr val="D6E0EB"/>
                    </a:solidFill>
                  </a:tcPr>
                </a:tc>
                <a:tc>
                  <a:txBody>
                    <a:bodyPr/>
                    <a:lstStyle/>
                    <a:p>
                      <a:pPr algn="l" fontAlgn="ctr"/>
                      <a:r>
                        <a:rPr lang="en-IN" sz="2500" b="1" u="none" strike="noStrike" dirty="0">
                          <a:effectLst/>
                        </a:rPr>
                        <a:t>Applicability</a:t>
                      </a:r>
                      <a:endParaRPr lang="en-IN" sz="2500" b="1" i="0" u="none" strike="noStrike" dirty="0">
                        <a:solidFill>
                          <a:srgbClr val="000000"/>
                        </a:solidFill>
                        <a:effectLst/>
                        <a:latin typeface="Trebuchet MS" panose="020B0603020202020204" pitchFamily="34" charset="0"/>
                      </a:endParaRPr>
                    </a:p>
                  </a:txBody>
                  <a:tcPr marL="9525" marR="9525" marT="9525" marB="0" anchor="ctr">
                    <a:solidFill>
                      <a:srgbClr val="D6E0EB"/>
                    </a:solidFill>
                  </a:tcPr>
                </a:tc>
                <a:extLst>
                  <a:ext uri="{0D108BD9-81ED-4DB2-BD59-A6C34878D82A}">
                    <a16:rowId xmlns:a16="http://schemas.microsoft.com/office/drawing/2014/main" val="3321364585"/>
                  </a:ext>
                </a:extLst>
              </a:tr>
              <a:tr h="290578">
                <a:tc>
                  <a:txBody>
                    <a:bodyPr/>
                    <a:lstStyle/>
                    <a:p>
                      <a:pPr algn="l" fontAlgn="ctr"/>
                      <a:r>
                        <a:rPr lang="en-IN" sz="2000" u="none" strike="noStrike">
                          <a:effectLst/>
                        </a:rPr>
                        <a:t>Sole Proprietorships</a:t>
                      </a:r>
                      <a:endParaRPr lang="en-IN"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IN" sz="2000" u="none" strike="noStrike">
                          <a:effectLst/>
                        </a:rPr>
                        <a:t>✅ Applicable</a:t>
                      </a:r>
                      <a:endParaRPr lang="en-IN" sz="2000" b="0" i="0" u="none" strike="noStrike">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3387620503"/>
                  </a:ext>
                </a:extLst>
              </a:tr>
              <a:tr h="784560">
                <a:tc>
                  <a:txBody>
                    <a:bodyPr/>
                    <a:lstStyle/>
                    <a:p>
                      <a:pPr algn="l" fontAlgn="ctr"/>
                      <a:r>
                        <a:rPr lang="en-US" sz="2000" u="none" strike="noStrike">
                          <a:effectLst/>
                        </a:rPr>
                        <a:t>Partnership Firms/Association of persons/body of Individuals</a:t>
                      </a:r>
                      <a:endParaRPr lang="en-US"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IN" sz="2000" u="none" strike="noStrike">
                          <a:effectLst/>
                        </a:rPr>
                        <a:t>✅ Applicable</a:t>
                      </a:r>
                      <a:endParaRPr lang="en-IN" sz="2000" b="0" i="0" u="none" strike="noStrike">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2266945776"/>
                  </a:ext>
                </a:extLst>
              </a:tr>
              <a:tr h="1351188">
                <a:tc>
                  <a:txBody>
                    <a:bodyPr/>
                    <a:lstStyle/>
                    <a:p>
                      <a:pPr algn="l" fontAlgn="ctr"/>
                      <a:r>
                        <a:rPr lang="en-IN" sz="2000" u="none" strike="noStrike">
                          <a:effectLst/>
                        </a:rPr>
                        <a:t>Trusts / Societies</a:t>
                      </a:r>
                      <a:endParaRPr lang="en-IN"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US" sz="2000" u="none" strike="noStrike">
                          <a:effectLst/>
                        </a:rPr>
                        <a:t>✅ Applicable (unless specific law prescribes otherwise)</a:t>
                      </a:r>
                      <a:endParaRPr lang="en-US" sz="2000" b="0" i="0" u="none" strike="noStrike">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1454660507"/>
                  </a:ext>
                </a:extLst>
              </a:tr>
              <a:tr h="290578">
                <a:tc>
                  <a:txBody>
                    <a:bodyPr/>
                    <a:lstStyle/>
                    <a:p>
                      <a:pPr algn="l" fontAlgn="ctr"/>
                      <a:r>
                        <a:rPr lang="en-IN" sz="2000" u="none" strike="noStrike">
                          <a:effectLst/>
                        </a:rPr>
                        <a:t>Companies (Pvt Ltd, Ltd)</a:t>
                      </a:r>
                      <a:endParaRPr lang="en-IN"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IN" sz="2000" u="none" strike="noStrike">
                          <a:effectLst/>
                        </a:rPr>
                        <a:t>❌ Not Applicable</a:t>
                      </a:r>
                      <a:endParaRPr lang="en-IN" sz="2000" b="0" i="0" u="none" strike="noStrike">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617600990"/>
                  </a:ext>
                </a:extLst>
              </a:tr>
              <a:tr h="755502">
                <a:tc>
                  <a:txBody>
                    <a:bodyPr/>
                    <a:lstStyle/>
                    <a:p>
                      <a:pPr algn="l" fontAlgn="ctr"/>
                      <a:r>
                        <a:rPr lang="en-IN" sz="2000" u="none" strike="noStrike">
                          <a:effectLst/>
                        </a:rPr>
                        <a:t>LLPs</a:t>
                      </a:r>
                      <a:endParaRPr lang="en-IN"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US" sz="2000" u="none" strike="noStrike">
                          <a:effectLst/>
                        </a:rPr>
                        <a:t>❌ Not Applicable (separate guidance exists)</a:t>
                      </a:r>
                      <a:endParaRPr lang="en-US" sz="2000" b="0" i="0" u="none" strike="noStrike">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375473235"/>
                  </a:ext>
                </a:extLst>
              </a:tr>
              <a:tr h="566626">
                <a:tc>
                  <a:txBody>
                    <a:bodyPr/>
                    <a:lstStyle/>
                    <a:p>
                      <a:pPr algn="l" fontAlgn="ctr"/>
                      <a:r>
                        <a:rPr lang="en-IN" sz="2000" u="none" strike="noStrike">
                          <a:effectLst/>
                        </a:rPr>
                        <a:t>Entities under statutory formats</a:t>
                      </a:r>
                      <a:endParaRPr lang="en-IN" sz="2000" b="0" i="0" u="none" strike="noStrike">
                        <a:solidFill>
                          <a:srgbClr val="000000"/>
                        </a:solidFill>
                        <a:effectLst/>
                        <a:latin typeface="Trebuchet MS" panose="020B0603020202020204" pitchFamily="34" charset="0"/>
                      </a:endParaRPr>
                    </a:p>
                  </a:txBody>
                  <a:tcPr marL="9525" marR="9525" marT="9525" marB="0" anchor="ctr"/>
                </a:tc>
                <a:tc>
                  <a:txBody>
                    <a:bodyPr/>
                    <a:lstStyle/>
                    <a:p>
                      <a:pPr algn="l" fontAlgn="ctr"/>
                      <a:r>
                        <a:rPr lang="en-US" sz="2000" u="none" strike="noStrike" dirty="0">
                          <a:effectLst/>
                        </a:rPr>
                        <a:t>❌ Not Applicable (if governed by specific laws)</a:t>
                      </a:r>
                      <a:endParaRPr lang="en-US" sz="2000" b="0" i="0" u="none" strike="noStrike" dirty="0">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3662927286"/>
                  </a:ext>
                </a:extLst>
              </a:tr>
            </a:tbl>
          </a:graphicData>
        </a:graphic>
      </p:graphicFrame>
      <p:sp>
        <p:nvSpPr>
          <p:cNvPr id="4" name="Slide Number Placeholder 3">
            <a:extLst>
              <a:ext uri="{FF2B5EF4-FFF2-40B4-BE49-F238E27FC236}">
                <a16:creationId xmlns:a16="http://schemas.microsoft.com/office/drawing/2014/main" id="{DD29C73B-670A-993E-F058-73FF93CF2EC4}"/>
              </a:ext>
            </a:extLst>
          </p:cNvPr>
          <p:cNvSpPr>
            <a:spLocks noGrp="1"/>
          </p:cNvSpPr>
          <p:nvPr>
            <p:ph type="sldNum" sz="quarter" idx="12"/>
          </p:nvPr>
        </p:nvSpPr>
        <p:spPr/>
        <p:txBody>
          <a:bodyPr/>
          <a:lstStyle/>
          <a:p>
            <a:fld id="{69E57DC2-970A-4B3E-BB1C-7A09969E49DF}" type="slidenum">
              <a:rPr lang="en-US" smtClean="0"/>
              <a:t>5</a:t>
            </a:fld>
            <a:endParaRPr lang="en-US"/>
          </a:p>
        </p:txBody>
      </p:sp>
    </p:spTree>
    <p:extLst>
      <p:ext uri="{BB962C8B-B14F-4D97-AF65-F5344CB8AC3E}">
        <p14:creationId xmlns:p14="http://schemas.microsoft.com/office/powerpoint/2010/main" val="3647130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C4FBD-3453-0096-9F31-7025867C94B7}"/>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EBFBC679-AEE6-D909-8998-083403669B07}"/>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44EB6C01-5645-DCAC-43C1-C465FA1221B9}"/>
              </a:ext>
            </a:extLst>
          </p:cNvPr>
          <p:cNvSpPr>
            <a:spLocks noGrp="1"/>
          </p:cNvSpPr>
          <p:nvPr>
            <p:ph type="sldNum" sz="quarter" idx="29"/>
          </p:nvPr>
        </p:nvSpPr>
        <p:spPr/>
        <p:txBody>
          <a:bodyPr/>
          <a:lstStyle/>
          <a:p>
            <a:fld id="{47FEACEE-25B4-4A2D-B147-27296E36371D}" type="slidenum">
              <a:rPr lang="en-US" altLang="zh-CN" noProof="0" smtClean="0"/>
              <a:pPr/>
              <a:t>6</a:t>
            </a:fld>
            <a:endParaRPr lang="en-US" altLang="zh-CN" noProof="0"/>
          </a:p>
        </p:txBody>
      </p:sp>
      <p:sp>
        <p:nvSpPr>
          <p:cNvPr id="15" name="TextBox 14">
            <a:extLst>
              <a:ext uri="{FF2B5EF4-FFF2-40B4-BE49-F238E27FC236}">
                <a16:creationId xmlns:a16="http://schemas.microsoft.com/office/drawing/2014/main" id="{B0228DC5-FB0D-3B5A-E13E-65E83A041074}"/>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3" name="Title 1">
            <a:extLst>
              <a:ext uri="{FF2B5EF4-FFF2-40B4-BE49-F238E27FC236}">
                <a16:creationId xmlns:a16="http://schemas.microsoft.com/office/drawing/2014/main" id="{14A3AA12-7083-EF79-C313-671B17889C88}"/>
              </a:ext>
            </a:extLst>
          </p:cNvPr>
          <p:cNvSpPr>
            <a:spLocks noGrp="1"/>
          </p:cNvSpPr>
          <p:nvPr>
            <p:ph type="title"/>
          </p:nvPr>
        </p:nvSpPr>
        <p:spPr>
          <a:xfrm>
            <a:off x="509664" y="395122"/>
            <a:ext cx="10957811" cy="941832"/>
          </a:xfrm>
          <a:noFill/>
        </p:spPr>
        <p:txBody>
          <a:bodyPr anchor="t" anchorCtr="0">
            <a:noAutofit/>
          </a:bodyPr>
          <a:lstStyle/>
          <a:p>
            <a:r>
              <a:rPr lang="en-US" sz="5000" dirty="0"/>
              <a:t>Technical Guide vs Guidance Note</a:t>
            </a:r>
          </a:p>
        </p:txBody>
      </p:sp>
      <p:sp>
        <p:nvSpPr>
          <p:cNvPr id="4" name="Content Placeholder 4">
            <a:extLst>
              <a:ext uri="{FF2B5EF4-FFF2-40B4-BE49-F238E27FC236}">
                <a16:creationId xmlns:a16="http://schemas.microsoft.com/office/drawing/2014/main" id="{F1EDF970-6CBD-1A3A-46AB-BCD1B80D8FA7}"/>
              </a:ext>
            </a:extLst>
          </p:cNvPr>
          <p:cNvSpPr>
            <a:spLocks noGrp="1"/>
          </p:cNvSpPr>
          <p:nvPr>
            <p:ph idx="1"/>
          </p:nvPr>
        </p:nvSpPr>
        <p:spPr>
          <a:xfrm>
            <a:off x="746361" y="1336954"/>
            <a:ext cx="9231828" cy="4880966"/>
          </a:xfrm>
        </p:spPr>
        <p:txBody>
          <a:bodyPr/>
          <a:lstStyle/>
          <a:p>
            <a:r>
              <a:rPr lang="en-US" sz="1500" dirty="0">
                <a:latin typeface="Trebuchet MS" panose="020B0603020202020204" pitchFamily="34" charset="0"/>
              </a:rPr>
              <a:t>As per the Preface to Standards on Quality Control, </a:t>
            </a:r>
            <a:r>
              <a:rPr lang="en-US" sz="1500" b="1" dirty="0">
                <a:latin typeface="Trebuchet MS" panose="020B0603020202020204" pitchFamily="34" charset="0"/>
              </a:rPr>
              <a:t>professional accountants should be aware of and consider applicable Guidance Notes</a:t>
            </a:r>
            <a:r>
              <a:rPr lang="en-US" sz="1500" dirty="0">
                <a:latin typeface="Trebuchet MS" panose="020B0603020202020204" pitchFamily="34" charset="0"/>
              </a:rPr>
              <a:t> for the engagement. If a professional accountant </a:t>
            </a:r>
            <a:r>
              <a:rPr lang="en-US" sz="1500" b="1" dirty="0">
                <a:latin typeface="Trebuchet MS" panose="020B0603020202020204" pitchFamily="34" charset="0"/>
              </a:rPr>
              <a:t>does not apply a relevant Guidance Note</a:t>
            </a:r>
            <a:r>
              <a:rPr lang="en-US" sz="1500" dirty="0">
                <a:latin typeface="Trebuchet MS" panose="020B0603020202020204" pitchFamily="34" charset="0"/>
              </a:rPr>
              <a:t>, they should exercise </a:t>
            </a:r>
            <a:r>
              <a:rPr lang="en-US" sz="1500" b="1" dirty="0">
                <a:latin typeface="Trebuchet MS" panose="020B0603020202020204" pitchFamily="34" charset="0"/>
              </a:rPr>
              <a:t>reasonable and adequate care</a:t>
            </a:r>
            <a:r>
              <a:rPr lang="en-US" sz="1500" dirty="0">
                <a:latin typeface="Trebuchet MS" panose="020B0603020202020204" pitchFamily="34" charset="0"/>
              </a:rPr>
              <a:t> in performing </a:t>
            </a:r>
            <a:r>
              <a:rPr lang="en-US" sz="1500" b="1" dirty="0">
                <a:latin typeface="Trebuchet MS" panose="020B0603020202020204" pitchFamily="34" charset="0"/>
              </a:rPr>
              <a:t>alternate procedures</a:t>
            </a:r>
            <a:r>
              <a:rPr lang="en-US" sz="1500" dirty="0">
                <a:latin typeface="Trebuchet MS" panose="020B0603020202020204" pitchFamily="34" charset="0"/>
              </a:rPr>
              <a:t> to meet the objectives and basic principles outlined in the Guidance Note.</a:t>
            </a:r>
          </a:p>
          <a:p>
            <a:r>
              <a:rPr lang="en-US" sz="1500" b="1" dirty="0">
                <a:latin typeface="Trebuchet MS" panose="020B0603020202020204" pitchFamily="34" charset="0"/>
              </a:rPr>
              <a:t>Technical Guides, Practice Manuals, Studies, and other papers</a:t>
            </a:r>
            <a:r>
              <a:rPr lang="en-US" sz="1500" dirty="0">
                <a:latin typeface="Trebuchet MS" panose="020B0603020202020204" pitchFamily="34" charset="0"/>
              </a:rPr>
              <a:t> provide </a:t>
            </a:r>
            <a:r>
              <a:rPr lang="en-US" sz="1500" b="1" dirty="0">
                <a:latin typeface="Trebuchet MS" panose="020B0603020202020204" pitchFamily="34" charset="0"/>
              </a:rPr>
              <a:t>additional guidance</a:t>
            </a:r>
            <a:r>
              <a:rPr lang="en-US" sz="1500" dirty="0">
                <a:latin typeface="Trebuchet MS" panose="020B0603020202020204" pitchFamily="34" charset="0"/>
              </a:rPr>
              <a:t> to professional accountants in performing </a:t>
            </a:r>
            <a:r>
              <a:rPr lang="en-US" sz="1500" b="1" dirty="0">
                <a:latin typeface="Trebuchet MS" panose="020B0603020202020204" pitchFamily="34" charset="0"/>
              </a:rPr>
              <a:t>audit and related assignments</a:t>
            </a:r>
            <a:r>
              <a:rPr lang="en-US" sz="1500" dirty="0">
                <a:latin typeface="Trebuchet MS" panose="020B0603020202020204" pitchFamily="34" charset="0"/>
              </a:rPr>
              <a:t>. </a:t>
            </a:r>
            <a:r>
              <a:rPr lang="en-US" sz="1500" b="1" dirty="0">
                <a:latin typeface="Trebuchet MS" panose="020B0603020202020204" pitchFamily="34" charset="0"/>
              </a:rPr>
              <a:t>Studies and papers</a:t>
            </a:r>
            <a:r>
              <a:rPr lang="en-US" sz="1500" dirty="0">
                <a:latin typeface="Trebuchet MS" panose="020B0603020202020204" pitchFamily="34" charset="0"/>
              </a:rPr>
              <a:t> aim to </a:t>
            </a:r>
            <a:r>
              <a:rPr lang="en-US" sz="1500" b="1" dirty="0">
                <a:latin typeface="Trebuchet MS" panose="020B0603020202020204" pitchFamily="34" charset="0"/>
              </a:rPr>
              <a:t>promote discussion, debate, or awareness</a:t>
            </a:r>
            <a:r>
              <a:rPr lang="en-US" sz="1500" dirty="0">
                <a:latin typeface="Trebuchet MS" panose="020B0603020202020204" pitchFamily="34" charset="0"/>
              </a:rPr>
              <a:t> on quality control, auditing, assurance, and related services affecting the profession.</a:t>
            </a:r>
          </a:p>
          <a:p>
            <a:r>
              <a:rPr lang="en-US" sz="1500" dirty="0">
                <a:latin typeface="Trebuchet MS" panose="020B0603020202020204" pitchFamily="34" charset="0"/>
              </a:rPr>
              <a:t>Based on the above, it can be concluded that the “</a:t>
            </a:r>
            <a:r>
              <a:rPr lang="en-US" sz="1500" i="1" dirty="0">
                <a:latin typeface="Trebuchet MS" panose="020B0603020202020204" pitchFamily="34" charset="0"/>
              </a:rPr>
              <a:t>Guidance Note</a:t>
            </a:r>
            <a:r>
              <a:rPr lang="en-US" sz="1500" dirty="0">
                <a:latin typeface="Trebuchet MS" panose="020B0603020202020204" pitchFamily="34" charset="0"/>
              </a:rPr>
              <a:t>” is mandatory and binding on the members of ICAI.</a:t>
            </a:r>
            <a:br>
              <a:rPr lang="en-US" sz="1500" dirty="0">
                <a:latin typeface="Trebuchet MS" panose="020B0603020202020204" pitchFamily="34" charset="0"/>
              </a:rPr>
            </a:br>
            <a:r>
              <a:rPr lang="en-US" sz="1500" dirty="0">
                <a:latin typeface="Trebuchet MS" panose="020B0603020202020204" pitchFamily="34" charset="0"/>
              </a:rPr>
              <a:t>Previously, a </a:t>
            </a:r>
            <a:r>
              <a:rPr lang="en-US" sz="1500" i="1" dirty="0">
                <a:latin typeface="Trebuchet MS" panose="020B0603020202020204" pitchFamily="34" charset="0"/>
              </a:rPr>
              <a:t>Technical Guide</a:t>
            </a:r>
            <a:r>
              <a:rPr lang="en-US" sz="1500" dirty="0">
                <a:latin typeface="Trebuchet MS" panose="020B0603020202020204" pitchFamily="34" charset="0"/>
              </a:rPr>
              <a:t> was available for the preparation of financial statements of non-corporate entities; however, it was </a:t>
            </a:r>
            <a:r>
              <a:rPr lang="en-US" sz="1500" b="1" dirty="0">
                <a:latin typeface="Trebuchet MS" panose="020B0603020202020204" pitchFamily="34" charset="0"/>
              </a:rPr>
              <a:t>not mandatory</a:t>
            </a:r>
            <a:r>
              <a:rPr lang="en-US" sz="1500" dirty="0">
                <a:latin typeface="Trebuchet MS" panose="020B0603020202020204" pitchFamily="34" charset="0"/>
              </a:rPr>
              <a:t>.</a:t>
            </a:r>
            <a:br>
              <a:rPr lang="en-US" sz="1500" dirty="0">
                <a:latin typeface="Trebuchet MS" panose="020B0603020202020204" pitchFamily="34" charset="0"/>
              </a:rPr>
            </a:br>
            <a:r>
              <a:rPr lang="en-US" sz="1500" dirty="0">
                <a:latin typeface="Trebuchet MS" panose="020B0603020202020204" pitchFamily="34" charset="0"/>
              </a:rPr>
              <a:t>To ensure consistency and enforceability, ICAI has now issued a formal Guidance Note, which is applicable from FY 2024–25 (i.e., 1st April 2024 onwards)</a:t>
            </a:r>
          </a:p>
        </p:txBody>
      </p:sp>
    </p:spTree>
    <p:extLst>
      <p:ext uri="{BB962C8B-B14F-4D97-AF65-F5344CB8AC3E}">
        <p14:creationId xmlns:p14="http://schemas.microsoft.com/office/powerpoint/2010/main" val="1463763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160566" y="-437117"/>
            <a:ext cx="11778017" cy="1237852"/>
          </a:xfrm>
          <a:noFill/>
        </p:spPr>
        <p:txBody>
          <a:bodyPr anchor="b" anchorCtr="0">
            <a:noAutofit/>
          </a:bodyPr>
          <a:lstStyle/>
          <a:p>
            <a:r>
              <a:rPr lang="en-US" dirty="0"/>
              <a:t>Classification of Non-corporate entities as per ICAI</a:t>
            </a:r>
          </a:p>
        </p:txBody>
      </p:sp>
      <p:graphicFrame>
        <p:nvGraphicFramePr>
          <p:cNvPr id="14" name="Table Placeholder 2">
            <a:extLst>
              <a:ext uri="{FF2B5EF4-FFF2-40B4-BE49-F238E27FC236}">
                <a16:creationId xmlns:a16="http://schemas.microsoft.com/office/drawing/2014/main" id="{1469BF76-5E71-DF2A-4804-7A26E9D95C80}"/>
              </a:ext>
            </a:extLst>
          </p:cNvPr>
          <p:cNvGraphicFramePr>
            <a:graphicFrameLocks noGrp="1"/>
          </p:cNvGraphicFramePr>
          <p:nvPr>
            <p:ph idx="1"/>
            <p:extLst>
              <p:ext uri="{D42A27DB-BD31-4B8C-83A1-F6EECF244321}">
                <p14:modId xmlns:p14="http://schemas.microsoft.com/office/powerpoint/2010/main" val="3543580922"/>
              </p:ext>
            </p:extLst>
          </p:nvPr>
        </p:nvGraphicFramePr>
        <p:xfrm>
          <a:off x="260076" y="839041"/>
          <a:ext cx="11578996" cy="5340573"/>
        </p:xfrm>
        <a:graphic>
          <a:graphicData uri="http://schemas.openxmlformats.org/drawingml/2006/table">
            <a:tbl>
              <a:tblPr firstRow="1" bandRow="1">
                <a:tableStyleId>{9DCAF9ED-07DC-4A11-8D7F-57B35C25682E}</a:tableStyleId>
              </a:tblPr>
              <a:tblGrid>
                <a:gridCol w="1304722">
                  <a:extLst>
                    <a:ext uri="{9D8B030D-6E8A-4147-A177-3AD203B41FA5}">
                      <a16:colId xmlns:a16="http://schemas.microsoft.com/office/drawing/2014/main" val="30750867"/>
                    </a:ext>
                  </a:extLst>
                </a:gridCol>
                <a:gridCol w="6604004">
                  <a:extLst>
                    <a:ext uri="{9D8B030D-6E8A-4147-A177-3AD203B41FA5}">
                      <a16:colId xmlns:a16="http://schemas.microsoft.com/office/drawing/2014/main" val="1038941322"/>
                    </a:ext>
                  </a:extLst>
                </a:gridCol>
                <a:gridCol w="3670270">
                  <a:extLst>
                    <a:ext uri="{9D8B030D-6E8A-4147-A177-3AD203B41FA5}">
                      <a16:colId xmlns:a16="http://schemas.microsoft.com/office/drawing/2014/main" val="107445775"/>
                    </a:ext>
                  </a:extLst>
                </a:gridCol>
              </a:tblGrid>
              <a:tr h="714548">
                <a:tc>
                  <a:txBody>
                    <a:bodyPr/>
                    <a:lstStyle/>
                    <a:p>
                      <a:pPr algn="ctr"/>
                      <a:r>
                        <a:rPr lang="en-US" sz="1500" b="1" cap="none" baseline="0" dirty="0">
                          <a:solidFill>
                            <a:schemeClr val="tx1"/>
                          </a:solidFill>
                          <a:latin typeface="Trebuchet MS" panose="020B0603020202020204" pitchFamily="34" charset="0"/>
                        </a:rPr>
                        <a:t>Type</a:t>
                      </a:r>
                    </a:p>
                  </a:txBody>
                  <a:tcPr anchor="ctr">
                    <a:solidFill>
                      <a:schemeClr val="accent4">
                        <a:lumMod val="60000"/>
                        <a:lumOff val="40000"/>
                      </a:schemeClr>
                    </a:solidFill>
                  </a:tcPr>
                </a:tc>
                <a:tc>
                  <a:txBody>
                    <a:bodyPr/>
                    <a:lstStyle/>
                    <a:p>
                      <a:pPr algn="l"/>
                      <a:r>
                        <a:rPr lang="en-US" sz="1500" cap="none" baseline="0" dirty="0">
                          <a:solidFill>
                            <a:schemeClr val="tx1"/>
                          </a:solidFill>
                          <a:latin typeface="Trebuchet MS" panose="020B0603020202020204" pitchFamily="34" charset="0"/>
                        </a:rPr>
                        <a:t>Criteria </a:t>
                      </a:r>
                    </a:p>
                  </a:txBody>
                  <a:tcPr anchor="ctr">
                    <a:solidFill>
                      <a:schemeClr val="accent4">
                        <a:lumMod val="60000"/>
                        <a:lumOff val="40000"/>
                      </a:schemeClr>
                    </a:solidFill>
                  </a:tcPr>
                </a:tc>
                <a:tc>
                  <a:txBody>
                    <a:bodyPr/>
                    <a:lstStyle/>
                    <a:p>
                      <a:pPr algn="l"/>
                      <a:r>
                        <a:rPr lang="en-US" sz="1500" cap="none" baseline="0" dirty="0">
                          <a:solidFill>
                            <a:schemeClr val="tx1"/>
                          </a:solidFill>
                          <a:latin typeface="Trebuchet MS" panose="020B0603020202020204" pitchFamily="34" charset="0"/>
                        </a:rPr>
                        <a:t>Examples</a:t>
                      </a:r>
                    </a:p>
                    <a:p>
                      <a:pPr algn="l"/>
                      <a:endParaRPr lang="en-US" sz="1500" cap="none" baseline="0" dirty="0">
                        <a:solidFill>
                          <a:schemeClr val="tx1"/>
                        </a:solidFill>
                        <a:latin typeface="Trebuchet MS" panose="020B0603020202020204" pitchFamily="34" charset="0"/>
                      </a:endParaRPr>
                    </a:p>
                  </a:txBody>
                  <a:tcPr anchor="ctr">
                    <a:solidFill>
                      <a:schemeClr val="accent4">
                        <a:lumMod val="60000"/>
                        <a:lumOff val="40000"/>
                      </a:schemeClr>
                    </a:solidFill>
                  </a:tcPr>
                </a:tc>
                <a:extLst>
                  <a:ext uri="{0D108BD9-81ED-4DB2-BD59-A6C34878D82A}">
                    <a16:rowId xmlns:a16="http://schemas.microsoft.com/office/drawing/2014/main" val="2878080131"/>
                  </a:ext>
                </a:extLst>
              </a:tr>
              <a:tr h="1608505">
                <a:tc>
                  <a:txBody>
                    <a:bodyPr/>
                    <a:lstStyle/>
                    <a:p>
                      <a:pPr algn="ctr"/>
                      <a:r>
                        <a:rPr lang="en-US" sz="1500" b="1" cap="none" baseline="0" dirty="0">
                          <a:solidFill>
                            <a:schemeClr val="tx1"/>
                          </a:solidFill>
                          <a:latin typeface="Trebuchet MS" panose="020B0603020202020204" pitchFamily="34" charset="0"/>
                        </a:rPr>
                        <a:t>Level I</a:t>
                      </a:r>
                    </a:p>
                  </a:txBody>
                  <a:tcPr anchor="ctr">
                    <a:solidFill>
                      <a:schemeClr val="accent4">
                        <a:lumMod val="60000"/>
                        <a:lumOff val="40000"/>
                      </a:schemeClr>
                    </a:solidFill>
                  </a:tcPr>
                </a:tc>
                <a:tc>
                  <a:txBody>
                    <a:bodyPr/>
                    <a:lstStyle/>
                    <a:p>
                      <a:pPr marL="342900" indent="-342900" algn="l">
                        <a:buFont typeface="+mj-lt"/>
                        <a:buAutoNum type="arabicPeriod"/>
                      </a:pPr>
                      <a:r>
                        <a:rPr lang="en-US" sz="1500" cap="none" baseline="0" dirty="0">
                          <a:latin typeface="Trebuchet MS" panose="020B0603020202020204" pitchFamily="34" charset="0"/>
                        </a:rPr>
                        <a:t>Listed (or in process of listing) on any stock exchange</a:t>
                      </a:r>
                    </a:p>
                    <a:p>
                      <a:pPr marL="342900" indent="-342900" algn="l">
                        <a:buFont typeface="+mj-lt"/>
                        <a:buAutoNum type="arabicPeriod"/>
                      </a:pPr>
                      <a:r>
                        <a:rPr lang="en-US" sz="1500" cap="none" baseline="0" dirty="0">
                          <a:latin typeface="Trebuchet MS" panose="020B0603020202020204" pitchFamily="34" charset="0"/>
                        </a:rPr>
                        <a:t>Bank (incl. co-op bank), financial institution or insurer</a:t>
                      </a:r>
                    </a:p>
                    <a:p>
                      <a:pPr marL="342900" indent="-342900" algn="l">
                        <a:buFont typeface="+mj-lt"/>
                        <a:buAutoNum type="arabicPeriod"/>
                      </a:pPr>
                      <a:r>
                        <a:rPr lang="en-US" sz="1500" cap="none" baseline="0" dirty="0">
                          <a:latin typeface="Trebuchet MS" panose="020B0603020202020204" pitchFamily="34" charset="0"/>
                        </a:rPr>
                        <a:t>Turnover (excl. other income) &gt; ₹250 crore</a:t>
                      </a:r>
                    </a:p>
                    <a:p>
                      <a:pPr marL="342900" indent="-342900" algn="l">
                        <a:buFont typeface="+mj-lt"/>
                        <a:buAutoNum type="arabicPeriod"/>
                      </a:pPr>
                      <a:r>
                        <a:rPr lang="en-US" sz="1500" cap="none" baseline="0" dirty="0">
                          <a:latin typeface="Trebuchet MS" panose="020B0603020202020204" pitchFamily="34" charset="0"/>
                        </a:rPr>
                        <a:t>Borrowings (incl. public deposits) &gt; ₹50 crore</a:t>
                      </a:r>
                    </a:p>
                    <a:p>
                      <a:pPr marL="342900" indent="-342900" algn="l">
                        <a:buFont typeface="+mj-lt"/>
                        <a:buAutoNum type="arabicPeriod"/>
                      </a:pPr>
                      <a:r>
                        <a:rPr lang="en-US" sz="1500" cap="none" baseline="0" dirty="0">
                          <a:latin typeface="Trebuchet MS" panose="020B0603020202020204" pitchFamily="34" charset="0"/>
                        </a:rPr>
                        <a:t> Holding or subsidiary of any of the above </a:t>
                      </a:r>
                    </a:p>
                  </a:txBody>
                  <a:tcPr anchor="ctr"/>
                </a:tc>
                <a:tc>
                  <a:txBody>
                    <a:bodyPr/>
                    <a:lstStyle/>
                    <a:p>
                      <a:pPr marL="0" indent="0" algn="l">
                        <a:buFont typeface="+mj-lt"/>
                        <a:buNone/>
                      </a:pPr>
                      <a:r>
                        <a:rPr lang="en-US" sz="1500" b="1" cap="none" baseline="0" dirty="0">
                          <a:latin typeface="Trebuchet MS" panose="020B0603020202020204" pitchFamily="34" charset="0"/>
                        </a:rPr>
                        <a:t>Unlisted Insurance Agency (Non-corporate)</a:t>
                      </a:r>
                    </a:p>
                    <a:p>
                      <a:pPr marL="0" indent="0" algn="l">
                        <a:buFont typeface="+mj-lt"/>
                        <a:buNone/>
                      </a:pPr>
                      <a:r>
                        <a:rPr lang="en-US" sz="1500" cap="none" baseline="0" dirty="0">
                          <a:latin typeface="Trebuchet MS" panose="020B0603020202020204" pitchFamily="34" charset="0"/>
                        </a:rPr>
                        <a:t>A large partnership firm distributing insurance policies for multiple insurers, with ₹55 crore borrowings.</a:t>
                      </a:r>
                    </a:p>
                    <a:p>
                      <a:pPr marL="0" indent="0" algn="l">
                        <a:buFont typeface="+mj-lt"/>
                        <a:buNone/>
                      </a:pPr>
                      <a:endParaRPr lang="en-US" sz="1500" cap="none" baseline="0" dirty="0">
                        <a:latin typeface="Trebuchet MS" panose="020B0603020202020204" pitchFamily="34" charset="0"/>
                      </a:endParaRPr>
                    </a:p>
                  </a:txBody>
                  <a:tcPr anchor="ctr"/>
                </a:tc>
                <a:extLst>
                  <a:ext uri="{0D108BD9-81ED-4DB2-BD59-A6C34878D82A}">
                    <a16:rowId xmlns:a16="http://schemas.microsoft.com/office/drawing/2014/main" val="4251432886"/>
                  </a:ext>
                </a:extLst>
              </a:tr>
              <a:tr h="11737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cap="none" baseline="0" dirty="0">
                          <a:solidFill>
                            <a:schemeClr val="tx1"/>
                          </a:solidFill>
                          <a:latin typeface="Trebuchet MS" panose="020B0603020202020204" pitchFamily="34" charset="0"/>
                        </a:rPr>
                        <a:t>Level I </a:t>
                      </a:r>
                      <a:r>
                        <a:rPr lang="en-US" sz="1500" b="1" cap="none" baseline="0" dirty="0" err="1">
                          <a:solidFill>
                            <a:schemeClr val="tx1"/>
                          </a:solidFill>
                          <a:latin typeface="Trebuchet MS" panose="020B0603020202020204" pitchFamily="34" charset="0"/>
                        </a:rPr>
                        <a:t>I</a:t>
                      </a:r>
                      <a:endParaRPr lang="en-US" sz="1500" b="1" cap="none" baseline="0" dirty="0">
                        <a:solidFill>
                          <a:schemeClr val="tx1"/>
                        </a:solidFill>
                        <a:latin typeface="Trebuchet MS" panose="020B0603020202020204" pitchFamily="34" charset="0"/>
                      </a:endParaRPr>
                    </a:p>
                    <a:p>
                      <a:pPr algn="ctr"/>
                      <a:endParaRPr lang="en-US" sz="1500" b="1" dirty="0">
                        <a:solidFill>
                          <a:schemeClr val="tx1"/>
                        </a:solidFill>
                        <a:latin typeface="Trebuchet MS" panose="020B0603020202020204" pitchFamily="34" charset="0"/>
                      </a:endParaRPr>
                    </a:p>
                  </a:txBody>
                  <a:tcPr anchor="ctr">
                    <a:solidFill>
                      <a:schemeClr val="accent4">
                        <a:lumMod val="60000"/>
                        <a:lumOff val="40000"/>
                      </a:schemeClr>
                    </a:solidFill>
                  </a:tcPr>
                </a:tc>
                <a:tc>
                  <a:txBody>
                    <a:bodyPr/>
                    <a:lstStyle/>
                    <a:p>
                      <a:pPr algn="l"/>
                      <a:r>
                        <a:rPr lang="en-US" sz="1500" dirty="0">
                          <a:latin typeface="Trebuchet MS" panose="020B0603020202020204" pitchFamily="34" charset="0"/>
                        </a:rPr>
                        <a:t>Not Level I, and any one of:</a:t>
                      </a:r>
                    </a:p>
                    <a:p>
                      <a:pPr marL="342900" indent="-342900" algn="l">
                        <a:buAutoNum type="arabicPeriod"/>
                      </a:pPr>
                      <a:r>
                        <a:rPr lang="en-US" sz="1500" dirty="0">
                          <a:latin typeface="Trebuchet MS" panose="020B0603020202020204" pitchFamily="34" charset="0"/>
                        </a:rPr>
                        <a:t>Turnover (excl. other income) &gt; ₹50 crore and ≤ ₹250 crore</a:t>
                      </a:r>
                    </a:p>
                    <a:p>
                      <a:pPr marL="342900" indent="-342900" algn="l">
                        <a:buAutoNum type="arabicPeriod"/>
                      </a:pPr>
                      <a:r>
                        <a:rPr lang="en-US" sz="1500" dirty="0">
                          <a:latin typeface="Trebuchet MS" panose="020B0603020202020204" pitchFamily="34" charset="0"/>
                        </a:rPr>
                        <a:t>Borrowings &gt; ₹10 crore and ≤ ₹50 crore</a:t>
                      </a:r>
                    </a:p>
                    <a:p>
                      <a:pPr marL="342900" indent="-342900" algn="l">
                        <a:buAutoNum type="arabicPeriod"/>
                      </a:pPr>
                      <a:r>
                        <a:rPr lang="en-US" sz="1500" dirty="0">
                          <a:latin typeface="Trebuchet MS" panose="020B0603020202020204" pitchFamily="34" charset="0"/>
                        </a:rPr>
                        <a:t>Holding or subsidiary of any of the above </a:t>
                      </a:r>
                    </a:p>
                  </a:txBody>
                  <a:tcPr anchor="ctr"/>
                </a:tc>
                <a:tc>
                  <a:txBody>
                    <a:bodyPr/>
                    <a:lstStyle/>
                    <a:p>
                      <a:pPr marL="0" indent="0" algn="l">
                        <a:buFont typeface="+mj-lt"/>
                        <a:buNone/>
                      </a:pPr>
                      <a:r>
                        <a:rPr lang="en-US" sz="1500" b="1" cap="none" baseline="0" dirty="0">
                          <a:latin typeface="Trebuchet MS" panose="020B0603020202020204" pitchFamily="34" charset="0"/>
                        </a:rPr>
                        <a:t>LLP with Dormant Turnover</a:t>
                      </a:r>
                      <a:r>
                        <a:rPr lang="en-US" sz="1500" cap="none" baseline="0" dirty="0">
                          <a:latin typeface="Trebuchet MS" panose="020B0603020202020204" pitchFamily="34" charset="0"/>
                        </a:rPr>
                        <a:t> but High Borrowings</a:t>
                      </a:r>
                    </a:p>
                    <a:p>
                      <a:pPr marL="285750" indent="-285750" algn="l">
                        <a:buFont typeface="Arial" panose="020B0604020202020204" pitchFamily="34" charset="0"/>
                        <a:buChar char="•"/>
                      </a:pPr>
                      <a:r>
                        <a:rPr lang="en-US" sz="1500" cap="none" baseline="0" dirty="0">
                          <a:latin typeface="Trebuchet MS" panose="020B0603020202020204" pitchFamily="34" charset="0"/>
                        </a:rPr>
                        <a:t>Turnover = ₹5 crore (low), but it recently took a ₹12 crore loan for expansion.</a:t>
                      </a:r>
                    </a:p>
                  </a:txBody>
                  <a:tcPr anchor="ctr"/>
                </a:tc>
                <a:extLst>
                  <a:ext uri="{0D108BD9-81ED-4DB2-BD59-A6C34878D82A}">
                    <a16:rowId xmlns:a16="http://schemas.microsoft.com/office/drawing/2014/main" val="360240625"/>
                  </a:ext>
                </a:extLst>
              </a:tr>
              <a:tr h="9564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cap="none" baseline="0" dirty="0">
                          <a:solidFill>
                            <a:schemeClr val="tx1"/>
                          </a:solidFill>
                          <a:latin typeface="Trebuchet MS" panose="020B0603020202020204" pitchFamily="34" charset="0"/>
                        </a:rPr>
                        <a:t>Level I </a:t>
                      </a:r>
                      <a:r>
                        <a:rPr lang="en-US" sz="1500" b="1" cap="none" baseline="0" dirty="0" err="1">
                          <a:solidFill>
                            <a:schemeClr val="tx1"/>
                          </a:solidFill>
                          <a:latin typeface="Trebuchet MS" panose="020B0603020202020204" pitchFamily="34" charset="0"/>
                        </a:rPr>
                        <a:t>I</a:t>
                      </a:r>
                      <a:r>
                        <a:rPr lang="en-US" sz="1500" b="1" cap="none" baseline="0" dirty="0">
                          <a:solidFill>
                            <a:schemeClr val="tx1"/>
                          </a:solidFill>
                          <a:latin typeface="Trebuchet MS" panose="020B0603020202020204" pitchFamily="34" charset="0"/>
                        </a:rPr>
                        <a:t> </a:t>
                      </a:r>
                      <a:r>
                        <a:rPr lang="en-US" sz="1500" b="1" cap="none" baseline="0" dirty="0" err="1">
                          <a:solidFill>
                            <a:schemeClr val="tx1"/>
                          </a:solidFill>
                          <a:latin typeface="Trebuchet MS" panose="020B0603020202020204" pitchFamily="34" charset="0"/>
                        </a:rPr>
                        <a:t>I</a:t>
                      </a:r>
                      <a:endParaRPr lang="en-US" sz="1500" b="1" cap="none" baseline="0" dirty="0">
                        <a:solidFill>
                          <a:schemeClr val="tx1"/>
                        </a:solidFill>
                        <a:latin typeface="Trebuchet MS" panose="020B0603020202020204" pitchFamily="34" charset="0"/>
                      </a:endParaRPr>
                    </a:p>
                    <a:p>
                      <a:pPr algn="ctr"/>
                      <a:endParaRPr lang="en-US" sz="1500" b="1" dirty="0">
                        <a:solidFill>
                          <a:schemeClr val="tx1"/>
                        </a:solidFill>
                        <a:latin typeface="Trebuchet MS" panose="020B0603020202020204" pitchFamily="34" charset="0"/>
                      </a:endParaRPr>
                    </a:p>
                  </a:txBody>
                  <a:tcPr anchor="ctr">
                    <a:solidFill>
                      <a:schemeClr val="accent4">
                        <a:lumMod val="60000"/>
                        <a:lumOff val="40000"/>
                      </a:schemeClr>
                    </a:solidFill>
                  </a:tcPr>
                </a:tc>
                <a:tc>
                  <a:txBody>
                    <a:bodyPr/>
                    <a:lstStyle/>
                    <a:p>
                      <a:pPr algn="l"/>
                      <a:r>
                        <a:rPr lang="en-US" sz="1500" dirty="0">
                          <a:latin typeface="Trebuchet MS" panose="020B0603020202020204" pitchFamily="34" charset="0"/>
                        </a:rPr>
                        <a:t>Not Level I or II, and any one of:</a:t>
                      </a:r>
                    </a:p>
                    <a:p>
                      <a:pPr marL="342900" indent="-342900" algn="l">
                        <a:buAutoNum type="arabicPeriod"/>
                      </a:pPr>
                      <a:r>
                        <a:rPr lang="en-US" sz="1500" dirty="0">
                          <a:latin typeface="Trebuchet MS" panose="020B0603020202020204" pitchFamily="34" charset="0"/>
                        </a:rPr>
                        <a:t>Turnover (excl. other income) &gt; ₹10 crore and ≤ ₹50 crore</a:t>
                      </a:r>
                    </a:p>
                    <a:p>
                      <a:pPr marL="342900" indent="-342900" algn="l">
                        <a:buAutoNum type="arabicPeriod"/>
                      </a:pPr>
                      <a:r>
                        <a:rPr lang="en-US" sz="1500" dirty="0">
                          <a:latin typeface="Trebuchet MS" panose="020B0603020202020204" pitchFamily="34" charset="0"/>
                        </a:rPr>
                        <a:t>Borrowings &gt; ₹2 crore and ≤ ₹10 crore</a:t>
                      </a:r>
                    </a:p>
                    <a:p>
                      <a:pPr marL="342900" indent="-342900" algn="l">
                        <a:buAutoNum type="arabicPeriod"/>
                      </a:pPr>
                      <a:r>
                        <a:rPr lang="en-US" sz="1500" dirty="0">
                          <a:latin typeface="Trebuchet MS" panose="020B0603020202020204" pitchFamily="34" charset="0"/>
                        </a:rPr>
                        <a:t>Holding or subsidiary of any of the above </a:t>
                      </a:r>
                    </a:p>
                  </a:txBody>
                  <a:tcPr anchor="ctr"/>
                </a:tc>
                <a:tc>
                  <a:txBody>
                    <a:bodyPr/>
                    <a:lstStyle/>
                    <a:p>
                      <a:r>
                        <a:rPr lang="en-US" sz="1500" b="1" dirty="0">
                          <a:latin typeface="Trebuchet MS" panose="020B0603020202020204" pitchFamily="34" charset="0"/>
                        </a:rPr>
                        <a:t>Retail Grocery Stores (Proprietorship)</a:t>
                      </a:r>
                      <a:endParaRPr lang="en-US" sz="1500" dirty="0">
                        <a:latin typeface="Trebuchet MS" panose="020B0603020202020204" pitchFamily="34" charset="0"/>
                      </a:endParaRPr>
                    </a:p>
                    <a:p>
                      <a:r>
                        <a:rPr lang="en-US" sz="1500" dirty="0">
                          <a:latin typeface="Trebuchet MS" panose="020B0603020202020204" pitchFamily="34" charset="0"/>
                        </a:rPr>
                        <a:t>Turnover: ₹12 crore</a:t>
                      </a:r>
                    </a:p>
                    <a:p>
                      <a:pPr marL="0" indent="0" algn="l">
                        <a:buNone/>
                      </a:pPr>
                      <a:endParaRPr lang="en-US" sz="1500" dirty="0">
                        <a:latin typeface="Trebuchet MS" panose="020B0603020202020204" pitchFamily="34" charset="0"/>
                      </a:endParaRPr>
                    </a:p>
                  </a:txBody>
                  <a:tcPr anchor="ctr"/>
                </a:tc>
                <a:extLst>
                  <a:ext uri="{0D108BD9-81ED-4DB2-BD59-A6C34878D82A}">
                    <a16:rowId xmlns:a16="http://schemas.microsoft.com/office/drawing/2014/main" val="3344459156"/>
                  </a:ext>
                </a:extLst>
              </a:tr>
              <a:tr h="7390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cap="none" baseline="0" dirty="0">
                          <a:solidFill>
                            <a:schemeClr val="tx1"/>
                          </a:solidFill>
                          <a:latin typeface="Trebuchet MS" panose="020B0603020202020204" pitchFamily="34" charset="0"/>
                        </a:rPr>
                        <a:t>Level I V</a:t>
                      </a:r>
                    </a:p>
                    <a:p>
                      <a:pPr algn="ctr"/>
                      <a:endParaRPr lang="en-US" sz="1500" b="1" dirty="0">
                        <a:solidFill>
                          <a:schemeClr val="tx1"/>
                        </a:solidFill>
                        <a:latin typeface="Trebuchet MS" panose="020B0603020202020204" pitchFamily="34" charset="0"/>
                      </a:endParaRPr>
                    </a:p>
                  </a:txBody>
                  <a:tcPr anchor="ctr">
                    <a:solidFill>
                      <a:schemeClr val="accent4">
                        <a:lumMod val="60000"/>
                        <a:lumOff val="40000"/>
                      </a:schemeClr>
                    </a:solidFill>
                  </a:tcPr>
                </a:tc>
                <a:tc>
                  <a:txBody>
                    <a:bodyPr/>
                    <a:lstStyle/>
                    <a:p>
                      <a:pPr algn="l"/>
                      <a:r>
                        <a:rPr lang="en-US" sz="1500" dirty="0">
                          <a:latin typeface="Trebuchet MS" panose="020B0603020202020204" pitchFamily="34" charset="0"/>
                        </a:rPr>
                        <a:t>All other non-corporate entities (i.e. those not captured in Levels I–III)</a:t>
                      </a:r>
                    </a:p>
                  </a:txBody>
                  <a:tcPr anchor="ctr"/>
                </a:tc>
                <a:tc>
                  <a:txBody>
                    <a:bodyPr/>
                    <a:lstStyle/>
                    <a:p>
                      <a:pPr algn="l"/>
                      <a:r>
                        <a:rPr lang="en-US" sz="1500" b="1" dirty="0">
                          <a:latin typeface="Trebuchet MS" panose="020B0603020202020204" pitchFamily="34" charset="0"/>
                        </a:rPr>
                        <a:t>Home-Based Manufacturing Firm</a:t>
                      </a:r>
                    </a:p>
                    <a:p>
                      <a:pPr algn="l"/>
                      <a:r>
                        <a:rPr lang="en-US" sz="1500" dirty="0">
                          <a:latin typeface="Trebuchet MS" panose="020B0603020202020204" pitchFamily="34" charset="0"/>
                        </a:rPr>
                        <a:t>Turnover = ₹9.8 crore, Borrowings = ₹1.95 crore.</a:t>
                      </a:r>
                    </a:p>
                  </a:txBody>
                  <a:tcPr anchor="ctr"/>
                </a:tc>
                <a:extLst>
                  <a:ext uri="{0D108BD9-81ED-4DB2-BD59-A6C34878D82A}">
                    <a16:rowId xmlns:a16="http://schemas.microsoft.com/office/drawing/2014/main" val="759550558"/>
                  </a:ext>
                </a:extLst>
              </a:tr>
            </a:tbl>
          </a:graphicData>
        </a:graphic>
      </p:graphicFrame>
      <p:sp>
        <p:nvSpPr>
          <p:cNvPr id="3" name="Slide Number Placeholder 2">
            <a:extLst>
              <a:ext uri="{FF2B5EF4-FFF2-40B4-BE49-F238E27FC236}">
                <a16:creationId xmlns:a16="http://schemas.microsoft.com/office/drawing/2014/main" id="{ADDFE8A8-4537-F7A1-3BF9-834AEFE3EA1A}"/>
              </a:ext>
            </a:extLst>
          </p:cNvPr>
          <p:cNvSpPr>
            <a:spLocks noGrp="1"/>
          </p:cNvSpPr>
          <p:nvPr>
            <p:ph type="sldNum" sz="quarter" idx="12"/>
          </p:nvPr>
        </p:nvSpPr>
        <p:spPr/>
        <p:txBody>
          <a:bodyPr/>
          <a:lstStyle/>
          <a:p>
            <a:fld id="{CBD12358-51D2-46B3-9BDE-DF29528B9454}" type="slidenum">
              <a:rPr lang="en-US" smtClean="0"/>
              <a:t>7</a:t>
            </a:fld>
            <a:endParaRPr lang="en-US"/>
          </a:p>
        </p:txBody>
      </p:sp>
      <p:sp>
        <p:nvSpPr>
          <p:cNvPr id="11" name="TextBox 10">
            <a:extLst>
              <a:ext uri="{FF2B5EF4-FFF2-40B4-BE49-F238E27FC236}">
                <a16:creationId xmlns:a16="http://schemas.microsoft.com/office/drawing/2014/main" id="{34BF1495-1DBA-F172-0951-D19898DFEABA}"/>
              </a:ext>
            </a:extLst>
          </p:cNvPr>
          <p:cNvSpPr txBox="1"/>
          <p:nvPr/>
        </p:nvSpPr>
        <p:spPr>
          <a:xfrm>
            <a:off x="401053" y="6217920"/>
            <a:ext cx="12111790" cy="984885"/>
          </a:xfrm>
          <a:prstGeom prst="rect">
            <a:avLst/>
          </a:prstGeom>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1500" b="1" u="sng" dirty="0">
                <a:solidFill>
                  <a:schemeClr val="bg1">
                    <a:lumMod val="95000"/>
                  </a:schemeClr>
                </a:solidFill>
                <a:latin typeface="Trebuchet MS" panose="020B0603020202020204" pitchFamily="34" charset="0"/>
              </a:rPr>
              <a:t>NOTE:</a:t>
            </a:r>
            <a:r>
              <a:rPr lang="en-US" altLang="en-US" sz="1500" b="1" dirty="0">
                <a:solidFill>
                  <a:schemeClr val="bg1">
                    <a:lumMod val="95000"/>
                  </a:schemeClr>
                </a:solidFill>
                <a:latin typeface="Trebuchet MS" panose="020B0603020202020204" pitchFamily="34" charset="0"/>
              </a:rPr>
              <a:t> </a:t>
            </a:r>
            <a:r>
              <a:rPr kumimoji="0" lang="en-US" altLang="en-US" sz="1500" b="1" i="0" u="none" strike="noStrike" cap="none" normalizeH="0" baseline="0" dirty="0">
                <a:ln>
                  <a:noFill/>
                </a:ln>
                <a:solidFill>
                  <a:schemeClr val="bg1">
                    <a:lumMod val="95000"/>
                  </a:schemeClr>
                </a:solidFill>
                <a:effectLst/>
                <a:latin typeface="Trebuchet MS" panose="020B0603020202020204" pitchFamily="34" charset="0"/>
              </a:rPr>
              <a:t>Turnover:</a:t>
            </a:r>
            <a:r>
              <a:rPr kumimoji="0" lang="en-US" altLang="en-US" sz="1500" b="0" i="0" u="none" strike="noStrike" cap="none" normalizeH="0" baseline="0" dirty="0">
                <a:ln>
                  <a:noFill/>
                </a:ln>
                <a:solidFill>
                  <a:schemeClr val="bg1">
                    <a:lumMod val="95000"/>
                  </a:schemeClr>
                </a:solidFill>
                <a:effectLst/>
                <a:latin typeface="Trebuchet MS" panose="020B0603020202020204" pitchFamily="34" charset="0"/>
              </a:rPr>
              <a:t> Based on the immediately preceding accounting year</a:t>
            </a:r>
          </a:p>
          <a:p>
            <a:pPr marL="0" marR="0" lvl="0" indent="0" algn="l" defTabSz="914400" rtl="0" eaLnBrk="0" fontAlgn="base" latinLnBrk="0" hangingPunct="0">
              <a:lnSpc>
                <a:spcPct val="100000"/>
              </a:lnSpc>
              <a:spcBef>
                <a:spcPct val="0"/>
              </a:spcBef>
              <a:spcAft>
                <a:spcPct val="0"/>
              </a:spcAft>
              <a:buClrTx/>
              <a:buSzTx/>
              <a:tabLst/>
            </a:pPr>
            <a:r>
              <a:rPr kumimoji="0" lang="en-US" altLang="en-US" sz="1500" b="1" i="0" u="none" strike="noStrike" cap="none" normalizeH="0" baseline="0" dirty="0">
                <a:ln>
                  <a:noFill/>
                </a:ln>
                <a:solidFill>
                  <a:schemeClr val="bg1">
                    <a:lumMod val="95000"/>
                  </a:schemeClr>
                </a:solidFill>
                <a:effectLst/>
                <a:latin typeface="Trebuchet MS" panose="020B0603020202020204" pitchFamily="34" charset="0"/>
              </a:rPr>
              <a:t>           Borrowings:</a:t>
            </a:r>
            <a:r>
              <a:rPr kumimoji="0" lang="en-US" altLang="en-US" sz="1500" b="0" i="0" u="none" strike="noStrike" cap="none" normalizeH="0" baseline="0" dirty="0">
                <a:ln>
                  <a:noFill/>
                </a:ln>
                <a:solidFill>
                  <a:schemeClr val="bg1">
                    <a:lumMod val="95000"/>
                  </a:schemeClr>
                </a:solidFill>
                <a:effectLst/>
                <a:latin typeface="Trebuchet MS" panose="020B0603020202020204" pitchFamily="34" charset="0"/>
              </a:rPr>
              <a:t> Considered at any time during the immediately preceding accounting year</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indent="0" algn="ctr">
              <a:lnSpc>
                <a:spcPct val="100000"/>
              </a:lnSpc>
              <a:spcBef>
                <a:spcPts val="0"/>
              </a:spcBef>
              <a:buFontTx/>
              <a:buNone/>
            </a:pPr>
            <a:endParaRPr lang="en-IN" sz="1800" dirty="0">
              <a:solidFill>
                <a:schemeClr val="bg1">
                  <a:lumMod val="95000"/>
                </a:schemeClr>
              </a:solidFill>
              <a:latin typeface="Trebuchet MS" panose="020B0603020202020204" pitchFamily="34" charset="0"/>
              <a:ea typeface="微软雅黑"/>
              <a:cs typeface="Posterama" panose="020B0504020200020000" pitchFamily="34" charset="0"/>
            </a:endParaRPr>
          </a:p>
        </p:txBody>
      </p:sp>
    </p:spTree>
    <p:extLst>
      <p:ext uri="{BB962C8B-B14F-4D97-AF65-F5344CB8AC3E}">
        <p14:creationId xmlns:p14="http://schemas.microsoft.com/office/powerpoint/2010/main" val="425997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3CA29-D68F-FE71-4DB0-EE4179CF6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DA75B-1376-7E3F-5348-C7C076998972}"/>
              </a:ext>
            </a:extLst>
          </p:cNvPr>
          <p:cNvSpPr>
            <a:spLocks noGrp="1"/>
          </p:cNvSpPr>
          <p:nvPr>
            <p:ph type="title"/>
          </p:nvPr>
        </p:nvSpPr>
        <p:spPr>
          <a:xfrm>
            <a:off x="509664" y="780133"/>
            <a:ext cx="10957811" cy="941832"/>
          </a:xfrm>
          <a:noFill/>
        </p:spPr>
        <p:txBody>
          <a:bodyPr anchor="t" anchorCtr="0">
            <a:noAutofit/>
          </a:bodyPr>
          <a:lstStyle/>
          <a:p>
            <a:r>
              <a:rPr lang="en-US" sz="3500" dirty="0"/>
              <a:t>Summary of AS Applicability</a:t>
            </a:r>
          </a:p>
        </p:txBody>
      </p:sp>
      <p:sp>
        <p:nvSpPr>
          <p:cNvPr id="4" name="Slide Number Placeholder 3">
            <a:extLst>
              <a:ext uri="{FF2B5EF4-FFF2-40B4-BE49-F238E27FC236}">
                <a16:creationId xmlns:a16="http://schemas.microsoft.com/office/drawing/2014/main" id="{4FFE24CA-E6C4-C370-3CBE-A589C10FBC72}"/>
              </a:ext>
            </a:extLst>
          </p:cNvPr>
          <p:cNvSpPr>
            <a:spLocks noGrp="1"/>
          </p:cNvSpPr>
          <p:nvPr>
            <p:ph type="sldNum" sz="quarter" idx="12"/>
          </p:nvPr>
        </p:nvSpPr>
        <p:spPr/>
        <p:txBody>
          <a:bodyPr/>
          <a:lstStyle/>
          <a:p>
            <a:fld id="{69E57DC2-970A-4B3E-BB1C-7A09969E49DF}" type="slidenum">
              <a:rPr lang="en-US" smtClean="0"/>
              <a:t>8</a:t>
            </a:fld>
            <a:endParaRPr lang="en-US"/>
          </a:p>
        </p:txBody>
      </p:sp>
      <p:graphicFrame>
        <p:nvGraphicFramePr>
          <p:cNvPr id="3" name="Content Placeholder 2">
            <a:extLst>
              <a:ext uri="{FF2B5EF4-FFF2-40B4-BE49-F238E27FC236}">
                <a16:creationId xmlns:a16="http://schemas.microsoft.com/office/drawing/2014/main" id="{DD8CD4B6-7D4C-B1AE-3C28-D95ED93BADD2}"/>
              </a:ext>
            </a:extLst>
          </p:cNvPr>
          <p:cNvGraphicFramePr>
            <a:graphicFrameLocks noGrp="1"/>
          </p:cNvGraphicFramePr>
          <p:nvPr>
            <p:ph idx="1"/>
            <p:extLst>
              <p:ext uri="{D42A27DB-BD31-4B8C-83A1-F6EECF244321}">
                <p14:modId xmlns:p14="http://schemas.microsoft.com/office/powerpoint/2010/main" val="3792443990"/>
              </p:ext>
            </p:extLst>
          </p:nvPr>
        </p:nvGraphicFramePr>
        <p:xfrm>
          <a:off x="509664" y="1941187"/>
          <a:ext cx="10684504" cy="4136681"/>
        </p:xfrm>
        <a:graphic>
          <a:graphicData uri="http://schemas.openxmlformats.org/drawingml/2006/table">
            <a:tbl>
              <a:tblPr>
                <a:tableStyleId>{9DCAF9ED-07DC-4A11-8D7F-57B35C25682E}</a:tableStyleId>
              </a:tblPr>
              <a:tblGrid>
                <a:gridCol w="1960298">
                  <a:extLst>
                    <a:ext uri="{9D8B030D-6E8A-4147-A177-3AD203B41FA5}">
                      <a16:colId xmlns:a16="http://schemas.microsoft.com/office/drawing/2014/main" val="370255653"/>
                    </a:ext>
                  </a:extLst>
                </a:gridCol>
                <a:gridCol w="3833230">
                  <a:extLst>
                    <a:ext uri="{9D8B030D-6E8A-4147-A177-3AD203B41FA5}">
                      <a16:colId xmlns:a16="http://schemas.microsoft.com/office/drawing/2014/main" val="3716574453"/>
                    </a:ext>
                  </a:extLst>
                </a:gridCol>
                <a:gridCol w="1115486">
                  <a:extLst>
                    <a:ext uri="{9D8B030D-6E8A-4147-A177-3AD203B41FA5}">
                      <a16:colId xmlns:a16="http://schemas.microsoft.com/office/drawing/2014/main" val="3256229827"/>
                    </a:ext>
                  </a:extLst>
                </a:gridCol>
                <a:gridCol w="3775490">
                  <a:extLst>
                    <a:ext uri="{9D8B030D-6E8A-4147-A177-3AD203B41FA5}">
                      <a16:colId xmlns:a16="http://schemas.microsoft.com/office/drawing/2014/main" val="3539425374"/>
                    </a:ext>
                  </a:extLst>
                </a:gridCol>
              </a:tblGrid>
              <a:tr h="437744">
                <a:tc>
                  <a:txBody>
                    <a:bodyPr/>
                    <a:lstStyle/>
                    <a:p>
                      <a:pPr algn="l" fontAlgn="b"/>
                      <a:r>
                        <a:rPr lang="en-IN" sz="2000" b="1" u="none" strike="noStrike" dirty="0">
                          <a:effectLst/>
                          <a:latin typeface="Trebuchet MS" panose="020B0603020202020204" pitchFamily="34" charset="0"/>
                        </a:rPr>
                        <a:t> Type</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a:txBody>
                    <a:bodyPr/>
                    <a:lstStyle/>
                    <a:p>
                      <a:pPr algn="l" fontAlgn="b"/>
                      <a:r>
                        <a:rPr lang="en-IN" sz="2000" b="1" u="none" strike="noStrike" dirty="0">
                          <a:effectLst/>
                          <a:latin typeface="Trebuchet MS" panose="020B0603020202020204" pitchFamily="34" charset="0"/>
                        </a:rPr>
                        <a:t>Recognition &amp; Measurement</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gridSpan="2">
                  <a:txBody>
                    <a:bodyPr/>
                    <a:lstStyle/>
                    <a:p>
                      <a:pPr algn="l" fontAlgn="b"/>
                      <a:r>
                        <a:rPr lang="en-IN" sz="2000" b="1" u="none" strike="noStrike" dirty="0">
                          <a:effectLst/>
                          <a:latin typeface="Trebuchet MS" panose="020B0603020202020204" pitchFamily="34" charset="0"/>
                        </a:rPr>
                        <a:t>             Presentation &amp; Disclosure</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hMerge="1">
                  <a:txBody>
                    <a:bodyPr/>
                    <a:lstStyle/>
                    <a:p>
                      <a:pPr algn="l" fontAlgn="b"/>
                      <a:endParaRPr lang="en-IN" sz="1500" b="1" i="0" u="none" strike="noStrike">
                        <a:solidFill>
                          <a:srgbClr val="000000"/>
                        </a:solidFill>
                        <a:effectLst/>
                        <a:latin typeface="Trebuchet MS" panose="020B0603020202020204" pitchFamily="34" charset="0"/>
                      </a:endParaRPr>
                    </a:p>
                  </a:txBody>
                  <a:tcPr marL="9525" marR="9525" marT="9525" marB="0" anchor="b"/>
                </a:tc>
                <a:extLst>
                  <a:ext uri="{0D108BD9-81ED-4DB2-BD59-A6C34878D82A}">
                    <a16:rowId xmlns:a16="http://schemas.microsoft.com/office/drawing/2014/main" val="2845225513"/>
                  </a:ext>
                </a:extLst>
              </a:tr>
              <a:tr h="437744">
                <a:tc>
                  <a:txBody>
                    <a:bodyPr/>
                    <a:lstStyle/>
                    <a:p>
                      <a:pPr algn="l" fontAlgn="b"/>
                      <a:r>
                        <a:rPr lang="en-IN" sz="2000" b="1" u="none" strike="noStrike" dirty="0">
                          <a:effectLst/>
                          <a:latin typeface="Trebuchet MS" panose="020B0603020202020204" pitchFamily="34" charset="0"/>
                        </a:rPr>
                        <a:t>Level 1</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gridSpan="3">
                  <a:txBody>
                    <a:bodyPr/>
                    <a:lstStyle/>
                    <a:p>
                      <a:pPr algn="ctr" fontAlgn="ctr"/>
                      <a:r>
                        <a:rPr lang="en-IN" sz="1800" u="none" strike="noStrike" dirty="0">
                          <a:effectLst/>
                          <a:latin typeface="Trebuchet MS" panose="020B0603020202020204" pitchFamily="34" charset="0"/>
                        </a:rPr>
                        <a:t>All </a:t>
                      </a:r>
                      <a:r>
                        <a:rPr lang="en-IN" sz="1800" b="1" u="none" strike="noStrike" dirty="0">
                          <a:effectLst/>
                          <a:latin typeface="Trebuchet MS" panose="020B0603020202020204" pitchFamily="34" charset="0"/>
                        </a:rPr>
                        <a:t>AS's</a:t>
                      </a:r>
                      <a:r>
                        <a:rPr lang="en-IN" sz="1800" u="none" strike="noStrike" dirty="0">
                          <a:effectLst/>
                          <a:latin typeface="Trebuchet MS" panose="020B0603020202020204" pitchFamily="34" charset="0"/>
                        </a:rPr>
                        <a:t> are applicable</a:t>
                      </a:r>
                      <a:endParaRPr lang="en-IN" sz="1800" b="0" i="0" u="none" strike="noStrike" dirty="0">
                        <a:solidFill>
                          <a:srgbClr val="000000"/>
                        </a:solidFill>
                        <a:effectLst/>
                        <a:latin typeface="Trebuchet MS" panose="020B0603020202020204" pitchFamily="34" charset="0"/>
                      </a:endParaRPr>
                    </a:p>
                  </a:txBody>
                  <a:tcPr marL="9525" marR="9525" marT="9525" marB="0" anchor="ctr"/>
                </a:tc>
                <a:tc hMerge="1">
                  <a:txBody>
                    <a:bodyPr/>
                    <a:lstStyle/>
                    <a:p>
                      <a:endParaRPr lang="en-IN"/>
                    </a:p>
                  </a:txBody>
                  <a:tcPr/>
                </a:tc>
                <a:tc hMerge="1">
                  <a:txBody>
                    <a:bodyPr/>
                    <a:lstStyle/>
                    <a:p>
                      <a:pPr algn="ctr" fontAlgn="ctr"/>
                      <a:endParaRPr lang="en-IN" sz="1500" b="0" i="0" u="none" strike="noStrike" dirty="0">
                        <a:solidFill>
                          <a:srgbClr val="000000"/>
                        </a:solidFill>
                        <a:effectLst/>
                        <a:latin typeface="Trebuchet MS" panose="020B0603020202020204" pitchFamily="34" charset="0"/>
                      </a:endParaRPr>
                    </a:p>
                  </a:txBody>
                  <a:tcPr marL="9525" marR="9525" marT="9525" marB="0" anchor="ctr"/>
                </a:tc>
                <a:extLst>
                  <a:ext uri="{0D108BD9-81ED-4DB2-BD59-A6C34878D82A}">
                    <a16:rowId xmlns:a16="http://schemas.microsoft.com/office/drawing/2014/main" val="1276205514"/>
                  </a:ext>
                </a:extLst>
              </a:tr>
              <a:tr h="875488">
                <a:tc>
                  <a:txBody>
                    <a:bodyPr/>
                    <a:lstStyle/>
                    <a:p>
                      <a:pPr algn="l" fontAlgn="b"/>
                      <a:r>
                        <a:rPr lang="en-IN" sz="2000" b="1" u="none" strike="noStrike" dirty="0">
                          <a:effectLst/>
                          <a:latin typeface="Trebuchet MS" panose="020B0603020202020204" pitchFamily="34" charset="0"/>
                        </a:rPr>
                        <a:t>Level 2</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gridSpan="2">
                  <a:txBody>
                    <a:bodyPr/>
                    <a:lstStyle/>
                    <a:p>
                      <a:pPr algn="l" fontAlgn="b"/>
                      <a:r>
                        <a:rPr lang="en-IN" sz="1800" u="none" strike="noStrike" dirty="0">
                          <a:effectLst/>
                          <a:latin typeface="Trebuchet MS" panose="020B0603020202020204" pitchFamily="34" charset="0"/>
                        </a:rPr>
                        <a:t>AS 3,17,20,21,23,25,27 - Not applicable</a:t>
                      </a:r>
                      <a:endParaRPr lang="en-IN" sz="1800" b="0" i="0" u="none" strike="noStrike" dirty="0">
                        <a:solidFill>
                          <a:srgbClr val="000000"/>
                        </a:solidFill>
                        <a:effectLst/>
                        <a:latin typeface="Trebuchet MS" panose="020B0603020202020204" pitchFamily="34" charset="0"/>
                      </a:endParaRPr>
                    </a:p>
                  </a:txBody>
                  <a:tcPr marL="9525" marR="9525" marT="9525" marB="0" anchor="b"/>
                </a:tc>
                <a:tc hMerge="1">
                  <a:txBody>
                    <a:bodyPr/>
                    <a:lstStyle/>
                    <a:p>
                      <a:pPr algn="l" fontAlgn="b"/>
                      <a:r>
                        <a:rPr lang="en-US" sz="1500" u="none" strike="noStrike">
                          <a:effectLst/>
                          <a:latin typeface="Trebuchet MS" panose="020B0603020202020204" pitchFamily="34" charset="0"/>
                        </a:rPr>
                        <a:t>Disclosure of AS 19,28,29 - Not applicable</a:t>
                      </a:r>
                      <a:endParaRPr lang="en-US" sz="1500" b="0" i="0" u="none" strike="noStrike">
                        <a:solidFill>
                          <a:srgbClr val="000000"/>
                        </a:solidFill>
                        <a:effectLst/>
                        <a:latin typeface="Trebuchet MS" panose="020B0603020202020204" pitchFamily="34" charset="0"/>
                      </a:endParaRPr>
                    </a:p>
                  </a:txBody>
                  <a:tcPr marL="9525" marR="9525" marT="9525" marB="0" anchor="b"/>
                </a:tc>
                <a:tc>
                  <a:txBody>
                    <a:bodyPr/>
                    <a:lstStyle/>
                    <a:p>
                      <a:pPr algn="l" fontAlgn="b"/>
                      <a:r>
                        <a:rPr lang="en-US" sz="1800" u="none" strike="noStrike" dirty="0">
                          <a:effectLst/>
                          <a:latin typeface="Trebuchet MS" panose="020B0603020202020204" pitchFamily="34" charset="0"/>
                        </a:rPr>
                        <a:t>Disclosure of AS 19,28,29 - Not applicable</a:t>
                      </a:r>
                      <a:endParaRPr lang="en-US" sz="1800" b="0" i="0" u="none" strike="noStrike" dirty="0">
                        <a:solidFill>
                          <a:srgbClr val="000000"/>
                        </a:solidFill>
                        <a:effectLst/>
                        <a:latin typeface="Trebuchet MS" panose="020B0603020202020204" pitchFamily="34" charset="0"/>
                      </a:endParaRPr>
                    </a:p>
                  </a:txBody>
                  <a:tcPr marL="9525" marR="9525" marT="9525" marB="0" anchor="b"/>
                </a:tc>
                <a:extLst>
                  <a:ext uri="{0D108BD9-81ED-4DB2-BD59-A6C34878D82A}">
                    <a16:rowId xmlns:a16="http://schemas.microsoft.com/office/drawing/2014/main" val="655608834"/>
                  </a:ext>
                </a:extLst>
              </a:tr>
              <a:tr h="1072473">
                <a:tc>
                  <a:txBody>
                    <a:bodyPr/>
                    <a:lstStyle/>
                    <a:p>
                      <a:pPr algn="l" fontAlgn="b"/>
                      <a:r>
                        <a:rPr lang="en-IN" sz="2000" b="1" u="none" strike="noStrike" dirty="0">
                          <a:effectLst/>
                          <a:latin typeface="Trebuchet MS" panose="020B0603020202020204" pitchFamily="34" charset="0"/>
                        </a:rPr>
                        <a:t>Level 3</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gridSpan="2">
                  <a:txBody>
                    <a:bodyPr/>
                    <a:lstStyle/>
                    <a:p>
                      <a:pPr algn="l" fontAlgn="b"/>
                      <a:r>
                        <a:rPr lang="en-IN" sz="1800" u="none" strike="noStrike" dirty="0">
                          <a:effectLst/>
                          <a:latin typeface="Trebuchet MS" panose="020B0603020202020204" pitchFamily="34" charset="0"/>
                        </a:rPr>
                        <a:t>AS 3,17,18,20,21,23,24,25,27 - Not applicable</a:t>
                      </a:r>
                      <a:endParaRPr lang="en-IN" sz="1800" b="0" i="0" u="none" strike="noStrike" dirty="0">
                        <a:solidFill>
                          <a:srgbClr val="000000"/>
                        </a:solidFill>
                        <a:effectLst/>
                        <a:latin typeface="Trebuchet MS" panose="020B0603020202020204" pitchFamily="34" charset="0"/>
                      </a:endParaRPr>
                    </a:p>
                  </a:txBody>
                  <a:tcPr marL="9525" marR="9525" marT="9525" marB="0" anchor="b"/>
                </a:tc>
                <a:tc hMerge="1">
                  <a:txBody>
                    <a:bodyPr/>
                    <a:lstStyle/>
                    <a:p>
                      <a:pPr algn="l" fontAlgn="b"/>
                      <a:r>
                        <a:rPr lang="en-US" sz="1500" u="none" strike="noStrike">
                          <a:effectLst/>
                          <a:latin typeface="Trebuchet MS" panose="020B0603020202020204" pitchFamily="34" charset="0"/>
                        </a:rPr>
                        <a:t>Disclosure of AS 10,11,19,28,29 - Not applicable</a:t>
                      </a:r>
                      <a:endParaRPr lang="en-US" sz="1500" b="0" i="0" u="none" strike="noStrike">
                        <a:solidFill>
                          <a:srgbClr val="000000"/>
                        </a:solidFill>
                        <a:effectLst/>
                        <a:latin typeface="Trebuchet MS" panose="020B0603020202020204" pitchFamily="34" charset="0"/>
                      </a:endParaRPr>
                    </a:p>
                  </a:txBody>
                  <a:tcPr marL="9525" marR="9525" marT="9525" marB="0" anchor="b"/>
                </a:tc>
                <a:tc>
                  <a:txBody>
                    <a:bodyPr/>
                    <a:lstStyle/>
                    <a:p>
                      <a:pPr algn="l" fontAlgn="b"/>
                      <a:r>
                        <a:rPr lang="en-US" sz="1800" u="none" strike="noStrike" dirty="0">
                          <a:effectLst/>
                          <a:latin typeface="Trebuchet MS" panose="020B0603020202020204" pitchFamily="34" charset="0"/>
                        </a:rPr>
                        <a:t>Disclosure of AS 10,11,19,28,29 - Not applicable</a:t>
                      </a:r>
                      <a:endParaRPr lang="en-US" sz="1800" b="0" i="0" u="none" strike="noStrike" dirty="0">
                        <a:solidFill>
                          <a:srgbClr val="000000"/>
                        </a:solidFill>
                        <a:effectLst/>
                        <a:latin typeface="Trebuchet MS" panose="020B0603020202020204" pitchFamily="34" charset="0"/>
                      </a:endParaRPr>
                    </a:p>
                  </a:txBody>
                  <a:tcPr marL="9525" marR="9525" marT="9525" marB="0" anchor="b"/>
                </a:tc>
                <a:extLst>
                  <a:ext uri="{0D108BD9-81ED-4DB2-BD59-A6C34878D82A}">
                    <a16:rowId xmlns:a16="http://schemas.microsoft.com/office/drawing/2014/main" val="2671552782"/>
                  </a:ext>
                </a:extLst>
              </a:tr>
              <a:tr h="1313232">
                <a:tc>
                  <a:txBody>
                    <a:bodyPr/>
                    <a:lstStyle/>
                    <a:p>
                      <a:pPr algn="l" fontAlgn="b"/>
                      <a:r>
                        <a:rPr lang="en-IN" sz="2000" b="1" u="none" strike="noStrike" dirty="0">
                          <a:effectLst/>
                          <a:latin typeface="Trebuchet MS" panose="020B0603020202020204" pitchFamily="34" charset="0"/>
                        </a:rPr>
                        <a:t>Level 4</a:t>
                      </a:r>
                      <a:endParaRPr lang="en-IN" sz="2000" b="1" i="0" u="none" strike="noStrike" dirty="0">
                        <a:solidFill>
                          <a:srgbClr val="000000"/>
                        </a:solidFill>
                        <a:effectLst/>
                        <a:latin typeface="Trebuchet MS" panose="020B0603020202020204" pitchFamily="34" charset="0"/>
                      </a:endParaRPr>
                    </a:p>
                  </a:txBody>
                  <a:tcPr marL="9525" marR="9525" marT="9525" marB="0" anchor="b">
                    <a:solidFill>
                      <a:schemeClr val="accent4">
                        <a:lumMod val="40000"/>
                        <a:lumOff val="60000"/>
                      </a:schemeClr>
                    </a:solidFill>
                  </a:tcPr>
                </a:tc>
                <a:tc gridSpan="2">
                  <a:txBody>
                    <a:bodyPr/>
                    <a:lstStyle/>
                    <a:p>
                      <a:pPr algn="l" fontAlgn="b"/>
                      <a:r>
                        <a:rPr lang="en-IN" sz="1800" u="none" strike="noStrike" dirty="0">
                          <a:effectLst/>
                          <a:latin typeface="Trebuchet MS" panose="020B0603020202020204" pitchFamily="34" charset="0"/>
                        </a:rPr>
                        <a:t>AS 3,14,17,18,20,21,23,24,25,27,28 - Not applicable</a:t>
                      </a:r>
                      <a:endParaRPr lang="en-IN" sz="1800" b="0" i="0" u="none" strike="noStrike" dirty="0">
                        <a:solidFill>
                          <a:srgbClr val="000000"/>
                        </a:solidFill>
                        <a:effectLst/>
                        <a:latin typeface="Trebuchet MS" panose="020B0603020202020204" pitchFamily="34" charset="0"/>
                      </a:endParaRPr>
                    </a:p>
                  </a:txBody>
                  <a:tcPr marL="9525" marR="9525" marT="9525" marB="0" anchor="b"/>
                </a:tc>
                <a:tc hMerge="1">
                  <a:txBody>
                    <a:bodyPr/>
                    <a:lstStyle/>
                    <a:p>
                      <a:pPr algn="l" fontAlgn="b"/>
                      <a:r>
                        <a:rPr lang="en-US" sz="1500" u="none" strike="noStrike" dirty="0">
                          <a:effectLst/>
                          <a:latin typeface="Trebuchet MS" panose="020B0603020202020204" pitchFamily="34" charset="0"/>
                        </a:rPr>
                        <a:t>Disclosure of AS 10,11,13,19,26,29 - Not applicable</a:t>
                      </a:r>
                      <a:endParaRPr lang="en-US" sz="1500" b="0" i="0" u="none" strike="noStrike" dirty="0">
                        <a:solidFill>
                          <a:srgbClr val="000000"/>
                        </a:solidFill>
                        <a:effectLst/>
                        <a:latin typeface="Trebuchet MS" panose="020B0603020202020204" pitchFamily="34" charset="0"/>
                      </a:endParaRPr>
                    </a:p>
                  </a:txBody>
                  <a:tcPr marL="9525" marR="9525" marT="9525" marB="0" anchor="b"/>
                </a:tc>
                <a:tc>
                  <a:txBody>
                    <a:bodyPr/>
                    <a:lstStyle/>
                    <a:p>
                      <a:pPr algn="l" fontAlgn="b"/>
                      <a:r>
                        <a:rPr lang="en-US" sz="1800" u="none" strike="noStrike" dirty="0">
                          <a:effectLst/>
                          <a:latin typeface="Trebuchet MS" panose="020B0603020202020204" pitchFamily="34" charset="0"/>
                        </a:rPr>
                        <a:t>Disclosure of AS 10,11,13,19,26,29 - Not applicable</a:t>
                      </a:r>
                      <a:endParaRPr lang="en-US" sz="1800" b="0" i="0" u="none" strike="noStrike" dirty="0">
                        <a:solidFill>
                          <a:srgbClr val="000000"/>
                        </a:solidFill>
                        <a:effectLst/>
                        <a:latin typeface="Trebuchet MS" panose="020B0603020202020204" pitchFamily="34" charset="0"/>
                      </a:endParaRPr>
                    </a:p>
                  </a:txBody>
                  <a:tcPr marL="9525" marR="9525" marT="9525" marB="0" anchor="b"/>
                </a:tc>
                <a:extLst>
                  <a:ext uri="{0D108BD9-81ED-4DB2-BD59-A6C34878D82A}">
                    <a16:rowId xmlns:a16="http://schemas.microsoft.com/office/drawing/2014/main" val="1264120484"/>
                  </a:ext>
                </a:extLst>
              </a:tr>
            </a:tbl>
          </a:graphicData>
        </a:graphic>
      </p:graphicFrame>
    </p:spTree>
    <p:extLst>
      <p:ext uri="{BB962C8B-B14F-4D97-AF65-F5344CB8AC3E}">
        <p14:creationId xmlns:p14="http://schemas.microsoft.com/office/powerpoint/2010/main" val="3978085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A61EC-5F42-6AB8-DF35-480F070288EB}"/>
              </a:ext>
            </a:extLst>
          </p:cNvPr>
          <p:cNvSpPr>
            <a:spLocks noGrp="1"/>
          </p:cNvSpPr>
          <p:nvPr>
            <p:ph type="title"/>
          </p:nvPr>
        </p:nvSpPr>
        <p:spPr>
          <a:xfrm>
            <a:off x="914400" y="1427747"/>
            <a:ext cx="3931920" cy="2326106"/>
          </a:xfrm>
        </p:spPr>
        <p:txBody>
          <a:bodyPr lIns="0" anchor="b" anchorCtr="0">
            <a:normAutofit/>
          </a:bodyPr>
          <a:lstStyle/>
          <a:p>
            <a:r>
              <a:rPr lang="en-US" sz="4400" dirty="0"/>
              <a:t>Key </a:t>
            </a:r>
            <a:br>
              <a:rPr lang="en-US" sz="4400" dirty="0"/>
            </a:br>
            <a:r>
              <a:rPr lang="en-US" sz="4400" dirty="0"/>
              <a:t>Concepts</a:t>
            </a:r>
          </a:p>
        </p:txBody>
      </p:sp>
      <p:pic>
        <p:nvPicPr>
          <p:cNvPr id="6" name="Picture 5">
            <a:extLst>
              <a:ext uri="{FF2B5EF4-FFF2-40B4-BE49-F238E27FC236}">
                <a16:creationId xmlns:a16="http://schemas.microsoft.com/office/drawing/2014/main" id="{DD7AEB8D-5EF6-9892-6452-D02D531BF8F2}"/>
              </a:ext>
            </a:extLst>
          </p:cNvPr>
          <p:cNvPicPr>
            <a:picLocks noChangeAspect="1"/>
          </p:cNvPicPr>
          <p:nvPr/>
        </p:nvPicPr>
        <p:blipFill>
          <a:blip r:embed="rId2"/>
          <a:srcRect l="8598" r="2330"/>
          <a:stretch/>
        </p:blipFill>
        <p:spPr>
          <a:xfrm>
            <a:off x="5745002" y="10"/>
            <a:ext cx="6446999" cy="685799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a:noFill/>
        </p:spPr>
      </p:pic>
      <p:sp>
        <p:nvSpPr>
          <p:cNvPr id="13" name="Slide Number Placeholder 4">
            <a:extLst>
              <a:ext uri="{FF2B5EF4-FFF2-40B4-BE49-F238E27FC236}">
                <a16:creationId xmlns:a16="http://schemas.microsoft.com/office/drawing/2014/main" id="{07DB7179-CDB8-D43F-265B-AC33D285899C}"/>
              </a:ext>
            </a:extLst>
          </p:cNvPr>
          <p:cNvSpPr>
            <a:spLocks noGrp="1"/>
          </p:cNvSpPr>
          <p:nvPr>
            <p:ph type="sldNum" sz="quarter" idx="53"/>
          </p:nvPr>
        </p:nvSpPr>
        <p:spPr>
          <a:xfrm>
            <a:off x="11194169" y="6217920"/>
            <a:ext cx="458592" cy="365125"/>
          </a:xfrm>
        </p:spPr>
        <p:txBody>
          <a:bodyPr/>
          <a:lstStyle/>
          <a:p>
            <a:pPr>
              <a:spcAft>
                <a:spcPts val="600"/>
              </a:spcAft>
            </a:pPr>
            <a:fld id="{47FEACEE-25B4-4A2D-B147-27296E36371D}" type="slidenum">
              <a:rPr lang="en-US" altLang="zh-CN" noProof="0" smtClean="0"/>
              <a:pPr>
                <a:spcAft>
                  <a:spcPts val="600"/>
                </a:spcAft>
              </a:pPr>
              <a:t>9</a:t>
            </a:fld>
            <a:endParaRPr lang="en-US" altLang="zh-CN" noProof="0"/>
          </a:p>
        </p:txBody>
      </p:sp>
    </p:spTree>
    <p:extLst>
      <p:ext uri="{BB962C8B-B14F-4D97-AF65-F5344CB8AC3E}">
        <p14:creationId xmlns:p14="http://schemas.microsoft.com/office/powerpoint/2010/main" val="2735087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63E0B-884C-7936-2823-91747F93B2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CFEAC0B-4ED9-02CD-112E-33890DCA2D65}"/>
              </a:ext>
            </a:extLst>
          </p:cNvPr>
          <p:cNvSpPr>
            <a:spLocks noGrp="1"/>
          </p:cNvSpPr>
          <p:nvPr>
            <p:ph type="title"/>
          </p:nvPr>
        </p:nvSpPr>
        <p:spPr>
          <a:xfrm>
            <a:off x="240632" y="84078"/>
            <a:ext cx="4663440" cy="627797"/>
          </a:xfrm>
        </p:spPr>
        <p:txBody>
          <a:bodyPr/>
          <a:lstStyle/>
          <a:p>
            <a:r>
              <a:rPr lang="en-US" dirty="0"/>
              <a:t>Key Concepts</a:t>
            </a:r>
          </a:p>
        </p:txBody>
      </p:sp>
      <p:sp>
        <p:nvSpPr>
          <p:cNvPr id="6" name="Slide Number Placeholder 13">
            <a:extLst>
              <a:ext uri="{FF2B5EF4-FFF2-40B4-BE49-F238E27FC236}">
                <a16:creationId xmlns:a16="http://schemas.microsoft.com/office/drawing/2014/main" id="{391B2FA5-0E42-6670-CC3A-D49A7BBF1FFE}"/>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334C7775-7A8D-8BDE-4ADD-D432726D2C7C}"/>
              </a:ext>
            </a:extLst>
          </p:cNvPr>
          <p:cNvSpPr>
            <a:spLocks noGrp="1"/>
          </p:cNvSpPr>
          <p:nvPr>
            <p:ph type="sldNum" sz="quarter" idx="29"/>
          </p:nvPr>
        </p:nvSpPr>
        <p:spPr/>
        <p:txBody>
          <a:bodyPr/>
          <a:lstStyle/>
          <a:p>
            <a:fld id="{47FEACEE-25B4-4A2D-B147-27296E36371D}" type="slidenum">
              <a:rPr lang="en-US" altLang="zh-CN" noProof="0" smtClean="0"/>
              <a:pPr/>
              <a:t>10</a:t>
            </a:fld>
            <a:endParaRPr lang="en-US" altLang="zh-CN" noProof="0"/>
          </a:p>
        </p:txBody>
      </p:sp>
      <p:graphicFrame>
        <p:nvGraphicFramePr>
          <p:cNvPr id="7" name="Content Placeholder 6">
            <a:extLst>
              <a:ext uri="{FF2B5EF4-FFF2-40B4-BE49-F238E27FC236}">
                <a16:creationId xmlns:a16="http://schemas.microsoft.com/office/drawing/2014/main" id="{B0B1C468-135A-C5F3-DBC8-7E246D21AC72}"/>
              </a:ext>
            </a:extLst>
          </p:cNvPr>
          <p:cNvGraphicFramePr>
            <a:graphicFrameLocks noGrp="1"/>
          </p:cNvGraphicFramePr>
          <p:nvPr>
            <p:ph idx="30"/>
            <p:extLst>
              <p:ext uri="{D42A27DB-BD31-4B8C-83A1-F6EECF244321}">
                <p14:modId xmlns:p14="http://schemas.microsoft.com/office/powerpoint/2010/main" val="3264427083"/>
              </p:ext>
            </p:extLst>
          </p:nvPr>
        </p:nvGraphicFramePr>
        <p:xfrm>
          <a:off x="240632" y="924579"/>
          <a:ext cx="11412129" cy="5262769"/>
        </p:xfrm>
        <a:graphic>
          <a:graphicData uri="http://schemas.openxmlformats.org/drawingml/2006/table">
            <a:tbl>
              <a:tblPr firstRow="1" bandRow="1">
                <a:tableStyleId>{9DCAF9ED-07DC-4A11-8D7F-57B35C25682E}</a:tableStyleId>
              </a:tblPr>
              <a:tblGrid>
                <a:gridCol w="2655135">
                  <a:extLst>
                    <a:ext uri="{9D8B030D-6E8A-4147-A177-3AD203B41FA5}">
                      <a16:colId xmlns:a16="http://schemas.microsoft.com/office/drawing/2014/main" val="778026228"/>
                    </a:ext>
                  </a:extLst>
                </a:gridCol>
                <a:gridCol w="8756994">
                  <a:extLst>
                    <a:ext uri="{9D8B030D-6E8A-4147-A177-3AD203B41FA5}">
                      <a16:colId xmlns:a16="http://schemas.microsoft.com/office/drawing/2014/main" val="864977085"/>
                    </a:ext>
                  </a:extLst>
                </a:gridCol>
              </a:tblGrid>
              <a:tr h="1841756">
                <a:tc>
                  <a:txBody>
                    <a:bodyPr/>
                    <a:lstStyle/>
                    <a:p>
                      <a:r>
                        <a:rPr lang="en-IN" b="1" dirty="0">
                          <a:solidFill>
                            <a:schemeClr val="tx1"/>
                          </a:solidFill>
                          <a:latin typeface="Trebuchet MS" panose="020B0603020202020204" pitchFamily="34" charset="0"/>
                        </a:rPr>
                        <a:t>Current Asset</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An asset shall be classified as current when it satisfies any of the following criteria: (a) it is expected to be realized in, or is intended for sale or consumption in, the company’s normal operating cycle; </a:t>
                      </a:r>
                    </a:p>
                    <a:p>
                      <a:r>
                        <a:rPr lang="en-US" sz="1500" b="0" dirty="0">
                          <a:solidFill>
                            <a:schemeClr val="tx1"/>
                          </a:solidFill>
                          <a:latin typeface="Trebuchet MS" panose="020B0603020202020204" pitchFamily="34" charset="0"/>
                        </a:rPr>
                        <a:t>(b) it is held primarily for the purpose of being traded; </a:t>
                      </a:r>
                    </a:p>
                    <a:p>
                      <a:r>
                        <a:rPr lang="en-US" sz="1500" b="0" dirty="0">
                          <a:solidFill>
                            <a:schemeClr val="tx1"/>
                          </a:solidFill>
                          <a:latin typeface="Trebuchet MS" panose="020B0603020202020204" pitchFamily="34" charset="0"/>
                        </a:rPr>
                        <a:t>(c) it is expected to be realized within twelve months after the reporting date; or </a:t>
                      </a:r>
                    </a:p>
                    <a:p>
                      <a:r>
                        <a:rPr lang="en-US" sz="1500" b="0" dirty="0">
                          <a:solidFill>
                            <a:schemeClr val="tx1"/>
                          </a:solidFill>
                          <a:latin typeface="Trebuchet MS" panose="020B0603020202020204" pitchFamily="34" charset="0"/>
                        </a:rPr>
                        <a:t>(d) it is cash or cash equivalent unless it is restricted from being exchanged or used to settle a liability for at least twelve months after the reporting date. </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3749760438"/>
                  </a:ext>
                </a:extLst>
              </a:tr>
              <a:tr h="433055">
                <a:tc>
                  <a:txBody>
                    <a:bodyPr/>
                    <a:lstStyle/>
                    <a:p>
                      <a:r>
                        <a:rPr lang="en-IN" b="1" dirty="0">
                          <a:latin typeface="Trebuchet MS" panose="020B0603020202020204" pitchFamily="34" charset="0"/>
                        </a:rPr>
                        <a:t>Non Current Asset</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All other assets apart from current shall be classified as non-current.</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2776739058"/>
                  </a:ext>
                </a:extLst>
              </a:tr>
              <a:tr h="882645">
                <a:tc>
                  <a:txBody>
                    <a:bodyPr/>
                    <a:lstStyle/>
                    <a:p>
                      <a:r>
                        <a:rPr lang="en-IN" b="1" dirty="0">
                          <a:latin typeface="Trebuchet MS" panose="020B0603020202020204" pitchFamily="34" charset="0"/>
                        </a:rPr>
                        <a:t>Operating Cycle</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An operating cycle is the time between the acquisition of assets for processing and their realization in cash or cash equivalents. Where the normal operating cycle cannot be identified, it is assumed to have a duration of 12 months.</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1497860571"/>
                  </a:ext>
                </a:extLst>
              </a:tr>
              <a:tr h="1661449">
                <a:tc>
                  <a:txBody>
                    <a:bodyPr/>
                    <a:lstStyle/>
                    <a:p>
                      <a:r>
                        <a:rPr lang="en-IN" b="1" dirty="0">
                          <a:latin typeface="Trebuchet MS" panose="020B0603020202020204" pitchFamily="34" charset="0"/>
                        </a:rPr>
                        <a:t>Current Liability</a:t>
                      </a:r>
                    </a:p>
                  </a:txBody>
                  <a:tcPr>
                    <a:solidFill>
                      <a:schemeClr val="accent4">
                        <a:lumMod val="60000"/>
                        <a:lumOff val="40000"/>
                      </a:schemeClr>
                    </a:solidFill>
                  </a:tcPr>
                </a:tc>
                <a:tc>
                  <a:txBody>
                    <a:bodyPr/>
                    <a:lstStyle/>
                    <a:p>
                      <a:r>
                        <a:rPr lang="en-US" sz="1500" dirty="0">
                          <a:solidFill>
                            <a:schemeClr val="tx1"/>
                          </a:solidFill>
                          <a:latin typeface="Trebuchet MS" panose="020B0603020202020204" pitchFamily="34" charset="0"/>
                        </a:rPr>
                        <a:t>A liability shall be classified as current when it satisfies any of the following criteria: (a) it is expected to be settled in the company’s normal operating cycle; </a:t>
                      </a:r>
                    </a:p>
                    <a:p>
                      <a:r>
                        <a:rPr lang="en-US" sz="1500" dirty="0">
                          <a:solidFill>
                            <a:schemeClr val="tx1"/>
                          </a:solidFill>
                          <a:latin typeface="Trebuchet MS" panose="020B0603020202020204" pitchFamily="34" charset="0"/>
                        </a:rPr>
                        <a:t>(b) it is held primarily for the purpose of being traded; </a:t>
                      </a:r>
                    </a:p>
                    <a:p>
                      <a:r>
                        <a:rPr lang="en-US" sz="1500" dirty="0">
                          <a:solidFill>
                            <a:schemeClr val="tx1"/>
                          </a:solidFill>
                          <a:latin typeface="Trebuchet MS" panose="020B0603020202020204" pitchFamily="34" charset="0"/>
                        </a:rPr>
                        <a:t>(c) it is due to be settled within twelve months after the reporting date; or </a:t>
                      </a:r>
                    </a:p>
                    <a:p>
                      <a:r>
                        <a:rPr lang="en-US" sz="1500" dirty="0">
                          <a:solidFill>
                            <a:schemeClr val="tx1"/>
                          </a:solidFill>
                          <a:latin typeface="Trebuchet MS" panose="020B0603020202020204" pitchFamily="34" charset="0"/>
                        </a:rPr>
                        <a:t>(d) the Non-Corporate entity does not have an unconditional right to defer settlement of the liability for at least twelve months after the reporting date. </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4209710688"/>
                  </a:ext>
                </a:extLst>
              </a:tr>
              <a:tr h="443864">
                <a:tc>
                  <a:txBody>
                    <a:bodyPr/>
                    <a:lstStyle/>
                    <a:p>
                      <a:r>
                        <a:rPr lang="en-IN" b="1" dirty="0">
                          <a:latin typeface="Trebuchet MS" panose="020B0603020202020204" pitchFamily="34" charset="0"/>
                        </a:rPr>
                        <a:t>Non Current Liability</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All other liabilities apart from current shall be classified as non-current</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1022126908"/>
                  </a:ext>
                </a:extLst>
              </a:tr>
            </a:tbl>
          </a:graphicData>
        </a:graphic>
      </p:graphicFrame>
    </p:spTree>
    <p:extLst>
      <p:ext uri="{BB962C8B-B14F-4D97-AF65-F5344CB8AC3E}">
        <p14:creationId xmlns:p14="http://schemas.microsoft.com/office/powerpoint/2010/main" val="2078173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6C7D1-167F-5A90-54E3-8B3B8AD1A00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92216E-D06D-5068-10A9-907AEAD1083D}"/>
              </a:ext>
            </a:extLst>
          </p:cNvPr>
          <p:cNvSpPr>
            <a:spLocks noGrp="1"/>
          </p:cNvSpPr>
          <p:nvPr>
            <p:ph type="title"/>
          </p:nvPr>
        </p:nvSpPr>
        <p:spPr>
          <a:xfrm>
            <a:off x="240631" y="84078"/>
            <a:ext cx="5725453" cy="627797"/>
          </a:xfrm>
        </p:spPr>
        <p:txBody>
          <a:bodyPr>
            <a:normAutofit/>
          </a:bodyPr>
          <a:lstStyle/>
          <a:p>
            <a:r>
              <a:rPr lang="en-US" dirty="0"/>
              <a:t>Concepts Continued</a:t>
            </a:r>
          </a:p>
        </p:txBody>
      </p:sp>
      <p:sp>
        <p:nvSpPr>
          <p:cNvPr id="6" name="Slide Number Placeholder 13">
            <a:extLst>
              <a:ext uri="{FF2B5EF4-FFF2-40B4-BE49-F238E27FC236}">
                <a16:creationId xmlns:a16="http://schemas.microsoft.com/office/drawing/2014/main" id="{A948C648-5A38-1299-31F9-5F0A569B4FFB}"/>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6D2E7BEC-EDC6-D3F2-5F2A-B4B713337CF8}"/>
              </a:ext>
            </a:extLst>
          </p:cNvPr>
          <p:cNvSpPr>
            <a:spLocks noGrp="1"/>
          </p:cNvSpPr>
          <p:nvPr>
            <p:ph type="sldNum" sz="quarter" idx="29"/>
          </p:nvPr>
        </p:nvSpPr>
        <p:spPr/>
        <p:txBody>
          <a:bodyPr/>
          <a:lstStyle/>
          <a:p>
            <a:fld id="{47FEACEE-25B4-4A2D-B147-27296E36371D}" type="slidenum">
              <a:rPr lang="en-US" altLang="zh-CN" noProof="0" smtClean="0"/>
              <a:pPr/>
              <a:t>11</a:t>
            </a:fld>
            <a:endParaRPr lang="en-US" altLang="zh-CN" noProof="0"/>
          </a:p>
        </p:txBody>
      </p:sp>
      <p:graphicFrame>
        <p:nvGraphicFramePr>
          <p:cNvPr id="7" name="Content Placeholder 6">
            <a:extLst>
              <a:ext uri="{FF2B5EF4-FFF2-40B4-BE49-F238E27FC236}">
                <a16:creationId xmlns:a16="http://schemas.microsoft.com/office/drawing/2014/main" id="{C26A99D0-7D68-DB22-B902-C615B3DAB050}"/>
              </a:ext>
            </a:extLst>
          </p:cNvPr>
          <p:cNvGraphicFramePr>
            <a:graphicFrameLocks noGrp="1"/>
          </p:cNvGraphicFramePr>
          <p:nvPr>
            <p:ph idx="30"/>
            <p:extLst>
              <p:ext uri="{D42A27DB-BD31-4B8C-83A1-F6EECF244321}">
                <p14:modId xmlns:p14="http://schemas.microsoft.com/office/powerpoint/2010/main" val="2834637160"/>
              </p:ext>
            </p:extLst>
          </p:nvPr>
        </p:nvGraphicFramePr>
        <p:xfrm>
          <a:off x="240632" y="736979"/>
          <a:ext cx="11742821" cy="2865690"/>
        </p:xfrm>
        <a:graphic>
          <a:graphicData uri="http://schemas.openxmlformats.org/drawingml/2006/table">
            <a:tbl>
              <a:tblPr firstRow="1" bandRow="1">
                <a:tableStyleId>{9DCAF9ED-07DC-4A11-8D7F-57B35C25682E}</a:tableStyleId>
              </a:tblPr>
              <a:tblGrid>
                <a:gridCol w="2732073">
                  <a:extLst>
                    <a:ext uri="{9D8B030D-6E8A-4147-A177-3AD203B41FA5}">
                      <a16:colId xmlns:a16="http://schemas.microsoft.com/office/drawing/2014/main" val="778026228"/>
                    </a:ext>
                  </a:extLst>
                </a:gridCol>
                <a:gridCol w="9010748">
                  <a:extLst>
                    <a:ext uri="{9D8B030D-6E8A-4147-A177-3AD203B41FA5}">
                      <a16:colId xmlns:a16="http://schemas.microsoft.com/office/drawing/2014/main" val="864977085"/>
                    </a:ext>
                  </a:extLst>
                </a:gridCol>
              </a:tblGrid>
              <a:tr h="1402650">
                <a:tc>
                  <a:txBody>
                    <a:bodyPr/>
                    <a:lstStyle/>
                    <a:p>
                      <a:r>
                        <a:rPr lang="en-IN" b="1" dirty="0">
                          <a:solidFill>
                            <a:schemeClr val="tx1"/>
                          </a:solidFill>
                          <a:latin typeface="Trebuchet MS" panose="020B0603020202020204" pitchFamily="34" charset="0"/>
                        </a:rPr>
                        <a:t>Materiality</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It ensures that the financial statements reflect all the important information that could influence the decisions of users, materiality is determined by both quantitative and qualitative factors.</a:t>
                      </a:r>
                    </a:p>
                    <a:p>
                      <a:r>
                        <a:rPr lang="en-US" sz="1500" b="1" dirty="0">
                          <a:solidFill>
                            <a:schemeClr val="tx1"/>
                          </a:solidFill>
                          <a:latin typeface="Trebuchet MS" panose="020B0603020202020204" pitchFamily="34" charset="0"/>
                        </a:rPr>
                        <a:t>Extract of ICAI guidance note – </a:t>
                      </a:r>
                    </a:p>
                    <a:p>
                      <a:r>
                        <a:rPr lang="en-US" sz="1500" b="0" dirty="0">
                          <a:solidFill>
                            <a:schemeClr val="tx1"/>
                          </a:solidFill>
                          <a:latin typeface="Trebuchet MS" panose="020B0603020202020204" pitchFamily="34" charset="0"/>
                        </a:rPr>
                        <a:t>For expenses - Any item of income or expenditure which exceeds one per cent of the revenue </a:t>
                      </a:r>
                    </a:p>
                    <a:p>
                      <a:r>
                        <a:rPr lang="en-US" sz="1500" b="0" dirty="0">
                          <a:solidFill>
                            <a:schemeClr val="tx1"/>
                          </a:solidFill>
                          <a:latin typeface="Trebuchet MS" panose="020B0603020202020204" pitchFamily="34" charset="0"/>
                        </a:rPr>
                        <a:t>from operations or Rs.1,00,000 whichever is higher</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724733593"/>
                  </a:ext>
                </a:extLst>
              </a:tr>
              <a:tr h="1402650">
                <a:tc>
                  <a:txBody>
                    <a:bodyPr/>
                    <a:lstStyle/>
                    <a:p>
                      <a:r>
                        <a:rPr lang="en-IN" b="1" dirty="0">
                          <a:solidFill>
                            <a:schemeClr val="tx1"/>
                          </a:solidFill>
                          <a:latin typeface="Trebuchet MS" panose="020B0603020202020204" pitchFamily="34" charset="0"/>
                        </a:rPr>
                        <a:t>Nature Wise Classification</a:t>
                      </a:r>
                    </a:p>
                  </a:txBody>
                  <a:tcPr>
                    <a:solidFill>
                      <a:schemeClr val="accent4">
                        <a:lumMod val="60000"/>
                        <a:lumOff val="40000"/>
                      </a:schemeClr>
                    </a:solidFill>
                  </a:tcPr>
                </a:tc>
                <a:tc>
                  <a:txBody>
                    <a:bodyPr/>
                    <a:lstStyle/>
                    <a:p>
                      <a:r>
                        <a:rPr lang="en-US" sz="1500" b="0" dirty="0">
                          <a:solidFill>
                            <a:schemeClr val="tx1"/>
                          </a:solidFill>
                          <a:latin typeface="Trebuchet MS" panose="020B0603020202020204" pitchFamily="34" charset="0"/>
                        </a:rPr>
                        <a:t>Nature-wise classification refers to organizing income and expenses in the financial statements based on the type or inherent nature of the transaction, rather than the function or purpose it serves in the business.</a:t>
                      </a:r>
                    </a:p>
                    <a:p>
                      <a:r>
                        <a:rPr lang="en-IN" sz="1500" b="0" dirty="0">
                          <a:solidFill>
                            <a:schemeClr val="tx1"/>
                          </a:solidFill>
                          <a:latin typeface="Trebuchet MS" panose="020B0603020202020204" pitchFamily="34" charset="0"/>
                        </a:rPr>
                        <a:t>Ex -  Salaries and Wages, rent…etc</a:t>
                      </a:r>
                    </a:p>
                    <a:p>
                      <a:r>
                        <a:rPr lang="en-US" sz="1500" b="0" dirty="0">
                          <a:solidFill>
                            <a:schemeClr val="tx1"/>
                          </a:solidFill>
                          <a:latin typeface="Trebuchet MS" panose="020B0603020202020204" pitchFamily="34" charset="0"/>
                        </a:rPr>
                        <a:t>No matter where these costs are incurred (sales, admin, production), they are grouped based on what they are, not what they do.</a:t>
                      </a:r>
                      <a:endParaRPr lang="en-IN" sz="1500" b="0" dirty="0">
                        <a:solidFill>
                          <a:schemeClr val="tx1"/>
                        </a:solidFill>
                        <a:latin typeface="Trebuchet MS" panose="020B0603020202020204" pitchFamily="34" charset="0"/>
                      </a:endParaRPr>
                    </a:p>
                  </a:txBody>
                  <a:tcPr>
                    <a:solidFill>
                      <a:srgbClr val="D6E0EB"/>
                    </a:solidFill>
                  </a:tcPr>
                </a:tc>
                <a:extLst>
                  <a:ext uri="{0D108BD9-81ED-4DB2-BD59-A6C34878D82A}">
                    <a16:rowId xmlns:a16="http://schemas.microsoft.com/office/drawing/2014/main" val="4077438170"/>
                  </a:ext>
                </a:extLst>
              </a:tr>
            </a:tbl>
          </a:graphicData>
        </a:graphic>
      </p:graphicFrame>
    </p:spTree>
    <p:extLst>
      <p:ext uri="{BB962C8B-B14F-4D97-AF65-F5344CB8AC3E}">
        <p14:creationId xmlns:p14="http://schemas.microsoft.com/office/powerpoint/2010/main" val="2721121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9A1FA-5950-39CD-490C-D81C232ACA1B}"/>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672A4F79-D056-B093-F182-C33E84138855}"/>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7AD34FF6-5120-4FE7-6734-BB6BC2C5685D}"/>
              </a:ext>
            </a:extLst>
          </p:cNvPr>
          <p:cNvSpPr>
            <a:spLocks noGrp="1"/>
          </p:cNvSpPr>
          <p:nvPr>
            <p:ph type="sldNum" sz="quarter" idx="29"/>
          </p:nvPr>
        </p:nvSpPr>
        <p:spPr/>
        <p:txBody>
          <a:bodyPr/>
          <a:lstStyle/>
          <a:p>
            <a:fld id="{47FEACEE-25B4-4A2D-B147-27296E36371D}" type="slidenum">
              <a:rPr lang="en-US" altLang="zh-CN" noProof="0" smtClean="0"/>
              <a:pPr/>
              <a:t>12</a:t>
            </a:fld>
            <a:endParaRPr lang="en-US" altLang="zh-CN" noProof="0"/>
          </a:p>
        </p:txBody>
      </p:sp>
      <p:graphicFrame>
        <p:nvGraphicFramePr>
          <p:cNvPr id="8" name="Table 7">
            <a:extLst>
              <a:ext uri="{FF2B5EF4-FFF2-40B4-BE49-F238E27FC236}">
                <a16:creationId xmlns:a16="http://schemas.microsoft.com/office/drawing/2014/main" id="{FF45C766-904A-458F-AA91-9F9CA11B1FDE}"/>
              </a:ext>
            </a:extLst>
          </p:cNvPr>
          <p:cNvGraphicFramePr>
            <a:graphicFrameLocks noGrp="1"/>
          </p:cNvGraphicFramePr>
          <p:nvPr>
            <p:extLst>
              <p:ext uri="{D42A27DB-BD31-4B8C-83A1-F6EECF244321}">
                <p14:modId xmlns:p14="http://schemas.microsoft.com/office/powerpoint/2010/main" val="807128710"/>
              </p:ext>
            </p:extLst>
          </p:nvPr>
        </p:nvGraphicFramePr>
        <p:xfrm>
          <a:off x="304508" y="812004"/>
          <a:ext cx="11582983" cy="5801710"/>
        </p:xfrm>
        <a:graphic>
          <a:graphicData uri="http://schemas.openxmlformats.org/drawingml/2006/table">
            <a:tbl>
              <a:tblPr>
                <a:tableStyleId>{9DCAF9ED-07DC-4A11-8D7F-57B35C25682E}</a:tableStyleId>
              </a:tblPr>
              <a:tblGrid>
                <a:gridCol w="1058137">
                  <a:extLst>
                    <a:ext uri="{9D8B030D-6E8A-4147-A177-3AD203B41FA5}">
                      <a16:colId xmlns:a16="http://schemas.microsoft.com/office/drawing/2014/main" val="1847010933"/>
                    </a:ext>
                  </a:extLst>
                </a:gridCol>
                <a:gridCol w="3741171">
                  <a:extLst>
                    <a:ext uri="{9D8B030D-6E8A-4147-A177-3AD203B41FA5}">
                      <a16:colId xmlns:a16="http://schemas.microsoft.com/office/drawing/2014/main" val="1326598438"/>
                    </a:ext>
                  </a:extLst>
                </a:gridCol>
                <a:gridCol w="2269994">
                  <a:extLst>
                    <a:ext uri="{9D8B030D-6E8A-4147-A177-3AD203B41FA5}">
                      <a16:colId xmlns:a16="http://schemas.microsoft.com/office/drawing/2014/main" val="572675230"/>
                    </a:ext>
                  </a:extLst>
                </a:gridCol>
                <a:gridCol w="2382508">
                  <a:extLst>
                    <a:ext uri="{9D8B030D-6E8A-4147-A177-3AD203B41FA5}">
                      <a16:colId xmlns:a16="http://schemas.microsoft.com/office/drawing/2014/main" val="1076036161"/>
                    </a:ext>
                  </a:extLst>
                </a:gridCol>
                <a:gridCol w="2131173">
                  <a:extLst>
                    <a:ext uri="{9D8B030D-6E8A-4147-A177-3AD203B41FA5}">
                      <a16:colId xmlns:a16="http://schemas.microsoft.com/office/drawing/2014/main" val="3967227758"/>
                    </a:ext>
                  </a:extLst>
                </a:gridCol>
              </a:tblGrid>
              <a:tr h="172163">
                <a:tc>
                  <a:txBody>
                    <a:bodyPr/>
                    <a:lstStyle/>
                    <a:p>
                      <a:pPr algn="ctr" fontAlgn="ctr"/>
                      <a:r>
                        <a:rPr lang="en-IN" sz="1800" b="1" i="0" u="none" strike="noStrike" dirty="0">
                          <a:solidFill>
                            <a:srgbClr val="000000"/>
                          </a:solidFill>
                          <a:effectLst/>
                          <a:latin typeface="Trebuchet MS" panose="020B0603020202020204" pitchFamily="34" charset="0"/>
                        </a:rPr>
                        <a:t>Criteria</a:t>
                      </a:r>
                    </a:p>
                  </a:txBody>
                  <a:tcPr marL="8198" marR="8198" marT="8198" marB="0" anchor="ctr">
                    <a:solidFill>
                      <a:schemeClr val="accent4">
                        <a:lumMod val="60000"/>
                        <a:lumOff val="40000"/>
                      </a:schemeClr>
                    </a:solidFill>
                  </a:tcPr>
                </a:tc>
                <a:tc>
                  <a:txBody>
                    <a:bodyPr/>
                    <a:lstStyle/>
                    <a:p>
                      <a:pPr algn="ctr" fontAlgn="ctr"/>
                      <a:r>
                        <a:rPr lang="en-IN" sz="1800" b="1" u="none" strike="noStrike" dirty="0">
                          <a:effectLst/>
                          <a:latin typeface="Trebuchet MS" panose="020B0603020202020204" pitchFamily="34" charset="0"/>
                        </a:rPr>
                        <a:t>Recognition</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algn="ctr" fontAlgn="ctr"/>
                      <a:r>
                        <a:rPr lang="en-IN" sz="1800" b="1" u="none" strike="noStrike" dirty="0">
                          <a:effectLst/>
                          <a:latin typeface="Trebuchet MS" panose="020B0603020202020204" pitchFamily="34" charset="0"/>
                        </a:rPr>
                        <a:t>Measurement</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algn="ctr" fontAlgn="ctr"/>
                      <a:r>
                        <a:rPr lang="en-IN" sz="1800" b="1" u="none" strike="noStrike" dirty="0">
                          <a:effectLst/>
                          <a:latin typeface="Trebuchet MS" panose="020B0603020202020204" pitchFamily="34" charset="0"/>
                        </a:rPr>
                        <a:t>Disclosure</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algn="ctr" fontAlgn="ctr"/>
                      <a:r>
                        <a:rPr lang="en-IN" sz="1800" b="1" u="none" strike="noStrike" dirty="0">
                          <a:effectLst/>
                          <a:latin typeface="Trebuchet MS" panose="020B0603020202020204" pitchFamily="34" charset="0"/>
                        </a:rPr>
                        <a:t>Presentation</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extLst>
                  <a:ext uri="{0D108BD9-81ED-4DB2-BD59-A6C34878D82A}">
                    <a16:rowId xmlns:a16="http://schemas.microsoft.com/office/drawing/2014/main" val="3090388551"/>
                  </a:ext>
                </a:extLst>
              </a:tr>
              <a:tr h="819823">
                <a:tc>
                  <a:txBody>
                    <a:bodyPr/>
                    <a:lstStyle/>
                    <a:p>
                      <a:pPr algn="l" fontAlgn="ctr"/>
                      <a:r>
                        <a:rPr lang="en-IN" sz="1800" b="1" u="none" strike="noStrike" dirty="0">
                          <a:effectLst/>
                          <a:latin typeface="Trebuchet MS" panose="020B0603020202020204" pitchFamily="34" charset="0"/>
                        </a:rPr>
                        <a:t>Define</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algn="l" fontAlgn="ctr"/>
                      <a:r>
                        <a:rPr lang="en-US" sz="1500" u="none" strike="noStrike" dirty="0">
                          <a:effectLst/>
                          <a:latin typeface="Trebuchet MS" panose="020B0603020202020204" pitchFamily="34" charset="0"/>
                        </a:rPr>
                        <a:t>The process of including an item in the financial statements when it meets specific criteria.</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The process of determining the monetary amounts at which recognized items are recorded.</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Providing additional information about recognized and unrecognized items to enhance transparency.</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Structuring, formatting, and classifying financial statement items for clarity and comparability.</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extLst>
                  <a:ext uri="{0D108BD9-81ED-4DB2-BD59-A6C34878D82A}">
                    <a16:rowId xmlns:a16="http://schemas.microsoft.com/office/drawing/2014/main" val="180290905"/>
                  </a:ext>
                </a:extLst>
              </a:tr>
              <a:tr h="491894">
                <a:tc>
                  <a:txBody>
                    <a:bodyPr/>
                    <a:lstStyle/>
                    <a:p>
                      <a:pPr algn="l" fontAlgn="ctr"/>
                      <a:r>
                        <a:rPr lang="en-IN" sz="1800" b="1" u="none" strike="noStrike" dirty="0">
                          <a:effectLst/>
                          <a:latin typeface="Trebuchet MS" panose="020B0603020202020204" pitchFamily="34" charset="0"/>
                        </a:rPr>
                        <a:t>Focus</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algn="l" fontAlgn="ctr"/>
                      <a:r>
                        <a:rPr lang="en-US" sz="1500" u="none" strike="noStrike" dirty="0">
                          <a:effectLst/>
                          <a:latin typeface="Trebuchet MS" panose="020B0603020202020204" pitchFamily="34" charset="0"/>
                        </a:rPr>
                        <a:t>Whether to include an item in the financial statements.</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How much value to assign to recognized items.</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Explaining and providing context for financial statement items.</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How financial information is organized and displayed.</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extLst>
                  <a:ext uri="{0D108BD9-81ED-4DB2-BD59-A6C34878D82A}">
                    <a16:rowId xmlns:a16="http://schemas.microsoft.com/office/drawing/2014/main" val="3429392623"/>
                  </a:ext>
                </a:extLst>
              </a:tr>
              <a:tr h="1147753">
                <a:tc>
                  <a:txBody>
                    <a:bodyPr/>
                    <a:lstStyle/>
                    <a:p>
                      <a:pPr algn="l" fontAlgn="ctr"/>
                      <a:r>
                        <a:rPr lang="en-IN" sz="1800" b="1" u="none" strike="noStrike" dirty="0">
                          <a:effectLst/>
                          <a:latin typeface="Trebuchet MS" panose="020B0603020202020204" pitchFamily="34" charset="0"/>
                        </a:rPr>
                        <a:t>Criteria</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marL="285750" indent="-285750" algn="l" fontAlgn="ctr">
                        <a:buFontTx/>
                        <a:buChar char="-"/>
                      </a:pPr>
                      <a:r>
                        <a:rPr lang="en-US" sz="1500" u="none" strike="noStrike" dirty="0">
                          <a:effectLst/>
                          <a:latin typeface="Trebuchet MS" panose="020B0603020202020204" pitchFamily="34" charset="0"/>
                        </a:rPr>
                        <a:t>Meets the definition of an element (asset, liability, income, expense) as per the Framework.- Probable economic benefits will flow to/from the entity.</a:t>
                      </a:r>
                    </a:p>
                    <a:p>
                      <a:pPr marL="285750" indent="-285750" algn="l" fontAlgn="ctr">
                        <a:buFontTx/>
                        <a:buChar char="-"/>
                      </a:pPr>
                      <a:r>
                        <a:rPr lang="en-US" sz="1500" u="none" strike="noStrike" dirty="0">
                          <a:effectLst/>
                          <a:latin typeface="Trebuchet MS" panose="020B0603020202020204" pitchFamily="34" charset="0"/>
                        </a:rPr>
                        <a:t>Can be measured reliably.</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algn="l" fontAlgn="ctr"/>
                      <a:r>
                        <a:rPr lang="en-US" sz="1500" u="none" strike="noStrike" dirty="0">
                          <a:effectLst/>
                          <a:latin typeface="Trebuchet MS" panose="020B0603020202020204" pitchFamily="34" charset="0"/>
                        </a:rPr>
                        <a:t>- Based on measurement bases prescribed by Accounting Standards (AS), e.g., historical cost, fair value, net realizable value, present value.</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marL="285750" indent="-285750" algn="l" fontAlgn="ctr">
                        <a:buFontTx/>
                        <a:buChar char="-"/>
                      </a:pPr>
                      <a:r>
                        <a:rPr lang="en-US" sz="1500" u="none" strike="noStrike" dirty="0">
                          <a:effectLst/>
                          <a:latin typeface="Trebuchet MS" panose="020B0603020202020204" pitchFamily="34" charset="0"/>
                        </a:rPr>
                        <a:t>Materiality and relevance to users.</a:t>
                      </a:r>
                    </a:p>
                    <a:p>
                      <a:pPr marL="285750" indent="-285750" algn="l" fontAlgn="ctr">
                        <a:buFontTx/>
                        <a:buChar char="-"/>
                      </a:pPr>
                      <a:r>
                        <a:rPr lang="en-US" sz="1500" u="none" strike="noStrike" dirty="0">
                          <a:effectLst/>
                          <a:latin typeface="Trebuchet MS" panose="020B0603020202020204" pitchFamily="34" charset="0"/>
                        </a:rPr>
                        <a:t>Compliance with AS disclosure requirements.</a:t>
                      </a:r>
                    </a:p>
                    <a:p>
                      <a:pPr marL="285750" indent="-285750" algn="l" fontAlgn="ctr">
                        <a:buFontTx/>
                        <a:buChar char="-"/>
                      </a:pPr>
                      <a:r>
                        <a:rPr lang="en-US" sz="1500" u="none" strike="noStrike" dirty="0">
                          <a:effectLst/>
                          <a:latin typeface="Trebuchet MS" panose="020B0603020202020204" pitchFamily="34" charset="0"/>
                        </a:rPr>
                        <a:t>Includes qualitative and quantitative details.</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marL="285750" indent="-285750" algn="l" fontAlgn="ctr">
                        <a:buFontTx/>
                        <a:buChar char="-"/>
                      </a:pPr>
                      <a:r>
                        <a:rPr lang="en-US" sz="1500" u="none" strike="noStrike" dirty="0">
                          <a:effectLst/>
                          <a:latin typeface="Trebuchet MS" panose="020B0603020202020204" pitchFamily="34" charset="0"/>
                        </a:rPr>
                        <a:t>Compliance with standardized formats.- Clear classification (e.g., current vs. non-current).</a:t>
                      </a:r>
                    </a:p>
                    <a:p>
                      <a:pPr marL="285750" indent="-285750" algn="l" fontAlgn="ctr">
                        <a:buFontTx/>
                        <a:buChar char="-"/>
                      </a:pPr>
                      <a:r>
                        <a:rPr lang="en-US" sz="1500" u="none" strike="noStrike" dirty="0">
                          <a:effectLst/>
                          <a:latin typeface="Trebuchet MS" panose="020B0603020202020204" pitchFamily="34" charset="0"/>
                        </a:rPr>
                        <a:t>Consistency and comparability across periods.</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extLst>
                  <a:ext uri="{0D108BD9-81ED-4DB2-BD59-A6C34878D82A}">
                    <a16:rowId xmlns:a16="http://schemas.microsoft.com/office/drawing/2014/main" val="1964656787"/>
                  </a:ext>
                </a:extLst>
              </a:tr>
              <a:tr h="983788">
                <a:tc>
                  <a:txBody>
                    <a:bodyPr/>
                    <a:lstStyle/>
                    <a:p>
                      <a:pPr algn="l" fontAlgn="ctr"/>
                      <a:r>
                        <a:rPr lang="en-IN" sz="1800" b="1" u="none" strike="noStrike" dirty="0">
                          <a:effectLst/>
                          <a:latin typeface="Trebuchet MS" panose="020B0603020202020204" pitchFamily="34" charset="0"/>
                        </a:rPr>
                        <a:t>Examples</a:t>
                      </a:r>
                      <a:endParaRPr lang="en-IN" sz="1800" b="1" i="0" u="none" strike="noStrike" dirty="0">
                        <a:solidFill>
                          <a:srgbClr val="000000"/>
                        </a:solidFill>
                        <a:effectLst/>
                        <a:latin typeface="Trebuchet MS" panose="020B0603020202020204" pitchFamily="34" charset="0"/>
                      </a:endParaRPr>
                    </a:p>
                  </a:txBody>
                  <a:tcPr marL="8198" marR="8198" marT="8198" marB="0" anchor="ctr">
                    <a:solidFill>
                      <a:schemeClr val="accent4">
                        <a:lumMod val="60000"/>
                        <a:lumOff val="40000"/>
                      </a:schemeClr>
                    </a:solidFill>
                  </a:tcPr>
                </a:tc>
                <a:tc>
                  <a:txBody>
                    <a:bodyPr/>
                    <a:lstStyle/>
                    <a:p>
                      <a:pPr marL="285750" indent="-285750" algn="l" fontAlgn="ctr">
                        <a:buFontTx/>
                        <a:buChar char="-"/>
                      </a:pPr>
                      <a:r>
                        <a:rPr lang="en-US" sz="1500" u="none" strike="noStrike" dirty="0">
                          <a:effectLst/>
                          <a:latin typeface="Trebuchet MS" panose="020B0603020202020204" pitchFamily="34" charset="0"/>
                        </a:rPr>
                        <a:t>Recognizing revenue under AS 9 when services are rendered.</a:t>
                      </a:r>
                    </a:p>
                    <a:p>
                      <a:pPr marL="285750" indent="-285750" algn="l" fontAlgn="ctr">
                        <a:buFontTx/>
                        <a:buChar char="-"/>
                      </a:pPr>
                      <a:r>
                        <a:rPr lang="en-US" sz="1500" u="none" strike="noStrike" dirty="0">
                          <a:effectLst/>
                          <a:latin typeface="Trebuchet MS" panose="020B0603020202020204" pitchFamily="34" charset="0"/>
                        </a:rPr>
                        <a:t>Recognizing a provision under AS 29 for a probable liability.</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marL="285750" indent="-285750" algn="l" fontAlgn="ctr">
                        <a:buFontTx/>
                        <a:buChar char="-"/>
                      </a:pPr>
                      <a:r>
                        <a:rPr lang="en-US" sz="1500" u="none" strike="noStrike" dirty="0">
                          <a:effectLst/>
                          <a:latin typeface="Trebuchet MS" panose="020B0603020202020204" pitchFamily="34" charset="0"/>
                        </a:rPr>
                        <a:t>Measuring inventory at lower of cost or net realizable value (AS 2).</a:t>
                      </a:r>
                    </a:p>
                    <a:p>
                      <a:pPr marL="285750" indent="-285750" algn="l" fontAlgn="ctr">
                        <a:buFontTx/>
                        <a:buChar char="-"/>
                      </a:pPr>
                      <a:r>
                        <a:rPr lang="en-US" sz="1500" u="none" strike="noStrike" dirty="0">
                          <a:effectLst/>
                          <a:latin typeface="Trebuchet MS" panose="020B0603020202020204" pitchFamily="34" charset="0"/>
                        </a:rPr>
                        <a:t>Measuring depreciation based on useful life (AS 6).</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marL="285750" indent="-285750" algn="l" fontAlgn="ctr">
                        <a:buFontTx/>
                        <a:buChar char="-"/>
                      </a:pPr>
                      <a:r>
                        <a:rPr lang="en-US" sz="1500" u="none" strike="noStrike" dirty="0">
                          <a:effectLst/>
                          <a:latin typeface="Trebuchet MS" panose="020B0603020202020204" pitchFamily="34" charset="0"/>
                        </a:rPr>
                        <a:t>Disclosing related party transactions under AS 18.</a:t>
                      </a:r>
                    </a:p>
                    <a:p>
                      <a:pPr marL="285750" indent="-285750" algn="l" fontAlgn="ctr">
                        <a:buFontTx/>
                        <a:buChar char="-"/>
                      </a:pPr>
                      <a:r>
                        <a:rPr lang="en-US" sz="1500" u="none" strike="noStrike" dirty="0">
                          <a:effectLst/>
                          <a:latin typeface="Trebuchet MS" panose="020B0603020202020204" pitchFamily="34" charset="0"/>
                        </a:rPr>
                        <a:t>Disclosing contingent liabilities under AS 29.</a:t>
                      </a: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tc>
                  <a:txBody>
                    <a:bodyPr/>
                    <a:lstStyle/>
                    <a:p>
                      <a:pPr marL="285750" indent="-285750" algn="l" fontAlgn="ctr">
                        <a:buFontTx/>
                        <a:buChar char="-"/>
                      </a:pPr>
                      <a:r>
                        <a:rPr lang="en-US" sz="1500" u="none" strike="noStrike" dirty="0">
                          <a:effectLst/>
                          <a:latin typeface="Trebuchet MS" panose="020B0603020202020204" pitchFamily="34" charset="0"/>
                        </a:rPr>
                        <a:t>Presenting a balance sheet with current/non-current classifications.</a:t>
                      </a:r>
                    </a:p>
                    <a:p>
                      <a:pPr marL="0" indent="0" algn="l" fontAlgn="ctr">
                        <a:buFontTx/>
                        <a:buNone/>
                      </a:pPr>
                      <a:endParaRPr lang="en-US" sz="1500" b="0" i="0" u="none" strike="noStrike" dirty="0">
                        <a:solidFill>
                          <a:srgbClr val="000000"/>
                        </a:solidFill>
                        <a:effectLst/>
                        <a:latin typeface="Trebuchet MS" panose="020B0603020202020204" pitchFamily="34" charset="0"/>
                      </a:endParaRPr>
                    </a:p>
                  </a:txBody>
                  <a:tcPr marL="8198" marR="8198" marT="8198" marB="0" anchor="ctr">
                    <a:solidFill>
                      <a:srgbClr val="D6E0EB"/>
                    </a:solidFill>
                  </a:tcPr>
                </a:tc>
                <a:extLst>
                  <a:ext uri="{0D108BD9-81ED-4DB2-BD59-A6C34878D82A}">
                    <a16:rowId xmlns:a16="http://schemas.microsoft.com/office/drawing/2014/main" val="3858307326"/>
                  </a:ext>
                </a:extLst>
              </a:tr>
            </a:tbl>
          </a:graphicData>
        </a:graphic>
      </p:graphicFrame>
      <p:sp>
        <p:nvSpPr>
          <p:cNvPr id="10" name="Content Placeholder 9">
            <a:extLst>
              <a:ext uri="{FF2B5EF4-FFF2-40B4-BE49-F238E27FC236}">
                <a16:creationId xmlns:a16="http://schemas.microsoft.com/office/drawing/2014/main" id="{5B08E70F-8550-72E9-C2AC-A79FCCCB4126}"/>
              </a:ext>
            </a:extLst>
          </p:cNvPr>
          <p:cNvSpPr>
            <a:spLocks noGrp="1"/>
          </p:cNvSpPr>
          <p:nvPr>
            <p:ph idx="30"/>
          </p:nvPr>
        </p:nvSpPr>
        <p:spPr>
          <a:xfrm>
            <a:off x="186998" y="195846"/>
            <a:ext cx="12357928" cy="859809"/>
          </a:xfrm>
        </p:spPr>
        <p:txBody>
          <a:bodyPr>
            <a:noAutofit/>
          </a:bodyPr>
          <a:lstStyle/>
          <a:p>
            <a:pPr marL="0" indent="0">
              <a:buNone/>
            </a:pPr>
            <a:r>
              <a:rPr lang="en-IN" sz="4000" b="1" dirty="0"/>
              <a:t>Recognition, Measurement, Disclosure and Presentation</a:t>
            </a:r>
          </a:p>
        </p:txBody>
      </p:sp>
    </p:spTree>
    <p:extLst>
      <p:ext uri="{BB962C8B-B14F-4D97-AF65-F5344CB8AC3E}">
        <p14:creationId xmlns:p14="http://schemas.microsoft.com/office/powerpoint/2010/main" val="1208110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1E5D-C396-B9DA-197D-360A347E07B4}"/>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0660D284-6123-EA6E-F0F8-6D305D13DDFA}"/>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976D173B-BA0D-090A-BF14-8CBFB6992D66}"/>
              </a:ext>
            </a:extLst>
          </p:cNvPr>
          <p:cNvSpPr>
            <a:spLocks noGrp="1"/>
          </p:cNvSpPr>
          <p:nvPr>
            <p:ph type="sldNum" sz="quarter" idx="29"/>
          </p:nvPr>
        </p:nvSpPr>
        <p:spPr/>
        <p:txBody>
          <a:bodyPr/>
          <a:lstStyle/>
          <a:p>
            <a:fld id="{47FEACEE-25B4-4A2D-B147-27296E36371D}" type="slidenum">
              <a:rPr lang="en-US" altLang="zh-CN" noProof="0" smtClean="0"/>
              <a:pPr/>
              <a:t>13</a:t>
            </a:fld>
            <a:endParaRPr lang="en-US" altLang="zh-CN" noProof="0"/>
          </a:p>
        </p:txBody>
      </p:sp>
      <p:sp>
        <p:nvSpPr>
          <p:cNvPr id="15" name="TextBox 14">
            <a:extLst>
              <a:ext uri="{FF2B5EF4-FFF2-40B4-BE49-F238E27FC236}">
                <a16:creationId xmlns:a16="http://schemas.microsoft.com/office/drawing/2014/main" id="{70FD2597-CC3F-C5AC-24C5-A8A4A60C6726}"/>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3" name="Title 1">
            <a:extLst>
              <a:ext uri="{FF2B5EF4-FFF2-40B4-BE49-F238E27FC236}">
                <a16:creationId xmlns:a16="http://schemas.microsoft.com/office/drawing/2014/main" id="{71FCD0DE-DDDA-BF4C-B3F8-2D9619314299}"/>
              </a:ext>
            </a:extLst>
          </p:cNvPr>
          <p:cNvSpPr>
            <a:spLocks noGrp="1"/>
          </p:cNvSpPr>
          <p:nvPr>
            <p:ph type="title"/>
          </p:nvPr>
        </p:nvSpPr>
        <p:spPr>
          <a:xfrm>
            <a:off x="583893" y="274953"/>
            <a:ext cx="8544604" cy="774889"/>
          </a:xfrm>
          <a:noFill/>
        </p:spPr>
        <p:txBody>
          <a:bodyPr anchor="t" anchorCtr="0">
            <a:noAutofit/>
          </a:bodyPr>
          <a:lstStyle/>
          <a:p>
            <a:r>
              <a:rPr lang="en-US" sz="3500" dirty="0"/>
              <a:t>Practical Examples</a:t>
            </a:r>
          </a:p>
        </p:txBody>
      </p:sp>
      <p:sp>
        <p:nvSpPr>
          <p:cNvPr id="4" name="TextBox 3">
            <a:extLst>
              <a:ext uri="{FF2B5EF4-FFF2-40B4-BE49-F238E27FC236}">
                <a16:creationId xmlns:a16="http://schemas.microsoft.com/office/drawing/2014/main" id="{54235DB6-7D05-6850-F7A2-AB7B48B1D7DF}"/>
              </a:ext>
            </a:extLst>
          </p:cNvPr>
          <p:cNvSpPr txBox="1"/>
          <p:nvPr/>
        </p:nvSpPr>
        <p:spPr>
          <a:xfrm>
            <a:off x="583893" y="1149530"/>
            <a:ext cx="9412167" cy="5262979"/>
          </a:xfrm>
          <a:prstGeom prst="rect">
            <a:avLst/>
          </a:prstGeom>
        </p:spPr>
        <p:txBody>
          <a:bodyPr wrap="square" rtlCol="0">
            <a:spAutoFit/>
          </a:bodyPr>
          <a:lstStyle/>
          <a:p>
            <a:pPr>
              <a:lnSpc>
                <a:spcPct val="100000"/>
              </a:lnSpc>
              <a:spcBef>
                <a:spcPts val="0"/>
              </a:spcBef>
            </a:pPr>
            <a:r>
              <a:rPr lang="en-US" sz="1500" dirty="0">
                <a:solidFill>
                  <a:schemeClr val="bg1">
                    <a:lumMod val="95000"/>
                  </a:schemeClr>
                </a:solidFill>
                <a:latin typeface="Trebuchet MS" panose="020B0603020202020204" pitchFamily="34" charset="0"/>
              </a:rPr>
              <a:t>1. XYZ Associates, a Level I non-corporate partnership, had availed a term loan of ₹1.2 crore from a bank, repayable over five years with a final maturity in 2027. </a:t>
            </a:r>
            <a:r>
              <a:rPr lang="en-US" sz="1500" dirty="0" err="1">
                <a:solidFill>
                  <a:schemeClr val="bg1">
                    <a:lumMod val="95000"/>
                  </a:schemeClr>
                </a:solidFill>
                <a:latin typeface="Trebuchet MS" panose="020B0603020202020204" pitchFamily="34" charset="0"/>
              </a:rPr>
              <a:t>However,due</a:t>
            </a:r>
            <a:r>
              <a:rPr lang="en-US" sz="1500" dirty="0">
                <a:solidFill>
                  <a:schemeClr val="bg1">
                    <a:lumMod val="95000"/>
                  </a:schemeClr>
                </a:solidFill>
                <a:latin typeface="Trebuchet MS" panose="020B0603020202020204" pitchFamily="34" charset="0"/>
              </a:rPr>
              <a:t> to breach of the loan covenant and the firm did not obtain a waiver from the bank before the approval of the financial statements, the entire outstanding loan amount was reclassified as a current liability in accordance with the applicable accounting standards.</a:t>
            </a:r>
          </a:p>
          <a:p>
            <a:pPr marL="342900" indent="-342900">
              <a:lnSpc>
                <a:spcPct val="100000"/>
              </a:lnSpc>
              <a:spcBef>
                <a:spcPts val="0"/>
              </a:spcBef>
              <a:buFont typeface="Wingdings" panose="05000000000000000000" pitchFamily="2" charset="2"/>
              <a:buChar char="Ø"/>
            </a:pPr>
            <a:endParaRPr lang="en-US" sz="1500" dirty="0">
              <a:solidFill>
                <a:schemeClr val="bg1">
                  <a:lumMod val="95000"/>
                </a:schemeClr>
              </a:solidFill>
              <a:latin typeface="Trebuchet MS" panose="020B0603020202020204" pitchFamily="34" charset="0"/>
              <a:ea typeface="微软雅黑"/>
              <a:cs typeface="Posterama" panose="020B0504020200020000" pitchFamily="34" charset="0"/>
            </a:endParaRPr>
          </a:p>
          <a:p>
            <a:pPr>
              <a:lnSpc>
                <a:spcPct val="100000"/>
              </a:lnSpc>
              <a:spcBef>
                <a:spcPts val="0"/>
              </a:spcBef>
            </a:pPr>
            <a:r>
              <a:rPr lang="en-US" sz="1500" dirty="0">
                <a:solidFill>
                  <a:schemeClr val="bg1">
                    <a:lumMod val="95000"/>
                  </a:schemeClr>
                </a:solidFill>
                <a:latin typeface="Trebuchet MS" panose="020B0603020202020204" pitchFamily="34" charset="0"/>
                <a:ea typeface="微软雅黑"/>
                <a:cs typeface="Posterama" panose="020B0504020200020000" pitchFamily="34" charset="0"/>
              </a:rPr>
              <a:t>2. PQR</a:t>
            </a:r>
            <a:r>
              <a:rPr lang="en-US" sz="1500" dirty="0">
                <a:solidFill>
                  <a:schemeClr val="bg1">
                    <a:lumMod val="95000"/>
                  </a:schemeClr>
                </a:solidFill>
                <a:latin typeface="Trebuchet MS" panose="020B0603020202020204" pitchFamily="34" charset="0"/>
              </a:rPr>
              <a:t> Associates, a Level I non-corporate partnership, had paid a ₹15 lakh security deposit in April 2022 for a five-year office lease. As of March 31, 2025, the deposit was classified as a non-current asset. However, the lease was mutually terminated on April 15, 2025, and the landlord confirmed the deposit would be refunded within three months.</a:t>
            </a:r>
          </a:p>
          <a:p>
            <a:pPr>
              <a:lnSpc>
                <a:spcPct val="100000"/>
              </a:lnSpc>
              <a:spcBef>
                <a:spcPts val="0"/>
              </a:spcBef>
            </a:pPr>
            <a:r>
              <a:rPr lang="en-US" sz="1500" dirty="0">
                <a:solidFill>
                  <a:schemeClr val="bg1">
                    <a:lumMod val="95000"/>
                  </a:schemeClr>
                </a:solidFill>
                <a:latin typeface="Trebuchet MS" panose="020B0603020202020204" pitchFamily="34" charset="0"/>
              </a:rPr>
              <a:t>Since the termination occurred after the balance sheet date but before approval of the financial                      statements, and it provided evidence of a condition existing as of that date, it was treated as an  </a:t>
            </a:r>
            <a:r>
              <a:rPr lang="en-US" sz="1500" b="1" dirty="0">
                <a:solidFill>
                  <a:schemeClr val="bg1">
                    <a:lumMod val="95000"/>
                  </a:schemeClr>
                </a:solidFill>
                <a:latin typeface="Trebuchet MS" panose="020B0603020202020204" pitchFamily="34" charset="0"/>
              </a:rPr>
              <a:t>adjusting event</a:t>
            </a:r>
            <a:r>
              <a:rPr lang="en-US" sz="1500" dirty="0">
                <a:solidFill>
                  <a:schemeClr val="bg1">
                    <a:lumMod val="95000"/>
                  </a:schemeClr>
                </a:solidFill>
                <a:latin typeface="Trebuchet MS" panose="020B0603020202020204" pitchFamily="34" charset="0"/>
              </a:rPr>
              <a:t> under </a:t>
            </a:r>
            <a:r>
              <a:rPr lang="en-US" sz="1500" b="1" dirty="0">
                <a:solidFill>
                  <a:schemeClr val="bg1">
                    <a:lumMod val="95000"/>
                  </a:schemeClr>
                </a:solidFill>
                <a:latin typeface="Trebuchet MS" panose="020B0603020202020204" pitchFamily="34" charset="0"/>
              </a:rPr>
              <a:t>AS 4</a:t>
            </a:r>
            <a:r>
              <a:rPr lang="en-US" sz="1500" dirty="0">
                <a:solidFill>
                  <a:schemeClr val="bg1">
                    <a:lumMod val="95000"/>
                  </a:schemeClr>
                </a:solidFill>
                <a:latin typeface="Trebuchet MS" panose="020B0603020202020204" pitchFamily="34" charset="0"/>
              </a:rPr>
              <a:t>. Accordingly, the deposit was reclassified as a </a:t>
            </a:r>
            <a:r>
              <a:rPr lang="en-US" sz="1500" b="1" dirty="0">
                <a:solidFill>
                  <a:schemeClr val="bg1">
                    <a:lumMod val="95000"/>
                  </a:schemeClr>
                </a:solidFill>
                <a:latin typeface="Trebuchet MS" panose="020B0603020202020204" pitchFamily="34" charset="0"/>
              </a:rPr>
              <a:t>current asset</a:t>
            </a:r>
            <a:r>
              <a:rPr lang="en-US" sz="1500" dirty="0">
                <a:solidFill>
                  <a:schemeClr val="bg1">
                    <a:lumMod val="95000"/>
                  </a:schemeClr>
                </a:solidFill>
                <a:latin typeface="Trebuchet MS" panose="020B0603020202020204" pitchFamily="34" charset="0"/>
              </a:rPr>
              <a:t> in the financial statements for the year ended March 31, 2025.</a:t>
            </a:r>
          </a:p>
          <a:p>
            <a:pPr>
              <a:lnSpc>
                <a:spcPct val="100000"/>
              </a:lnSpc>
              <a:spcBef>
                <a:spcPts val="0"/>
              </a:spcBef>
            </a:pPr>
            <a:endParaRPr lang="en-US" sz="1500" dirty="0">
              <a:solidFill>
                <a:schemeClr val="bg1">
                  <a:lumMod val="95000"/>
                </a:schemeClr>
              </a:solidFill>
              <a:latin typeface="Trebuchet MS" panose="020B0603020202020204" pitchFamily="34" charset="0"/>
              <a:ea typeface="微软雅黑"/>
              <a:cs typeface="Posterama" panose="020B0504020200020000" pitchFamily="34" charset="0"/>
            </a:endParaRPr>
          </a:p>
          <a:p>
            <a:pPr>
              <a:lnSpc>
                <a:spcPct val="100000"/>
              </a:lnSpc>
              <a:spcBef>
                <a:spcPts val="0"/>
              </a:spcBef>
            </a:pPr>
            <a:r>
              <a:rPr lang="en-US" sz="1500" dirty="0">
                <a:solidFill>
                  <a:schemeClr val="bg1">
                    <a:lumMod val="95000"/>
                  </a:schemeClr>
                </a:solidFill>
                <a:latin typeface="Trebuchet MS" panose="020B0603020202020204" pitchFamily="34" charset="0"/>
                <a:ea typeface="微软雅黑"/>
                <a:cs typeface="Posterama" panose="020B0504020200020000" pitchFamily="34" charset="0"/>
              </a:rPr>
              <a:t>3. </a:t>
            </a:r>
            <a:r>
              <a:rPr lang="en-US" sz="1500" dirty="0">
                <a:solidFill>
                  <a:schemeClr val="bg1">
                    <a:lumMod val="95000"/>
                  </a:schemeClr>
                </a:solidFill>
                <a:latin typeface="Trebuchet MS" panose="020B0603020202020204" pitchFamily="34" charset="0"/>
              </a:rPr>
              <a:t>ABC Ltd. reported total revenue from operations of ₹2 crore for the financial year 2024–25. As per the applicable accounting standards, any item of income or expenditure exceeding the higher of ₹1,00,000 or 1% of revenue (which in this case is ₹2,00,000) must be disclosed separately in the financial statements. During the year, the company paid a legal settlement of ₹2,50,000, which exceeded the ₹2,00,000 threshold, and hence was disclosed separately under "Legal and Professional Expenses."</a:t>
            </a:r>
            <a:endParaRPr lang="en-US" sz="1500" dirty="0">
              <a:solidFill>
                <a:schemeClr val="bg1">
                  <a:lumMod val="95000"/>
                </a:schemeClr>
              </a:solidFill>
              <a:latin typeface="Trebuchet MS" panose="020B0603020202020204" pitchFamily="34" charset="0"/>
              <a:ea typeface="微软雅黑"/>
              <a:cs typeface="Posterama" panose="020B0504020200020000" pitchFamily="34" charset="0"/>
            </a:endParaRPr>
          </a:p>
          <a:p>
            <a:pPr algn="ctr">
              <a:lnSpc>
                <a:spcPct val="100000"/>
              </a:lnSpc>
              <a:spcBef>
                <a:spcPts val="0"/>
              </a:spcBef>
            </a:pPr>
            <a:endParaRPr lang="en-US" sz="1800" dirty="0">
              <a:solidFill>
                <a:prstClr val="white"/>
              </a:solidFill>
              <a:latin typeface="Posterama" panose="020B0504020200020000" pitchFamily="34" charset="0"/>
              <a:ea typeface="微软雅黑"/>
              <a:cs typeface="Posterama" panose="020B0504020200020000" pitchFamily="34" charset="0"/>
            </a:endParaRPr>
          </a:p>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pic>
        <p:nvPicPr>
          <p:cNvPr id="11" name="Picture 10">
            <a:extLst>
              <a:ext uri="{FF2B5EF4-FFF2-40B4-BE49-F238E27FC236}">
                <a16:creationId xmlns:a16="http://schemas.microsoft.com/office/drawing/2014/main" id="{712F7E98-9E31-1E6A-468B-9193175F4287}"/>
              </a:ext>
            </a:extLst>
          </p:cNvPr>
          <p:cNvPicPr>
            <a:picLocks noChangeAspect="1"/>
          </p:cNvPicPr>
          <p:nvPr/>
        </p:nvPicPr>
        <p:blipFill>
          <a:blip r:embed="rId3"/>
          <a:stretch>
            <a:fillRect/>
          </a:stretch>
        </p:blipFill>
        <p:spPr>
          <a:xfrm>
            <a:off x="10264029" y="662398"/>
            <a:ext cx="1344078" cy="1390991"/>
          </a:xfrm>
          <a:prstGeom prst="rect">
            <a:avLst/>
          </a:prstGeom>
          <a:ln>
            <a:noFill/>
          </a:ln>
          <a:effectLst>
            <a:softEdge rad="112500"/>
          </a:effectLst>
        </p:spPr>
      </p:pic>
    </p:spTree>
    <p:extLst>
      <p:ext uri="{BB962C8B-B14F-4D97-AF65-F5344CB8AC3E}">
        <p14:creationId xmlns:p14="http://schemas.microsoft.com/office/powerpoint/2010/main" val="207530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D18537-D028-9E9C-FB87-93F24955DFC7}"/>
              </a:ext>
            </a:extLst>
          </p:cNvPr>
          <p:cNvSpPr>
            <a:spLocks noGrp="1"/>
          </p:cNvSpPr>
          <p:nvPr>
            <p:ph type="title"/>
          </p:nvPr>
        </p:nvSpPr>
        <p:spPr>
          <a:xfrm>
            <a:off x="914400" y="731520"/>
            <a:ext cx="3931920" cy="2103120"/>
          </a:xfrm>
        </p:spPr>
        <p:txBody>
          <a:bodyPr anchor="b" anchorCtr="0"/>
          <a:lstStyle/>
          <a:p>
            <a:r>
              <a:rPr lang="en-US" altLang="zh-CN"/>
              <a:t>Structure of FS </a:t>
            </a:r>
            <a:endParaRPr lang="en-US" dirty="0"/>
          </a:p>
        </p:txBody>
      </p:sp>
      <p:sp>
        <p:nvSpPr>
          <p:cNvPr id="9" name="Slide Number Placeholder 13">
            <a:extLst>
              <a:ext uri="{FF2B5EF4-FFF2-40B4-BE49-F238E27FC236}">
                <a16:creationId xmlns:a16="http://schemas.microsoft.com/office/drawing/2014/main" id="{D246665A-6901-3F62-340A-A95E775ACA48}"/>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A26B3DA3-995E-263F-F271-D0DCB60A6118}"/>
              </a:ext>
            </a:extLst>
          </p:cNvPr>
          <p:cNvSpPr>
            <a:spLocks noGrp="1"/>
          </p:cNvSpPr>
          <p:nvPr>
            <p:ph type="sldNum" sz="quarter" idx="53"/>
          </p:nvPr>
        </p:nvSpPr>
        <p:spPr/>
        <p:txBody>
          <a:bodyPr/>
          <a:lstStyle/>
          <a:p>
            <a:fld id="{47FEACEE-25B4-4A2D-B147-27296E36371D}" type="slidenum">
              <a:rPr lang="en-US" altLang="zh-CN" noProof="0" smtClean="0"/>
              <a:pPr/>
              <a:t>14</a:t>
            </a:fld>
            <a:endParaRPr lang="en-US" altLang="zh-CN" noProof="0"/>
          </a:p>
        </p:txBody>
      </p:sp>
      <p:pic>
        <p:nvPicPr>
          <p:cNvPr id="14" name="Picture Placeholder 13">
            <a:extLst>
              <a:ext uri="{FF2B5EF4-FFF2-40B4-BE49-F238E27FC236}">
                <a16:creationId xmlns:a16="http://schemas.microsoft.com/office/drawing/2014/main" id="{FF37FE4D-9F1E-2E0A-FA5F-F3B8608B37FA}"/>
              </a:ext>
            </a:extLst>
          </p:cNvPr>
          <p:cNvPicPr>
            <a:picLocks noGrp="1" noChangeAspect="1"/>
          </p:cNvPicPr>
          <p:nvPr>
            <p:ph type="pic" sz="quarter" idx="54"/>
          </p:nvPr>
        </p:nvPicPr>
        <p:blipFill>
          <a:blip r:embed="rId3"/>
          <a:srcRect l="2782" r="2782"/>
          <a:stretch/>
        </p:blipFill>
        <p:spPr/>
      </p:pic>
      <p:pic>
        <p:nvPicPr>
          <p:cNvPr id="16" name="Picture 15">
            <a:extLst>
              <a:ext uri="{FF2B5EF4-FFF2-40B4-BE49-F238E27FC236}">
                <a16:creationId xmlns:a16="http://schemas.microsoft.com/office/drawing/2014/main" id="{865F23AC-0269-2CCA-755A-4F72278E7756}"/>
              </a:ext>
            </a:extLst>
          </p:cNvPr>
          <p:cNvPicPr>
            <a:picLocks noChangeAspect="1"/>
          </p:cNvPicPr>
          <p:nvPr/>
        </p:nvPicPr>
        <p:blipFill>
          <a:blip r:embed="rId4"/>
          <a:stretch>
            <a:fillRect/>
          </a:stretch>
        </p:blipFill>
        <p:spPr>
          <a:xfrm>
            <a:off x="5905500" y="1399358"/>
            <a:ext cx="6286500" cy="3958227"/>
          </a:xfrm>
          <a:prstGeom prst="rect">
            <a:avLst/>
          </a:prstGeom>
        </p:spPr>
      </p:pic>
    </p:spTree>
    <p:extLst>
      <p:ext uri="{BB962C8B-B14F-4D97-AF65-F5344CB8AC3E}">
        <p14:creationId xmlns:p14="http://schemas.microsoft.com/office/powerpoint/2010/main" val="7755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D885C-3FE9-4962-683F-A141E7F52929}"/>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EDE2DD90-F67E-25F5-0B11-88ECB1F82D13}"/>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ECF4F59C-50F6-7540-80AC-1FDB9F6B5C39}"/>
              </a:ext>
            </a:extLst>
          </p:cNvPr>
          <p:cNvSpPr>
            <a:spLocks noGrp="1"/>
          </p:cNvSpPr>
          <p:nvPr>
            <p:ph type="sldNum" sz="quarter" idx="29"/>
          </p:nvPr>
        </p:nvSpPr>
        <p:spPr/>
        <p:txBody>
          <a:bodyPr/>
          <a:lstStyle/>
          <a:p>
            <a:fld id="{47FEACEE-25B4-4A2D-B147-27296E36371D}" type="slidenum">
              <a:rPr lang="en-US" altLang="zh-CN" noProof="0" smtClean="0"/>
              <a:pPr/>
              <a:t>15</a:t>
            </a:fld>
            <a:endParaRPr lang="en-US" altLang="zh-CN" noProof="0"/>
          </a:p>
        </p:txBody>
      </p:sp>
      <p:sp>
        <p:nvSpPr>
          <p:cNvPr id="15" name="TextBox 14">
            <a:extLst>
              <a:ext uri="{FF2B5EF4-FFF2-40B4-BE49-F238E27FC236}">
                <a16:creationId xmlns:a16="http://schemas.microsoft.com/office/drawing/2014/main" id="{848DB97E-D986-59D4-B699-4278751B0B39}"/>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16" name="TextBox 15">
            <a:extLst>
              <a:ext uri="{FF2B5EF4-FFF2-40B4-BE49-F238E27FC236}">
                <a16:creationId xmlns:a16="http://schemas.microsoft.com/office/drawing/2014/main" id="{D597D46D-B5E9-CA4D-BD1C-53F7193C927C}"/>
              </a:ext>
            </a:extLst>
          </p:cNvPr>
          <p:cNvSpPr txBox="1"/>
          <p:nvPr/>
        </p:nvSpPr>
        <p:spPr>
          <a:xfrm>
            <a:off x="356345" y="559558"/>
            <a:ext cx="11476264" cy="6093976"/>
          </a:xfrm>
          <a:prstGeom prst="rect">
            <a:avLst/>
          </a:prstGeom>
        </p:spPr>
        <p:txBody>
          <a:bodyPr wrap="square" rtlCol="0">
            <a:spAutoFit/>
          </a:bodyPr>
          <a:lstStyle/>
          <a:p>
            <a:pPr marL="285750" indent="-285750">
              <a:buFont typeface="Wingdings" panose="05000000000000000000" pitchFamily="2" charset="2"/>
              <a:buChar char="q"/>
            </a:pPr>
            <a:r>
              <a:rPr lang="en-IN" b="1" dirty="0">
                <a:solidFill>
                  <a:schemeClr val="bg1"/>
                </a:solidFill>
                <a:latin typeface="Trebuchet MS" panose="020B0603020202020204" pitchFamily="34" charset="0"/>
              </a:rPr>
              <a:t>Balance Sheet</a:t>
            </a:r>
          </a:p>
          <a:p>
            <a:r>
              <a:rPr lang="en-US" sz="1500" dirty="0">
                <a:solidFill>
                  <a:schemeClr val="bg1"/>
                </a:solidFill>
                <a:latin typeface="Trebuchet MS" panose="020B0603020202020204" pitchFamily="34" charset="0"/>
              </a:rPr>
              <a:t>A balance sheet  presents a summary of an entity's financial position at a specific point in time. It shows what the entity owns (assets), what it owes (liabilities), and the owner’s or equity interest in the entity.</a:t>
            </a:r>
          </a:p>
          <a:p>
            <a:endParaRPr lang="en-US" sz="1500" dirty="0">
              <a:solidFill>
                <a:schemeClr val="bg1"/>
              </a:solidFill>
              <a:latin typeface="Trebuchet MS" panose="020B0603020202020204" pitchFamily="34" charset="0"/>
            </a:endParaRPr>
          </a:p>
          <a:p>
            <a:pPr marL="285750" indent="-285750">
              <a:buFont typeface="Wingdings" panose="05000000000000000000" pitchFamily="2" charset="2"/>
              <a:buChar char="q"/>
            </a:pPr>
            <a:r>
              <a:rPr lang="en-US" b="1" dirty="0">
                <a:solidFill>
                  <a:schemeClr val="bg1"/>
                </a:solidFill>
                <a:latin typeface="Trebuchet MS" panose="020B0603020202020204" pitchFamily="34" charset="0"/>
              </a:rPr>
              <a:t>Statement of profit and loss</a:t>
            </a:r>
            <a:endParaRPr lang="en-IN" b="1" dirty="0">
              <a:solidFill>
                <a:schemeClr val="bg1"/>
              </a:solidFill>
              <a:latin typeface="Trebuchet MS" panose="020B0603020202020204" pitchFamily="34" charset="0"/>
            </a:endParaRPr>
          </a:p>
          <a:p>
            <a:r>
              <a:rPr lang="en-US" sz="1500" dirty="0">
                <a:solidFill>
                  <a:schemeClr val="bg1"/>
                </a:solidFill>
                <a:latin typeface="Trebuchet MS" panose="020B0603020202020204" pitchFamily="34" charset="0"/>
              </a:rPr>
              <a:t>A Statement of Profit and Loss is a financial report that summarizes the incomes earned and expenses incurred by an entity during a particular period, showing the resulting net profit or net loss.</a:t>
            </a:r>
          </a:p>
          <a:p>
            <a:endParaRPr lang="en-US" sz="1500" dirty="0">
              <a:solidFill>
                <a:schemeClr val="bg1"/>
              </a:solidFill>
              <a:latin typeface="Trebuchet MS" panose="020B0603020202020204" pitchFamily="34" charset="0"/>
            </a:endParaRPr>
          </a:p>
          <a:p>
            <a:pPr marL="285750" indent="-285750">
              <a:buFont typeface="Wingdings" panose="05000000000000000000" pitchFamily="2" charset="2"/>
              <a:buChar char="q"/>
            </a:pPr>
            <a:r>
              <a:rPr lang="en-US" b="1" dirty="0">
                <a:solidFill>
                  <a:schemeClr val="bg1"/>
                </a:solidFill>
                <a:latin typeface="Trebuchet MS" panose="020B0603020202020204" pitchFamily="34" charset="0"/>
              </a:rPr>
              <a:t>Cash flow statement</a:t>
            </a:r>
            <a:endParaRPr lang="en-IN" b="1" dirty="0">
              <a:solidFill>
                <a:schemeClr val="bg1"/>
              </a:solidFill>
              <a:latin typeface="Trebuchet MS" panose="020B0603020202020204" pitchFamily="34" charset="0"/>
            </a:endParaRPr>
          </a:p>
          <a:p>
            <a:r>
              <a:rPr lang="en-US" sz="1500" dirty="0">
                <a:solidFill>
                  <a:schemeClr val="bg1"/>
                </a:solidFill>
                <a:latin typeface="Trebuchet MS" panose="020B0603020202020204" pitchFamily="34" charset="0"/>
              </a:rPr>
              <a:t>A Cash Flow Statement is a financial statement that shows the inflows and outflows of cash and cash equivalents during a specific period, classified into operating, investing, and financing activities.</a:t>
            </a:r>
          </a:p>
          <a:p>
            <a:r>
              <a:rPr lang="en-US" sz="1500" dirty="0">
                <a:solidFill>
                  <a:schemeClr val="bg1"/>
                </a:solidFill>
                <a:latin typeface="Trebuchet MS" panose="020B0603020202020204" pitchFamily="34" charset="0"/>
              </a:rPr>
              <a:t>Cash flow statement is only applicable to Level 1 entities.</a:t>
            </a:r>
          </a:p>
          <a:p>
            <a:endParaRPr lang="en-US" sz="1500" dirty="0">
              <a:solidFill>
                <a:schemeClr val="bg1"/>
              </a:solidFill>
              <a:latin typeface="Trebuchet MS" panose="020B0603020202020204" pitchFamily="34" charset="0"/>
            </a:endParaRPr>
          </a:p>
          <a:p>
            <a:pPr marL="285750" indent="-285750">
              <a:buFont typeface="Wingdings" panose="05000000000000000000" pitchFamily="2" charset="2"/>
              <a:buChar char="q"/>
            </a:pPr>
            <a:r>
              <a:rPr lang="en-IN" b="1" dirty="0">
                <a:solidFill>
                  <a:schemeClr val="bg1"/>
                </a:solidFill>
                <a:latin typeface="Trebuchet MS" panose="020B0603020202020204" pitchFamily="34" charset="0"/>
              </a:rPr>
              <a:t>Significant accounting policies</a:t>
            </a:r>
          </a:p>
          <a:p>
            <a:r>
              <a:rPr lang="en-US" sz="1500" dirty="0">
                <a:solidFill>
                  <a:schemeClr val="bg1"/>
                </a:solidFill>
                <a:latin typeface="Trebuchet MS" panose="020B0603020202020204" pitchFamily="34" charset="0"/>
              </a:rPr>
              <a:t>Accounting policies are the specific principles, bases, conventions, rules, and practices applied by an entity in preparing and presenting its financial statements.</a:t>
            </a:r>
            <a:endParaRPr lang="en-IN" sz="1500" dirty="0">
              <a:solidFill>
                <a:schemeClr val="bg1"/>
              </a:solidFill>
              <a:latin typeface="Trebuchet MS" panose="020B0603020202020204" pitchFamily="34" charset="0"/>
            </a:endParaRPr>
          </a:p>
          <a:p>
            <a:r>
              <a:rPr lang="en-US" sz="1500" dirty="0">
                <a:solidFill>
                  <a:schemeClr val="bg1"/>
                </a:solidFill>
                <a:latin typeface="Trebuchet MS" panose="020B0603020202020204" pitchFamily="34" charset="0"/>
              </a:rPr>
              <a:t>An entity determines its significant accounting policies based on the nature of its operations, the materiality of transactions, and the Accounting Standards (AS) applicable to it</a:t>
            </a:r>
          </a:p>
          <a:p>
            <a:endParaRPr lang="en-US" sz="1500" dirty="0">
              <a:solidFill>
                <a:schemeClr val="bg1"/>
              </a:solidFill>
              <a:latin typeface="Trebuchet MS" panose="020B0603020202020204" pitchFamily="34" charset="0"/>
            </a:endParaRPr>
          </a:p>
          <a:p>
            <a:pPr marL="285750" indent="-285750">
              <a:buFont typeface="Wingdings" panose="05000000000000000000" pitchFamily="2" charset="2"/>
              <a:buChar char="q"/>
            </a:pPr>
            <a:r>
              <a:rPr lang="en-IN" b="1" dirty="0">
                <a:solidFill>
                  <a:schemeClr val="bg1"/>
                </a:solidFill>
                <a:latin typeface="Trebuchet MS" panose="020B0603020202020204" pitchFamily="34" charset="0"/>
              </a:rPr>
              <a:t>Owner's capital Account(SOCIE)</a:t>
            </a:r>
          </a:p>
          <a:p>
            <a:r>
              <a:rPr lang="en-US" sz="1500" dirty="0">
                <a:solidFill>
                  <a:schemeClr val="bg1"/>
                </a:solidFill>
                <a:latin typeface="Trebuchet MS" panose="020B0603020202020204" pitchFamily="34" charset="0"/>
              </a:rPr>
              <a:t>The Owner’s Capital Account represents the owner’s investment in the business, along with retained earnings and net profit/loss accumulated over time, after adjusting for any drawings or withdrawals made by the owner.</a:t>
            </a:r>
            <a:endParaRPr lang="en-IN" sz="1500" dirty="0">
              <a:solidFill>
                <a:schemeClr val="bg1"/>
              </a:solidFill>
              <a:latin typeface="Trebuchet MS" panose="020B0603020202020204" pitchFamily="34" charset="0"/>
            </a:endParaRPr>
          </a:p>
          <a:p>
            <a:r>
              <a:rPr lang="en-US" sz="1500" dirty="0">
                <a:solidFill>
                  <a:schemeClr val="bg1"/>
                </a:solidFill>
                <a:latin typeface="Trebuchet MS" panose="020B0603020202020204" pitchFamily="34" charset="0"/>
              </a:rPr>
              <a:t>The formats of financial statements prescribed in the Guidance Note use the term ‘owners’ funds’ in place of ‘equity’ considering that some of the items of ‘owners’ funds ’ may not strictly meet the definition of ‘equity’.</a:t>
            </a:r>
            <a:endParaRPr lang="en-IN" sz="1500" dirty="0">
              <a:solidFill>
                <a:schemeClr val="bg1"/>
              </a:solidFill>
              <a:latin typeface="Trebuchet MS" panose="020B0603020202020204" pitchFamily="34" charset="0"/>
            </a:endParaRPr>
          </a:p>
          <a:p>
            <a:pPr marL="0" indent="0" algn="ctr">
              <a:lnSpc>
                <a:spcPct val="100000"/>
              </a:lnSpc>
              <a:spcBef>
                <a:spcPts val="0"/>
              </a:spcBef>
              <a:buFontTx/>
              <a:buNone/>
            </a:pPr>
            <a:endParaRPr lang="en-IN" sz="1500" dirty="0">
              <a:solidFill>
                <a:prstClr val="white"/>
              </a:solidFill>
              <a:latin typeface="Posterama" panose="020B0504020200020000" pitchFamily="34" charset="0"/>
              <a:ea typeface="微软雅黑"/>
              <a:cs typeface="Posterama" panose="020B0504020200020000" pitchFamily="34" charset="0"/>
            </a:endParaRPr>
          </a:p>
        </p:txBody>
      </p:sp>
    </p:spTree>
    <p:extLst>
      <p:ext uri="{BB962C8B-B14F-4D97-AF65-F5344CB8AC3E}">
        <p14:creationId xmlns:p14="http://schemas.microsoft.com/office/powerpoint/2010/main" val="4284499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D2DBB-1E92-A932-B673-341DC98C0B10}"/>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C09D4F82-2973-78A6-ED14-BCB8C1558723}"/>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5DD2EEB6-84D3-F9BE-AE03-883B33A3AB72}"/>
              </a:ext>
            </a:extLst>
          </p:cNvPr>
          <p:cNvSpPr>
            <a:spLocks noGrp="1"/>
          </p:cNvSpPr>
          <p:nvPr>
            <p:ph type="sldNum" sz="quarter" idx="29"/>
          </p:nvPr>
        </p:nvSpPr>
        <p:spPr/>
        <p:txBody>
          <a:bodyPr/>
          <a:lstStyle/>
          <a:p>
            <a:fld id="{47FEACEE-25B4-4A2D-B147-27296E36371D}" type="slidenum">
              <a:rPr lang="en-US" altLang="zh-CN" noProof="0" smtClean="0"/>
              <a:pPr/>
              <a:t>16</a:t>
            </a:fld>
            <a:endParaRPr lang="en-US" altLang="zh-CN" noProof="0"/>
          </a:p>
        </p:txBody>
      </p:sp>
      <p:sp>
        <p:nvSpPr>
          <p:cNvPr id="10" name="Content Placeholder 9">
            <a:extLst>
              <a:ext uri="{FF2B5EF4-FFF2-40B4-BE49-F238E27FC236}">
                <a16:creationId xmlns:a16="http://schemas.microsoft.com/office/drawing/2014/main" id="{1D2FE91F-A0CF-88AA-7625-3B8077E3CCCF}"/>
              </a:ext>
            </a:extLst>
          </p:cNvPr>
          <p:cNvSpPr>
            <a:spLocks noGrp="1"/>
          </p:cNvSpPr>
          <p:nvPr>
            <p:ph idx="30"/>
          </p:nvPr>
        </p:nvSpPr>
        <p:spPr>
          <a:xfrm>
            <a:off x="186998" y="195846"/>
            <a:ext cx="12357928" cy="859809"/>
          </a:xfrm>
        </p:spPr>
        <p:txBody>
          <a:bodyPr>
            <a:noAutofit/>
          </a:bodyPr>
          <a:lstStyle/>
          <a:p>
            <a:pPr marL="0" indent="0">
              <a:buNone/>
            </a:pPr>
            <a:r>
              <a:rPr lang="en-IN" sz="4000" b="1" dirty="0"/>
              <a:t>Key terms in the vertical balance sheet</a:t>
            </a:r>
          </a:p>
        </p:txBody>
      </p:sp>
      <p:graphicFrame>
        <p:nvGraphicFramePr>
          <p:cNvPr id="3" name="Table 2">
            <a:extLst>
              <a:ext uri="{FF2B5EF4-FFF2-40B4-BE49-F238E27FC236}">
                <a16:creationId xmlns:a16="http://schemas.microsoft.com/office/drawing/2014/main" id="{D096E1EA-F42C-F58F-B290-13D82CE079F4}"/>
              </a:ext>
            </a:extLst>
          </p:cNvPr>
          <p:cNvGraphicFramePr>
            <a:graphicFrameLocks noGrp="1"/>
          </p:cNvGraphicFramePr>
          <p:nvPr>
            <p:extLst>
              <p:ext uri="{D42A27DB-BD31-4B8C-83A1-F6EECF244321}">
                <p14:modId xmlns:p14="http://schemas.microsoft.com/office/powerpoint/2010/main" val="3698256025"/>
              </p:ext>
            </p:extLst>
          </p:nvPr>
        </p:nvGraphicFramePr>
        <p:xfrm>
          <a:off x="274320" y="1097280"/>
          <a:ext cx="9925593" cy="5483513"/>
        </p:xfrm>
        <a:graphic>
          <a:graphicData uri="http://schemas.openxmlformats.org/drawingml/2006/table">
            <a:tbl>
              <a:tblPr firstRow="1" bandRow="1">
                <a:tableStyleId>{00A15C55-8517-42AA-B614-E9B94910E393}</a:tableStyleId>
              </a:tblPr>
              <a:tblGrid>
                <a:gridCol w="1968137">
                  <a:extLst>
                    <a:ext uri="{9D8B030D-6E8A-4147-A177-3AD203B41FA5}">
                      <a16:colId xmlns:a16="http://schemas.microsoft.com/office/drawing/2014/main" val="20000"/>
                    </a:ext>
                  </a:extLst>
                </a:gridCol>
                <a:gridCol w="4648925">
                  <a:extLst>
                    <a:ext uri="{9D8B030D-6E8A-4147-A177-3AD203B41FA5}">
                      <a16:colId xmlns:a16="http://schemas.microsoft.com/office/drawing/2014/main" val="20001"/>
                    </a:ext>
                  </a:extLst>
                </a:gridCol>
                <a:gridCol w="3308531">
                  <a:extLst>
                    <a:ext uri="{9D8B030D-6E8A-4147-A177-3AD203B41FA5}">
                      <a16:colId xmlns:a16="http://schemas.microsoft.com/office/drawing/2014/main" val="20002"/>
                    </a:ext>
                  </a:extLst>
                </a:gridCol>
              </a:tblGrid>
              <a:tr h="360231">
                <a:tc>
                  <a:txBody>
                    <a:bodyPr/>
                    <a:lstStyle/>
                    <a:p>
                      <a:pPr algn="ctr">
                        <a:defRPr sz="1200" b="1">
                          <a:solidFill>
                            <a:srgbClr val="000000"/>
                          </a:solidFill>
                        </a:defRPr>
                      </a:pPr>
                      <a:r>
                        <a:rPr sz="1300" b="1" kern="1200" dirty="0">
                          <a:solidFill>
                            <a:schemeClr val="tx1"/>
                          </a:solidFill>
                        </a:rPr>
                        <a:t>Term</a:t>
                      </a:r>
                      <a:endParaRPr sz="1300" b="1" kern="1200" dirty="0">
                        <a:solidFill>
                          <a:schemeClr val="tx1"/>
                        </a:solidFill>
                        <a:latin typeface="+mn-lt"/>
                        <a:ea typeface="+mn-ea"/>
                        <a:cs typeface="+mn-cs"/>
                      </a:endParaRPr>
                    </a:p>
                  </a:txBody>
                  <a:tcPr/>
                </a:tc>
                <a:tc>
                  <a:txBody>
                    <a:bodyPr/>
                    <a:lstStyle/>
                    <a:p>
                      <a:pPr algn="ctr">
                        <a:defRPr sz="1200" b="1">
                          <a:solidFill>
                            <a:srgbClr val="000000"/>
                          </a:solidFill>
                        </a:defRPr>
                      </a:pPr>
                      <a:r>
                        <a:rPr sz="1300" b="1" kern="1200" dirty="0">
                          <a:solidFill>
                            <a:schemeClr val="tx1"/>
                          </a:solidFill>
                        </a:rPr>
                        <a:t>Definition</a:t>
                      </a:r>
                      <a:endParaRPr sz="1300" b="1" kern="1200" dirty="0">
                        <a:solidFill>
                          <a:schemeClr val="tx1"/>
                        </a:solidFill>
                        <a:latin typeface="+mn-lt"/>
                        <a:ea typeface="+mn-ea"/>
                        <a:cs typeface="+mn-cs"/>
                      </a:endParaRPr>
                    </a:p>
                  </a:txBody>
                  <a:tcPr/>
                </a:tc>
                <a:tc>
                  <a:txBody>
                    <a:bodyPr/>
                    <a:lstStyle/>
                    <a:p>
                      <a:pPr algn="ctr">
                        <a:defRPr sz="1200" b="1">
                          <a:solidFill>
                            <a:srgbClr val="000000"/>
                          </a:solidFill>
                        </a:defRPr>
                      </a:pPr>
                      <a:r>
                        <a:rPr sz="1300" b="1" kern="1200" dirty="0">
                          <a:solidFill>
                            <a:schemeClr val="tx1"/>
                          </a:solidFill>
                        </a:rPr>
                        <a:t>Examples</a:t>
                      </a:r>
                      <a:endParaRPr sz="1300" b="1" kern="1200" dirty="0">
                        <a:solidFill>
                          <a:schemeClr val="tx1"/>
                        </a:solidFill>
                        <a:latin typeface="+mn-lt"/>
                        <a:ea typeface="+mn-ea"/>
                        <a:cs typeface="+mn-cs"/>
                      </a:endParaRPr>
                    </a:p>
                  </a:txBody>
                  <a:tcPr/>
                </a:tc>
                <a:extLst>
                  <a:ext uri="{0D108BD9-81ED-4DB2-BD59-A6C34878D82A}">
                    <a16:rowId xmlns:a16="http://schemas.microsoft.com/office/drawing/2014/main" val="10000"/>
                  </a:ext>
                </a:extLst>
              </a:tr>
              <a:tr h="780500">
                <a:tc>
                  <a:txBody>
                    <a:bodyPr/>
                    <a:lstStyle/>
                    <a:p>
                      <a:pPr>
                        <a:defRPr sz="1100"/>
                      </a:pPr>
                      <a:r>
                        <a:rPr sz="1300" b="1" kern="1200" dirty="0">
                          <a:solidFill>
                            <a:schemeClr val="tx1"/>
                          </a:solidFill>
                        </a:rPr>
                        <a:t>Borrowings</a:t>
                      </a:r>
                      <a:endParaRPr sz="1300" b="1" kern="1200" dirty="0">
                        <a:solidFill>
                          <a:schemeClr val="tx1"/>
                        </a:solidFill>
                        <a:latin typeface="+mn-lt"/>
                        <a:ea typeface="+mn-ea"/>
                        <a:cs typeface="+mn-cs"/>
                      </a:endParaRPr>
                    </a:p>
                  </a:txBody>
                  <a:tcPr/>
                </a:tc>
                <a:tc>
                  <a:txBody>
                    <a:bodyPr/>
                    <a:lstStyle/>
                    <a:p>
                      <a:pPr>
                        <a:defRPr sz="1100"/>
                      </a:pPr>
                      <a:r>
                        <a:rPr sz="1300" b="0" kern="1200">
                          <a:solidFill>
                            <a:schemeClr val="tx1"/>
                          </a:solidFill>
                        </a:rPr>
                        <a:t>Funds borrowed by the entity that carry a contractual obligation to repay, typically with interest.</a:t>
                      </a:r>
                      <a:endParaRPr sz="1300" b="0" kern="1200">
                        <a:solidFill>
                          <a:schemeClr val="tx1"/>
                        </a:solidFill>
                        <a:latin typeface="+mn-lt"/>
                        <a:ea typeface="+mn-ea"/>
                        <a:cs typeface="+mn-cs"/>
                      </a:endParaRPr>
                    </a:p>
                  </a:txBody>
                  <a:tcPr/>
                </a:tc>
                <a:tc>
                  <a:txBody>
                    <a:bodyPr/>
                    <a:lstStyle/>
                    <a:p>
                      <a:pPr>
                        <a:defRPr sz="1100"/>
                      </a:pPr>
                      <a:r>
                        <a:rPr sz="1300" b="0" kern="1200" dirty="0">
                          <a:solidFill>
                            <a:schemeClr val="tx1"/>
                          </a:solidFill>
                        </a:rPr>
                        <a:t>Bank term loans; Working capital loans; Unsecured loans from partners or relatives</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1"/>
                  </a:ext>
                </a:extLst>
              </a:tr>
              <a:tr h="780500">
                <a:tc>
                  <a:txBody>
                    <a:bodyPr/>
                    <a:lstStyle/>
                    <a:p>
                      <a:pPr>
                        <a:defRPr sz="1100"/>
                      </a:pPr>
                      <a:r>
                        <a:rPr sz="1300" b="1" kern="1200" dirty="0">
                          <a:solidFill>
                            <a:schemeClr val="tx1"/>
                          </a:solidFill>
                        </a:rPr>
                        <a:t>Liabilities</a:t>
                      </a:r>
                      <a:endParaRPr sz="1300" b="1" kern="1200" dirty="0">
                        <a:solidFill>
                          <a:schemeClr val="tx1"/>
                        </a:solidFill>
                        <a:latin typeface="+mn-lt"/>
                        <a:ea typeface="+mn-ea"/>
                        <a:cs typeface="+mn-cs"/>
                      </a:endParaRPr>
                    </a:p>
                  </a:txBody>
                  <a:tcPr/>
                </a:tc>
                <a:tc>
                  <a:txBody>
                    <a:bodyPr/>
                    <a:lstStyle/>
                    <a:p>
                      <a:pPr>
                        <a:defRPr sz="1100"/>
                      </a:pPr>
                      <a:r>
                        <a:rPr sz="1300" b="0" kern="1200" dirty="0">
                          <a:solidFill>
                            <a:schemeClr val="tx1"/>
                          </a:solidFill>
                        </a:rPr>
                        <a:t>Present obligations arising from past events, the settlement of which is expected to result in outflow of resources</a:t>
                      </a:r>
                      <a:r>
                        <a:rPr lang="en-IN" sz="1300" b="0" kern="1200" dirty="0">
                          <a:solidFill>
                            <a:schemeClr val="tx1"/>
                          </a:solidFill>
                        </a:rPr>
                        <a:t> not in the nature of trade payables</a:t>
                      </a:r>
                      <a:r>
                        <a:rPr sz="1300" b="0" kern="1200" dirty="0">
                          <a:solidFill>
                            <a:schemeClr val="tx1"/>
                          </a:solidFill>
                        </a:rPr>
                        <a:t>.</a:t>
                      </a:r>
                      <a:endParaRPr sz="1300" b="0" kern="1200" dirty="0">
                        <a:solidFill>
                          <a:schemeClr val="tx1"/>
                        </a:solidFill>
                        <a:latin typeface="+mn-lt"/>
                        <a:ea typeface="+mn-ea"/>
                        <a:cs typeface="+mn-cs"/>
                      </a:endParaRPr>
                    </a:p>
                  </a:txBody>
                  <a:tcPr/>
                </a:tc>
                <a:tc>
                  <a:txBody>
                    <a:bodyPr/>
                    <a:lstStyle/>
                    <a:p>
                      <a:pPr>
                        <a:defRPr sz="1100"/>
                      </a:pPr>
                      <a:r>
                        <a:rPr sz="1300" b="0" kern="1200" dirty="0">
                          <a:solidFill>
                            <a:schemeClr val="tx1"/>
                          </a:solidFill>
                        </a:rPr>
                        <a:t>Outstanding expenses; Statutory dues</a:t>
                      </a:r>
                      <a:r>
                        <a:rPr lang="en-IN" sz="1300" b="0" kern="1200" dirty="0">
                          <a:solidFill>
                            <a:schemeClr val="tx1"/>
                          </a:solidFill>
                        </a:rPr>
                        <a:t> </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2"/>
                  </a:ext>
                </a:extLst>
              </a:tr>
              <a:tr h="1000641">
                <a:tc>
                  <a:txBody>
                    <a:bodyPr/>
                    <a:lstStyle/>
                    <a:p>
                      <a:pPr>
                        <a:defRPr sz="1100"/>
                      </a:pPr>
                      <a:r>
                        <a:rPr sz="1300" b="1" kern="1200" dirty="0">
                          <a:solidFill>
                            <a:schemeClr val="tx1"/>
                          </a:solidFill>
                        </a:rPr>
                        <a:t>Provisions</a:t>
                      </a:r>
                      <a:endParaRPr sz="1300" b="1" kern="1200" dirty="0">
                        <a:solidFill>
                          <a:schemeClr val="tx1"/>
                        </a:solidFill>
                        <a:latin typeface="+mn-lt"/>
                        <a:ea typeface="+mn-ea"/>
                        <a:cs typeface="+mn-cs"/>
                      </a:endParaRPr>
                    </a:p>
                  </a:txBody>
                  <a:tcPr/>
                </a:tc>
                <a:tc>
                  <a:txBody>
                    <a:bodyPr/>
                    <a:lstStyle/>
                    <a:p>
                      <a:pPr>
                        <a:defRPr sz="1100"/>
                      </a:pPr>
                      <a:r>
                        <a:rPr sz="1300" b="0" kern="1200" dirty="0">
                          <a:solidFill>
                            <a:schemeClr val="tx1"/>
                          </a:solidFill>
                        </a:rPr>
                        <a:t>Liabilities of uncertain timing or amount, recognized when there is a present obligation and outflow of resources is probable and can be estimated.</a:t>
                      </a:r>
                      <a:endParaRPr sz="1300" b="0" kern="1200" dirty="0">
                        <a:solidFill>
                          <a:schemeClr val="tx1"/>
                        </a:solidFill>
                        <a:latin typeface="+mn-lt"/>
                        <a:ea typeface="+mn-ea"/>
                        <a:cs typeface="+mn-cs"/>
                      </a:endParaRPr>
                    </a:p>
                  </a:txBody>
                  <a:tcPr/>
                </a:tc>
                <a:tc>
                  <a:txBody>
                    <a:bodyPr/>
                    <a:lstStyle/>
                    <a:p>
                      <a:pPr>
                        <a:defRPr sz="1100"/>
                      </a:pPr>
                      <a:r>
                        <a:rPr sz="1300" b="0" kern="1200" dirty="0">
                          <a:solidFill>
                            <a:schemeClr val="tx1"/>
                          </a:solidFill>
                        </a:rPr>
                        <a:t>Provision for taxation; Provision for warranties; Provision for employee benefits</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3"/>
                  </a:ext>
                </a:extLst>
              </a:tr>
              <a:tr h="780500">
                <a:tc>
                  <a:txBody>
                    <a:bodyPr/>
                    <a:lstStyle/>
                    <a:p>
                      <a:pPr>
                        <a:defRPr sz="1100"/>
                      </a:pPr>
                      <a:r>
                        <a:rPr sz="1300" b="1" kern="1200" dirty="0">
                          <a:solidFill>
                            <a:schemeClr val="tx1"/>
                          </a:solidFill>
                        </a:rPr>
                        <a:t>Trade Payables</a:t>
                      </a:r>
                      <a:endParaRPr sz="1300" b="1" kern="1200" dirty="0">
                        <a:solidFill>
                          <a:schemeClr val="tx1"/>
                        </a:solidFill>
                        <a:latin typeface="+mn-lt"/>
                        <a:ea typeface="+mn-ea"/>
                        <a:cs typeface="+mn-cs"/>
                      </a:endParaRPr>
                    </a:p>
                  </a:txBody>
                  <a:tcPr/>
                </a:tc>
                <a:tc>
                  <a:txBody>
                    <a:bodyPr/>
                    <a:lstStyle/>
                    <a:p>
                      <a:pPr>
                        <a:defRPr sz="1100"/>
                      </a:pPr>
                      <a:r>
                        <a:rPr sz="1300" b="0" kern="1200">
                          <a:solidFill>
                            <a:schemeClr val="tx1"/>
                          </a:solidFill>
                        </a:rPr>
                        <a:t>Amounts due on account of goods purchased or services received in the normal course of business.</a:t>
                      </a:r>
                      <a:endParaRPr sz="1300" b="0" kern="1200">
                        <a:solidFill>
                          <a:schemeClr val="tx1"/>
                        </a:solidFill>
                        <a:latin typeface="+mn-lt"/>
                        <a:ea typeface="+mn-ea"/>
                        <a:cs typeface="+mn-cs"/>
                      </a:endParaRPr>
                    </a:p>
                  </a:txBody>
                  <a:tcPr/>
                </a:tc>
                <a:tc>
                  <a:txBody>
                    <a:bodyPr/>
                    <a:lstStyle/>
                    <a:p>
                      <a:pPr>
                        <a:defRPr sz="1100"/>
                      </a:pPr>
                      <a:r>
                        <a:rPr sz="1300" b="0" kern="1200" dirty="0">
                          <a:solidFill>
                            <a:schemeClr val="tx1"/>
                          </a:solidFill>
                        </a:rPr>
                        <a:t>Creditors for raw material; Payables to service providers (like auditors or consultants)</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4"/>
                  </a:ext>
                </a:extLst>
              </a:tr>
              <a:tr h="780500">
                <a:tc>
                  <a:txBody>
                    <a:bodyPr/>
                    <a:lstStyle/>
                    <a:p>
                      <a:pPr>
                        <a:defRPr sz="1100"/>
                      </a:pPr>
                      <a:r>
                        <a:rPr sz="1300" b="1" kern="1200" dirty="0">
                          <a:solidFill>
                            <a:schemeClr val="tx1"/>
                          </a:solidFill>
                        </a:rPr>
                        <a:t>Loans and Advances</a:t>
                      </a:r>
                      <a:endParaRPr sz="1300" b="1" kern="1200" dirty="0">
                        <a:solidFill>
                          <a:schemeClr val="tx1"/>
                        </a:solidFill>
                        <a:latin typeface="+mn-lt"/>
                        <a:ea typeface="+mn-ea"/>
                        <a:cs typeface="+mn-cs"/>
                      </a:endParaRPr>
                    </a:p>
                  </a:txBody>
                  <a:tcPr/>
                </a:tc>
                <a:tc>
                  <a:txBody>
                    <a:bodyPr/>
                    <a:lstStyle/>
                    <a:p>
                      <a:pPr>
                        <a:defRPr sz="1100"/>
                      </a:pPr>
                      <a:r>
                        <a:rPr sz="1300" b="0" kern="1200">
                          <a:solidFill>
                            <a:schemeClr val="tx1"/>
                          </a:solidFill>
                        </a:rPr>
                        <a:t>Amounts given to others with expectation of repayment (loans) or for future services/benefits (advances).</a:t>
                      </a:r>
                      <a:endParaRPr sz="1300" b="0" kern="1200">
                        <a:solidFill>
                          <a:schemeClr val="tx1"/>
                        </a:solidFill>
                        <a:latin typeface="+mn-lt"/>
                        <a:ea typeface="+mn-ea"/>
                        <a:cs typeface="+mn-cs"/>
                      </a:endParaRPr>
                    </a:p>
                  </a:txBody>
                  <a:tcPr/>
                </a:tc>
                <a:tc>
                  <a:txBody>
                    <a:bodyPr/>
                    <a:lstStyle/>
                    <a:p>
                      <a:pPr>
                        <a:defRPr sz="1100"/>
                      </a:pPr>
                      <a:r>
                        <a:rPr sz="1300" b="0" kern="1200" dirty="0">
                          <a:solidFill>
                            <a:schemeClr val="tx1"/>
                          </a:solidFill>
                        </a:rPr>
                        <a:t>Loan to employees; Advance to suppliers; Security deposits</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5"/>
                  </a:ext>
                </a:extLst>
              </a:tr>
              <a:tr h="1000641">
                <a:tc>
                  <a:txBody>
                    <a:bodyPr/>
                    <a:lstStyle/>
                    <a:p>
                      <a:pPr>
                        <a:defRPr sz="1100"/>
                      </a:pPr>
                      <a:r>
                        <a:rPr sz="1300" b="1" kern="1200" dirty="0">
                          <a:solidFill>
                            <a:schemeClr val="tx1"/>
                          </a:solidFill>
                        </a:rPr>
                        <a:t>Other Assets</a:t>
                      </a:r>
                      <a:endParaRPr sz="1300" b="1" kern="1200" dirty="0">
                        <a:solidFill>
                          <a:schemeClr val="tx1"/>
                        </a:solidFill>
                        <a:latin typeface="+mn-lt"/>
                        <a:ea typeface="+mn-ea"/>
                        <a:cs typeface="+mn-cs"/>
                      </a:endParaRPr>
                    </a:p>
                  </a:txBody>
                  <a:tcPr/>
                </a:tc>
                <a:tc>
                  <a:txBody>
                    <a:bodyPr/>
                    <a:lstStyle/>
                    <a:p>
                      <a:pPr>
                        <a:defRPr sz="1100"/>
                      </a:pPr>
                      <a:r>
                        <a:rPr sz="1300" b="0" kern="1200">
                          <a:solidFill>
                            <a:schemeClr val="tx1"/>
                          </a:solidFill>
                        </a:rPr>
                        <a:t>All assets not classified under fixed assets, inventory, receivables, or cash equivalents. Includes recoverables and certain prepayments.</a:t>
                      </a:r>
                      <a:endParaRPr sz="1300" b="0" kern="1200">
                        <a:solidFill>
                          <a:schemeClr val="tx1"/>
                        </a:solidFill>
                        <a:latin typeface="+mn-lt"/>
                        <a:ea typeface="+mn-ea"/>
                        <a:cs typeface="+mn-cs"/>
                      </a:endParaRPr>
                    </a:p>
                  </a:txBody>
                  <a:tcPr/>
                </a:tc>
                <a:tc>
                  <a:txBody>
                    <a:bodyPr/>
                    <a:lstStyle/>
                    <a:p>
                      <a:pPr>
                        <a:defRPr sz="1100"/>
                      </a:pPr>
                      <a:r>
                        <a:rPr sz="1300" b="0" kern="1200" dirty="0">
                          <a:solidFill>
                            <a:schemeClr val="tx1"/>
                          </a:solidFill>
                        </a:rPr>
                        <a:t>Prepaid insurance; Input GST credit; Receivable from revenue authorities</a:t>
                      </a:r>
                      <a:endParaRPr sz="1300" b="0" kern="1200" dirty="0">
                        <a:solidFill>
                          <a:schemeClr val="tx1"/>
                        </a:solidFill>
                        <a:latin typeface="+mn-lt"/>
                        <a:ea typeface="+mn-ea"/>
                        <a:cs typeface="+mn-cs"/>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0507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CEC29-2F05-D7E4-A266-08C74BE4F5F8}"/>
              </a:ext>
            </a:extLst>
          </p:cNvPr>
          <p:cNvSpPr>
            <a:spLocks noGrp="1"/>
          </p:cNvSpPr>
          <p:nvPr>
            <p:ph type="title"/>
          </p:nvPr>
        </p:nvSpPr>
        <p:spPr>
          <a:xfrm>
            <a:off x="1066800" y="2237874"/>
            <a:ext cx="5478379" cy="2743200"/>
          </a:xfrm>
        </p:spPr>
        <p:txBody>
          <a:bodyPr anchor="t">
            <a:normAutofit/>
          </a:bodyPr>
          <a:lstStyle/>
          <a:p>
            <a:r>
              <a:rPr lang="en-US" dirty="0"/>
              <a:t>Key Considerations in Preparation of FS</a:t>
            </a:r>
          </a:p>
        </p:txBody>
      </p:sp>
      <p:pic>
        <p:nvPicPr>
          <p:cNvPr id="13" name="Picture 12">
            <a:extLst>
              <a:ext uri="{FF2B5EF4-FFF2-40B4-BE49-F238E27FC236}">
                <a16:creationId xmlns:a16="http://schemas.microsoft.com/office/drawing/2014/main" id="{58D2D2CF-56DC-6DF0-9FD5-5E1049A89223}"/>
              </a:ext>
            </a:extLst>
          </p:cNvPr>
          <p:cNvPicPr>
            <a:picLocks noChangeAspect="1"/>
          </p:cNvPicPr>
          <p:nvPr/>
        </p:nvPicPr>
        <p:blipFill>
          <a:blip r:embed="rId2"/>
          <a:stretch>
            <a:fillRect/>
          </a:stretch>
        </p:blipFill>
        <p:spPr>
          <a:xfrm>
            <a:off x="7605451" y="1058778"/>
            <a:ext cx="4248873" cy="3232485"/>
          </a:xfrm>
          <a:prstGeom prst="rect">
            <a:avLst/>
          </a:prstGeom>
        </p:spPr>
      </p:pic>
    </p:spTree>
    <p:extLst>
      <p:ext uri="{BB962C8B-B14F-4D97-AF65-F5344CB8AC3E}">
        <p14:creationId xmlns:p14="http://schemas.microsoft.com/office/powerpoint/2010/main" val="114822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EA3B-736B-7F2A-DE91-752CC3B0CB3E}"/>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120A2463-1BF3-BB65-F94D-913866B30642}"/>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EB8372B9-1E13-CA13-16DC-A3E15E4369DE}"/>
              </a:ext>
            </a:extLst>
          </p:cNvPr>
          <p:cNvSpPr>
            <a:spLocks noGrp="1"/>
          </p:cNvSpPr>
          <p:nvPr>
            <p:ph type="sldNum" sz="quarter" idx="29"/>
          </p:nvPr>
        </p:nvSpPr>
        <p:spPr/>
        <p:txBody>
          <a:bodyPr/>
          <a:lstStyle/>
          <a:p>
            <a:fld id="{47FEACEE-25B4-4A2D-B147-27296E36371D}" type="slidenum">
              <a:rPr lang="en-US" altLang="zh-CN" noProof="0" smtClean="0"/>
              <a:pPr/>
              <a:t>18</a:t>
            </a:fld>
            <a:endParaRPr lang="en-US" altLang="zh-CN" noProof="0"/>
          </a:p>
        </p:txBody>
      </p:sp>
      <p:sp>
        <p:nvSpPr>
          <p:cNvPr id="15" name="TextBox 14">
            <a:extLst>
              <a:ext uri="{FF2B5EF4-FFF2-40B4-BE49-F238E27FC236}">
                <a16:creationId xmlns:a16="http://schemas.microsoft.com/office/drawing/2014/main" id="{ECC58B88-EAE2-AA29-0ADA-FA3B440840F1}"/>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3" name="Text Placeholder 13">
            <a:extLst>
              <a:ext uri="{FF2B5EF4-FFF2-40B4-BE49-F238E27FC236}">
                <a16:creationId xmlns:a16="http://schemas.microsoft.com/office/drawing/2014/main" id="{82D8A159-D520-0065-1D1A-DECAFDD20B2F}"/>
              </a:ext>
            </a:extLst>
          </p:cNvPr>
          <p:cNvSpPr txBox="1">
            <a:spLocks/>
          </p:cNvSpPr>
          <p:nvPr/>
        </p:nvSpPr>
        <p:spPr>
          <a:xfrm>
            <a:off x="327547" y="505569"/>
            <a:ext cx="11325214" cy="5846862"/>
          </a:xfrm>
          <a:prstGeom prst="rect">
            <a:avLst/>
          </a:prstGeom>
        </p:spPr>
        <p:txBody>
          <a:bodyPr>
            <a:noAutofit/>
          </a:bodyPr>
          <a:lst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Trebuchet MS" panose="020B0603020202020204" pitchFamily="34" charset="0"/>
              </a:rPr>
              <a:t>1.Notes to Accounts:</a:t>
            </a:r>
          </a:p>
          <a:p>
            <a:pPr marL="285750" indent="-285750">
              <a:lnSpc>
                <a:spcPct val="150000"/>
              </a:lnSpc>
            </a:pPr>
            <a:r>
              <a:rPr lang="en-US" sz="1500" dirty="0">
                <a:latin typeface="Trebuchet MS" panose="020B0603020202020204" pitchFamily="34" charset="0"/>
              </a:rPr>
              <a:t>Provide supplementary information, including narrative descriptions, disaggregation’s of items, and details of items not recognized in financial statements.</a:t>
            </a:r>
          </a:p>
          <a:p>
            <a:pPr marL="285750" indent="-285750"/>
            <a:r>
              <a:rPr lang="en-US" sz="1500" dirty="0">
                <a:latin typeface="Trebuchet MS" panose="020B0603020202020204" pitchFamily="34" charset="0"/>
              </a:rPr>
              <a:t>Each item in the Balance Sheet and Statement of Profit and Loss must be cross-referenced to related notes.</a:t>
            </a:r>
          </a:p>
          <a:p>
            <a:pPr marL="285750" indent="-285750"/>
            <a:r>
              <a:rPr lang="en-US" sz="1500" dirty="0">
                <a:latin typeface="Trebuchet MS" panose="020B0603020202020204" pitchFamily="34" charset="0"/>
              </a:rPr>
              <a:t>Balance excessive detail with sufficient information to avoid obscuring important data through over-aggregation.</a:t>
            </a:r>
          </a:p>
          <a:p>
            <a:pPr marL="0" indent="0">
              <a:buFont typeface="Arial" panose="020B0604020202020204" pitchFamily="34" charset="0"/>
              <a:buNone/>
            </a:pPr>
            <a:r>
              <a:rPr lang="en-US" dirty="0">
                <a:latin typeface="Trebuchet MS" panose="020B0603020202020204" pitchFamily="34" charset="0"/>
              </a:rPr>
              <a:t>2. Rounding Off:</a:t>
            </a:r>
          </a:p>
          <a:p>
            <a:pPr marL="0" indent="0">
              <a:buFont typeface="Arial" panose="020B0604020202020204" pitchFamily="34" charset="0"/>
              <a:buNone/>
            </a:pPr>
            <a:r>
              <a:rPr lang="en-US" sz="1500" dirty="0">
                <a:latin typeface="Trebuchet MS" panose="020B0603020202020204" pitchFamily="34" charset="0"/>
              </a:rPr>
              <a:t>Figures may be rounded based on Total Income:</a:t>
            </a:r>
          </a:p>
          <a:p>
            <a:pPr marL="0" indent="0">
              <a:buFont typeface="Arial" panose="020B0604020202020204" pitchFamily="34" charset="0"/>
              <a:buNone/>
            </a:pPr>
            <a:endParaRPr lang="en-US" sz="1500" dirty="0">
              <a:latin typeface="Trebuchet MS" panose="020B0603020202020204" pitchFamily="34" charset="0"/>
            </a:endParaRPr>
          </a:p>
          <a:p>
            <a:pPr marL="0" indent="0">
              <a:buFont typeface="Arial" panose="020B0604020202020204" pitchFamily="34" charset="0"/>
              <a:buNone/>
            </a:pPr>
            <a:endParaRPr lang="en-US" sz="1500" dirty="0">
              <a:latin typeface="Trebuchet MS" panose="020B0603020202020204" pitchFamily="34" charset="0"/>
            </a:endParaRPr>
          </a:p>
          <a:p>
            <a:pPr marL="0" indent="0">
              <a:buFont typeface="Arial" panose="020B0604020202020204" pitchFamily="34" charset="0"/>
              <a:buNone/>
            </a:pPr>
            <a:endParaRPr lang="en-US" sz="1500" dirty="0">
              <a:latin typeface="Trebuchet MS" panose="020B0603020202020204" pitchFamily="34" charset="0"/>
            </a:endParaRPr>
          </a:p>
          <a:p>
            <a:pPr marL="0" indent="0">
              <a:buFont typeface="Arial" panose="020B0604020202020204" pitchFamily="34" charset="0"/>
              <a:buNone/>
            </a:pPr>
            <a:r>
              <a:rPr lang="en-US" dirty="0">
                <a:latin typeface="Trebuchet MS" panose="020B0603020202020204" pitchFamily="34" charset="0"/>
              </a:rPr>
              <a:t>3. Comparative Figures:</a:t>
            </a:r>
          </a:p>
          <a:p>
            <a:pPr marL="0" indent="0">
              <a:buFont typeface="Arial" panose="020B0604020202020204" pitchFamily="34" charset="0"/>
              <a:buNone/>
            </a:pPr>
            <a:r>
              <a:rPr lang="en-US" sz="1500" dirty="0">
                <a:latin typeface="Trebuchet MS" panose="020B0603020202020204" pitchFamily="34" charset="0"/>
              </a:rPr>
              <a:t>Except for the first financial statements, corresponding amounts for the preceding period must be provided for </a:t>
            </a:r>
          </a:p>
          <a:p>
            <a:pPr marL="0" indent="0">
              <a:buFont typeface="Arial" panose="020B0604020202020204" pitchFamily="34" charset="0"/>
              <a:buNone/>
            </a:pPr>
            <a:r>
              <a:rPr lang="en-US" sz="1500" dirty="0">
                <a:latin typeface="Trebuchet MS" panose="020B0603020202020204" pitchFamily="34" charset="0"/>
              </a:rPr>
              <a:t>all items in the financial statem</a:t>
            </a:r>
            <a:r>
              <a:rPr lang="en-US" sz="1500" dirty="0">
                <a:solidFill>
                  <a:schemeClr val="bg1">
                    <a:lumMod val="95000"/>
                  </a:schemeClr>
                </a:solidFill>
                <a:latin typeface="Trebuchet MS" panose="020B0603020202020204" pitchFamily="34" charset="0"/>
              </a:rPr>
              <a:t>ents and notes.</a:t>
            </a:r>
          </a:p>
          <a:p>
            <a:pPr marL="0" indent="0">
              <a:buFont typeface="Arial" panose="020B0604020202020204" pitchFamily="34" charset="0"/>
              <a:buNone/>
            </a:pPr>
            <a:r>
              <a:rPr lang="en-US" dirty="0">
                <a:solidFill>
                  <a:schemeClr val="bg1">
                    <a:lumMod val="95000"/>
                  </a:schemeClr>
                </a:solidFill>
                <a:latin typeface="Trebuchet MS" panose="020B0603020202020204" pitchFamily="34" charset="0"/>
              </a:rPr>
              <a:t>4. </a:t>
            </a:r>
            <a:r>
              <a:rPr lang="en-US" b="1" dirty="0">
                <a:solidFill>
                  <a:schemeClr val="bg1">
                    <a:lumMod val="95000"/>
                  </a:schemeClr>
                </a:solidFill>
                <a:latin typeface="Trebuchet MS" panose="020B0603020202020204" pitchFamily="34" charset="0"/>
              </a:rPr>
              <a:t>Terminology:</a:t>
            </a:r>
          </a:p>
          <a:p>
            <a:pPr marL="0" indent="0">
              <a:buFont typeface="Arial" panose="020B0604020202020204" pitchFamily="34" charset="0"/>
              <a:buNone/>
            </a:pPr>
            <a:r>
              <a:rPr lang="en-US" sz="1500" dirty="0">
                <a:latin typeface="Trebuchet MS" panose="020B0603020202020204" pitchFamily="34" charset="0"/>
              </a:rPr>
              <a:t>Terms used in the formats align with applicable Accounting Standards.</a:t>
            </a:r>
          </a:p>
        </p:txBody>
      </p:sp>
      <p:pic>
        <p:nvPicPr>
          <p:cNvPr id="4" name="Picture 3">
            <a:extLst>
              <a:ext uri="{FF2B5EF4-FFF2-40B4-BE49-F238E27FC236}">
                <a16:creationId xmlns:a16="http://schemas.microsoft.com/office/drawing/2014/main" id="{D5587978-0B7C-59F8-E56C-A80DFE297C7C}"/>
              </a:ext>
            </a:extLst>
          </p:cNvPr>
          <p:cNvPicPr>
            <a:picLocks noChangeAspect="1"/>
          </p:cNvPicPr>
          <p:nvPr/>
        </p:nvPicPr>
        <p:blipFill>
          <a:blip r:embed="rId3"/>
          <a:stretch>
            <a:fillRect/>
          </a:stretch>
        </p:blipFill>
        <p:spPr>
          <a:xfrm>
            <a:off x="402953" y="3429000"/>
            <a:ext cx="5801535" cy="1156026"/>
          </a:xfrm>
          <a:prstGeom prst="rect">
            <a:avLst/>
          </a:prstGeom>
        </p:spPr>
      </p:pic>
    </p:spTree>
    <p:extLst>
      <p:ext uri="{BB962C8B-B14F-4D97-AF65-F5344CB8AC3E}">
        <p14:creationId xmlns:p14="http://schemas.microsoft.com/office/powerpoint/2010/main" val="2376805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AF81-6142-B711-1AFE-97A68CFFED08}"/>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EFDE15D1-E214-94DF-32BF-4E2E3705DB5F}"/>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404312F0-A977-EB67-8805-B504081940AF}"/>
              </a:ext>
            </a:extLst>
          </p:cNvPr>
          <p:cNvSpPr>
            <a:spLocks noGrp="1"/>
          </p:cNvSpPr>
          <p:nvPr>
            <p:ph type="sldNum" sz="quarter" idx="29"/>
          </p:nvPr>
        </p:nvSpPr>
        <p:spPr/>
        <p:txBody>
          <a:bodyPr/>
          <a:lstStyle/>
          <a:p>
            <a:fld id="{47FEACEE-25B4-4A2D-B147-27296E36371D}" type="slidenum">
              <a:rPr lang="en-US" altLang="zh-CN" noProof="0" smtClean="0"/>
              <a:pPr/>
              <a:t>19</a:t>
            </a:fld>
            <a:endParaRPr lang="en-US" altLang="zh-CN" noProof="0"/>
          </a:p>
        </p:txBody>
      </p:sp>
      <p:sp>
        <p:nvSpPr>
          <p:cNvPr id="15" name="TextBox 14">
            <a:extLst>
              <a:ext uri="{FF2B5EF4-FFF2-40B4-BE49-F238E27FC236}">
                <a16:creationId xmlns:a16="http://schemas.microsoft.com/office/drawing/2014/main" id="{7F1C72C4-1253-ACED-F81D-BBC5ED0307C1}"/>
              </a:ext>
            </a:extLst>
          </p:cNvPr>
          <p:cNvSpPr txBox="1"/>
          <p:nvPr/>
        </p:nvSpPr>
        <p:spPr>
          <a:xfrm>
            <a:off x="5643349" y="2982036"/>
            <a:ext cx="914400" cy="914400"/>
          </a:xfrm>
          <a:prstGeom prst="rect">
            <a:avLst/>
          </a:prstGeom>
        </p:spPr>
        <p:txBody>
          <a:bodyPr wrap="square" rtlCol="0">
            <a:spAutoFit/>
          </a:bodyPr>
          <a:lstStyle/>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
        <p:nvSpPr>
          <p:cNvPr id="3" name="Text Placeholder 13">
            <a:extLst>
              <a:ext uri="{FF2B5EF4-FFF2-40B4-BE49-F238E27FC236}">
                <a16:creationId xmlns:a16="http://schemas.microsoft.com/office/drawing/2014/main" id="{4F193D6B-4BCB-BC9D-5216-AE8FB186A20C}"/>
              </a:ext>
            </a:extLst>
          </p:cNvPr>
          <p:cNvSpPr txBox="1">
            <a:spLocks/>
          </p:cNvSpPr>
          <p:nvPr/>
        </p:nvSpPr>
        <p:spPr>
          <a:xfrm>
            <a:off x="327547" y="505569"/>
            <a:ext cx="11325214" cy="5846862"/>
          </a:xfrm>
          <a:prstGeom prst="rect">
            <a:avLst/>
          </a:prstGeom>
        </p:spPr>
        <p:txBody>
          <a:bodyPr>
            <a:noAutofit/>
          </a:bodyPr>
          <a:lst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Trebuchet MS" panose="020B0603020202020204" pitchFamily="34" charset="0"/>
              </a:rPr>
              <a:t>5.Other considerations:</a:t>
            </a:r>
          </a:p>
          <a:p>
            <a:pPr marL="285750" indent="-285750">
              <a:lnSpc>
                <a:spcPct val="150000"/>
              </a:lnSpc>
            </a:pPr>
            <a:r>
              <a:rPr lang="en-US" u="sng" dirty="0">
                <a:latin typeface="Trebuchet MS" panose="020B0603020202020204" pitchFamily="34" charset="0"/>
              </a:rPr>
              <a:t>MSME exemption disclosure: </a:t>
            </a:r>
            <a:r>
              <a:rPr lang="en-US" dirty="0">
                <a:latin typeface="Trebuchet MS" panose="020B0603020202020204" pitchFamily="34" charset="0"/>
              </a:rPr>
              <a:t>An MSME which avails the exemptions or relaxations given to it shall disclose (by way of a note to its financial statements) the fact that it is an MSME, the Level of MSME and that it has complied with the Accounting Standards insofar as they are applicable to entities falling in Level II or Level III or Level IV, as the case may be.</a:t>
            </a:r>
          </a:p>
          <a:p>
            <a:pPr marL="285750" indent="-285750"/>
            <a:r>
              <a:rPr lang="en-US" u="sng" dirty="0">
                <a:latin typeface="Trebuchet MS" panose="020B0603020202020204" pitchFamily="34" charset="0"/>
              </a:rPr>
              <a:t>Change(s) in the applicability year on year:</a:t>
            </a:r>
            <a:r>
              <a:rPr lang="en-US" dirty="0">
                <a:latin typeface="Trebuchet MS" panose="020B0603020202020204" pitchFamily="34" charset="0"/>
              </a:rPr>
              <a:t>  PY numbers need not be restate and disclosure to be provided in the notes to state the fact where levels are increasing. However when levels are decreasing, the consistency of two years is required before the exemptions can b</a:t>
            </a:r>
            <a:r>
              <a:rPr lang="en-US" u="sng" dirty="0">
                <a:latin typeface="Trebuchet MS" panose="020B0603020202020204" pitchFamily="34" charset="0"/>
              </a:rPr>
              <a:t>e availed. </a:t>
            </a:r>
          </a:p>
          <a:p>
            <a:pPr marL="285750" indent="-285750"/>
            <a:r>
              <a:rPr lang="en-US" u="sng" dirty="0">
                <a:latin typeface="Trebuchet MS" panose="020B0603020202020204" pitchFamily="34" charset="0"/>
              </a:rPr>
              <a:t>AS 15 Exemptions</a:t>
            </a:r>
            <a:r>
              <a:rPr lang="en-US" dirty="0">
                <a:latin typeface="Trebuchet MS" panose="020B0603020202020204" pitchFamily="34" charset="0"/>
              </a:rPr>
              <a:t>: Certain relaxations with respect to recognition, measurement and disclosure requirements to both level 2 &amp; level 3 Companies. For Level 2- disclosure exemptions  and for level 3- both recognition, </a:t>
            </a:r>
            <a:r>
              <a:rPr lang="en-US" dirty="0" err="1">
                <a:latin typeface="Trebuchet MS" panose="020B0603020202020204" pitchFamily="34" charset="0"/>
              </a:rPr>
              <a:t>meansurement</a:t>
            </a:r>
            <a:r>
              <a:rPr lang="en-US" dirty="0">
                <a:latin typeface="Trebuchet MS" panose="020B0603020202020204" pitchFamily="34" charset="0"/>
              </a:rPr>
              <a:t> and disclosure exemptions.</a:t>
            </a:r>
          </a:p>
          <a:p>
            <a:pPr marL="285750" indent="-285750"/>
            <a:r>
              <a:rPr lang="en-US" u="sng" dirty="0">
                <a:latin typeface="Trebuchet MS" panose="020B0603020202020204" pitchFamily="34" charset="0"/>
              </a:rPr>
              <a:t>Other disclosures relating to borrowings</a:t>
            </a:r>
            <a:r>
              <a:rPr lang="en-US" dirty="0">
                <a:latin typeface="Trebuchet MS" panose="020B0603020202020204" pitchFamily="34" charset="0"/>
              </a:rPr>
              <a:t>: Nature of security, terms of repayment and guarantees given by partners/owners to be stated in addition to the scheduled disclosures</a:t>
            </a:r>
          </a:p>
        </p:txBody>
      </p:sp>
    </p:spTree>
    <p:extLst>
      <p:ext uri="{BB962C8B-B14F-4D97-AF65-F5344CB8AC3E}">
        <p14:creationId xmlns:p14="http://schemas.microsoft.com/office/powerpoint/2010/main" val="3817353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5C21F-F46B-BEAC-E838-A616D8A048E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ABFF36-7E23-7C35-FF88-5B1D002C4D09}"/>
              </a:ext>
            </a:extLst>
          </p:cNvPr>
          <p:cNvSpPr>
            <a:spLocks noGrp="1"/>
          </p:cNvSpPr>
          <p:nvPr>
            <p:ph type="sldNum" sz="quarter" idx="12"/>
          </p:nvPr>
        </p:nvSpPr>
        <p:spPr/>
        <p:txBody>
          <a:bodyPr/>
          <a:lstStyle/>
          <a:p>
            <a:fld id="{69E57DC2-970A-4B3E-BB1C-7A09969E49DF}" type="slidenum">
              <a:rPr lang="en-US" smtClean="0"/>
              <a:t>20</a:t>
            </a:fld>
            <a:endParaRPr lang="en-US"/>
          </a:p>
        </p:txBody>
      </p:sp>
      <p:sp>
        <p:nvSpPr>
          <p:cNvPr id="9" name="TextBox 8">
            <a:extLst>
              <a:ext uri="{FF2B5EF4-FFF2-40B4-BE49-F238E27FC236}">
                <a16:creationId xmlns:a16="http://schemas.microsoft.com/office/drawing/2014/main" id="{6B921F37-07C8-CA33-04C6-36303BDA8B63}"/>
              </a:ext>
            </a:extLst>
          </p:cNvPr>
          <p:cNvSpPr txBox="1"/>
          <p:nvPr/>
        </p:nvSpPr>
        <p:spPr>
          <a:xfrm>
            <a:off x="930443" y="1809326"/>
            <a:ext cx="8967537" cy="2400657"/>
          </a:xfrm>
          <a:prstGeom prst="rect">
            <a:avLst/>
          </a:prstGeom>
        </p:spPr>
        <p:txBody>
          <a:bodyPr wrap="square" rtlCol="0">
            <a:spAutoFit/>
          </a:bodyPr>
          <a:lstStyle/>
          <a:p>
            <a:pPr marL="342900" indent="-342900">
              <a:lnSpc>
                <a:spcPct val="100000"/>
              </a:lnSpc>
              <a:spcBef>
                <a:spcPts val="0"/>
              </a:spcBef>
              <a:buFont typeface="Wingdings" panose="05000000000000000000" pitchFamily="2" charset="2"/>
              <a:buChar char="Ø"/>
            </a:pPr>
            <a:r>
              <a:rPr lang="en-US" sz="3000" dirty="0">
                <a:solidFill>
                  <a:schemeClr val="bg1">
                    <a:lumMod val="95000"/>
                  </a:schemeClr>
                </a:solidFill>
                <a:latin typeface="Trebuchet MS" panose="020B0603020202020204" pitchFamily="34" charset="0"/>
              </a:rPr>
              <a:t>Format of Non-Corporate FS</a:t>
            </a:r>
          </a:p>
          <a:p>
            <a:pPr marL="342900" indent="-342900">
              <a:lnSpc>
                <a:spcPct val="100000"/>
              </a:lnSpc>
              <a:spcBef>
                <a:spcPts val="0"/>
              </a:spcBef>
              <a:buFont typeface="Wingdings" panose="05000000000000000000" pitchFamily="2" charset="2"/>
              <a:buChar char="Ø"/>
            </a:pPr>
            <a:r>
              <a:rPr lang="en-US" sz="3000" dirty="0">
                <a:solidFill>
                  <a:schemeClr val="bg1">
                    <a:lumMod val="95000"/>
                  </a:schemeClr>
                </a:solidFill>
                <a:latin typeface="Trebuchet MS" panose="020B0603020202020204" pitchFamily="34" charset="0"/>
              </a:rPr>
              <a:t>Sub schedules disclosures</a:t>
            </a:r>
          </a:p>
          <a:p>
            <a:pPr marL="342900" indent="-342900">
              <a:lnSpc>
                <a:spcPct val="100000"/>
              </a:lnSpc>
              <a:spcBef>
                <a:spcPts val="0"/>
              </a:spcBef>
              <a:buFont typeface="Wingdings" panose="05000000000000000000" pitchFamily="2" charset="2"/>
              <a:buChar char="Ø"/>
            </a:pPr>
            <a:r>
              <a:rPr lang="en-US" sz="3000" dirty="0">
                <a:solidFill>
                  <a:schemeClr val="bg1">
                    <a:lumMod val="95000"/>
                  </a:schemeClr>
                </a:solidFill>
                <a:latin typeface="Trebuchet MS" panose="020B0603020202020204" pitchFamily="34" charset="0"/>
              </a:rPr>
              <a:t>Significant accounting policies</a:t>
            </a:r>
          </a:p>
          <a:p>
            <a:pPr marL="342900" indent="-342900">
              <a:lnSpc>
                <a:spcPct val="100000"/>
              </a:lnSpc>
              <a:spcBef>
                <a:spcPts val="0"/>
              </a:spcBef>
              <a:buFont typeface="Wingdings" panose="05000000000000000000" pitchFamily="2" charset="2"/>
              <a:buChar char="Ø"/>
            </a:pPr>
            <a:r>
              <a:rPr lang="en-US" sz="3000" dirty="0">
                <a:solidFill>
                  <a:schemeClr val="bg1">
                    <a:lumMod val="95000"/>
                  </a:schemeClr>
                </a:solidFill>
                <a:latin typeface="Trebuchet MS" panose="020B0603020202020204" pitchFamily="34" charset="0"/>
              </a:rPr>
              <a:t>Disclosures required under various accounting standards</a:t>
            </a:r>
            <a:endParaRPr lang="en-IN" sz="3000" dirty="0">
              <a:solidFill>
                <a:schemeClr val="bg1">
                  <a:lumMod val="95000"/>
                </a:schemeClr>
              </a:solidFill>
              <a:latin typeface="Trebuchet MS" panose="020B0603020202020204" pitchFamily="34" charset="0"/>
              <a:ea typeface="微软雅黑"/>
              <a:cs typeface="Posterama" panose="020B0504020200020000" pitchFamily="34" charset="0"/>
            </a:endParaRPr>
          </a:p>
        </p:txBody>
      </p:sp>
      <p:sp>
        <p:nvSpPr>
          <p:cNvPr id="10" name="TextBox 9">
            <a:extLst>
              <a:ext uri="{FF2B5EF4-FFF2-40B4-BE49-F238E27FC236}">
                <a16:creationId xmlns:a16="http://schemas.microsoft.com/office/drawing/2014/main" id="{E355A6C9-7CB3-4FCA-7ECF-E94651D42CD0}"/>
              </a:ext>
            </a:extLst>
          </p:cNvPr>
          <p:cNvSpPr txBox="1"/>
          <p:nvPr/>
        </p:nvSpPr>
        <p:spPr>
          <a:xfrm>
            <a:off x="376986" y="865911"/>
            <a:ext cx="7956885" cy="630942"/>
          </a:xfrm>
          <a:prstGeom prst="rect">
            <a:avLst/>
          </a:prstGeom>
        </p:spPr>
        <p:txBody>
          <a:bodyPr wrap="square" rtlCol="0">
            <a:spAutoFit/>
          </a:bodyPr>
          <a:lstStyle/>
          <a:p>
            <a:pPr marL="0" indent="0">
              <a:lnSpc>
                <a:spcPct val="100000"/>
              </a:lnSpc>
              <a:spcBef>
                <a:spcPts val="0"/>
              </a:spcBef>
              <a:buFontTx/>
              <a:buNone/>
            </a:pPr>
            <a:r>
              <a:rPr lang="en-IN" sz="3500" dirty="0">
                <a:solidFill>
                  <a:prstClr val="white"/>
                </a:solidFill>
                <a:latin typeface="Trebuchet MS" panose="020B0603020202020204" pitchFamily="34" charset="0"/>
                <a:ea typeface="微软雅黑"/>
                <a:cs typeface="Posterama" panose="020B0504020200020000" pitchFamily="34" charset="0"/>
              </a:rPr>
              <a:t>Refer Excel for Below:</a:t>
            </a:r>
          </a:p>
        </p:txBody>
      </p:sp>
      <p:graphicFrame>
        <p:nvGraphicFramePr>
          <p:cNvPr id="11" name="Object 10">
            <a:extLst>
              <a:ext uri="{FF2B5EF4-FFF2-40B4-BE49-F238E27FC236}">
                <a16:creationId xmlns:a16="http://schemas.microsoft.com/office/drawing/2014/main" id="{CA5F2F5C-811F-1254-3683-A4E39DC8914C}"/>
              </a:ext>
            </a:extLst>
          </p:cNvPr>
          <p:cNvGraphicFramePr>
            <a:graphicFrameLocks noChangeAspect="1"/>
          </p:cNvGraphicFramePr>
          <p:nvPr>
            <p:extLst>
              <p:ext uri="{D42A27DB-BD31-4B8C-83A1-F6EECF244321}">
                <p14:modId xmlns:p14="http://schemas.microsoft.com/office/powerpoint/2010/main" val="2054512040"/>
              </p:ext>
            </p:extLst>
          </p:nvPr>
        </p:nvGraphicFramePr>
        <p:xfrm>
          <a:off x="1235243" y="4644290"/>
          <a:ext cx="1090863" cy="771525"/>
        </p:xfrm>
        <a:graphic>
          <a:graphicData uri="http://schemas.openxmlformats.org/presentationml/2006/ole">
            <mc:AlternateContent xmlns:mc="http://schemas.openxmlformats.org/markup-compatibility/2006">
              <mc:Choice xmlns:v="urn:schemas-microsoft-com:vml" Requires="v">
                <p:oleObj name="Worksheet" showAsIcon="1" r:id="rId2" imgW="914333" imgH="771421" progId="Excel.Sheet.12">
                  <p:embed/>
                </p:oleObj>
              </mc:Choice>
              <mc:Fallback>
                <p:oleObj name="Worksheet" showAsIcon="1" r:id="rId2" imgW="914333" imgH="771421" progId="Excel.Sheet.12">
                  <p:embed/>
                  <p:pic>
                    <p:nvPicPr>
                      <p:cNvPr id="11" name="Object 10">
                        <a:extLst>
                          <a:ext uri="{FF2B5EF4-FFF2-40B4-BE49-F238E27FC236}">
                            <a16:creationId xmlns:a16="http://schemas.microsoft.com/office/drawing/2014/main" id="{CA5F2F5C-811F-1254-3683-A4E39DC8914C}"/>
                          </a:ext>
                        </a:extLst>
                      </p:cNvPr>
                      <p:cNvPicPr/>
                      <p:nvPr/>
                    </p:nvPicPr>
                    <p:blipFill>
                      <a:blip r:embed="rId3"/>
                      <a:stretch>
                        <a:fillRect/>
                      </a:stretch>
                    </p:blipFill>
                    <p:spPr>
                      <a:xfrm>
                        <a:off x="1235243" y="4644290"/>
                        <a:ext cx="1090863" cy="771525"/>
                      </a:xfrm>
                      <a:prstGeom prst="rect">
                        <a:avLst/>
                      </a:prstGeom>
                    </p:spPr>
                  </p:pic>
                </p:oleObj>
              </mc:Fallback>
            </mc:AlternateContent>
          </a:graphicData>
        </a:graphic>
      </p:graphicFrame>
    </p:spTree>
    <p:extLst>
      <p:ext uri="{BB962C8B-B14F-4D97-AF65-F5344CB8AC3E}">
        <p14:creationId xmlns:p14="http://schemas.microsoft.com/office/powerpoint/2010/main" val="2005779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68F3-A50C-8A7F-8567-8443397E8131}"/>
            </a:ext>
          </a:extLst>
        </p:cNvPr>
        <p:cNvGrpSpPr/>
        <p:nvPr/>
      </p:nvGrpSpPr>
      <p:grpSpPr>
        <a:xfrm>
          <a:off x="0" y="0"/>
          <a:ext cx="0" cy="0"/>
          <a:chOff x="0" y="0"/>
          <a:chExt cx="0" cy="0"/>
        </a:xfrm>
      </p:grpSpPr>
      <p:sp>
        <p:nvSpPr>
          <p:cNvPr id="6" name="Slide Number Placeholder 13">
            <a:extLst>
              <a:ext uri="{FF2B5EF4-FFF2-40B4-BE49-F238E27FC236}">
                <a16:creationId xmlns:a16="http://schemas.microsoft.com/office/drawing/2014/main" id="{218080B8-A31F-1B93-A6D1-74009C2E9F4C}"/>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altLang="zh-CN" sz="1200" u="none" strike="noStrike" kern="1200" cap="none" spc="0" normalizeH="0" baseline="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FDAC566F-4C15-B275-0B36-D82FC366B6A0}"/>
              </a:ext>
            </a:extLst>
          </p:cNvPr>
          <p:cNvSpPr>
            <a:spLocks noGrp="1"/>
          </p:cNvSpPr>
          <p:nvPr>
            <p:ph type="sldNum" sz="quarter" idx="29"/>
          </p:nvPr>
        </p:nvSpPr>
        <p:spPr/>
        <p:txBody>
          <a:bodyPr/>
          <a:lstStyle/>
          <a:p>
            <a:fld id="{47FEACEE-25B4-4A2D-B147-27296E36371D}" type="slidenum">
              <a:rPr lang="en-US" altLang="zh-CN" noProof="0" smtClean="0"/>
              <a:pPr/>
              <a:t>21</a:t>
            </a:fld>
            <a:endParaRPr lang="en-US" altLang="zh-CN" noProof="0"/>
          </a:p>
        </p:txBody>
      </p:sp>
      <p:sp>
        <p:nvSpPr>
          <p:cNvPr id="16" name="TextBox 15">
            <a:extLst>
              <a:ext uri="{FF2B5EF4-FFF2-40B4-BE49-F238E27FC236}">
                <a16:creationId xmlns:a16="http://schemas.microsoft.com/office/drawing/2014/main" id="{04DF62DF-085A-1A11-303E-1CC9DC7C4EC0}"/>
              </a:ext>
            </a:extLst>
          </p:cNvPr>
          <p:cNvSpPr txBox="1"/>
          <p:nvPr/>
        </p:nvSpPr>
        <p:spPr>
          <a:xfrm>
            <a:off x="356345" y="559558"/>
            <a:ext cx="11476264" cy="323165"/>
          </a:xfrm>
          <a:prstGeom prst="rect">
            <a:avLst/>
          </a:prstGeom>
        </p:spPr>
        <p:txBody>
          <a:bodyPr wrap="square" rtlCol="0">
            <a:spAutoFit/>
          </a:bodyPr>
          <a:lstStyle/>
          <a:p>
            <a:pPr marL="0" indent="0" algn="ctr">
              <a:lnSpc>
                <a:spcPct val="100000"/>
              </a:lnSpc>
              <a:spcBef>
                <a:spcPts val="0"/>
              </a:spcBef>
              <a:buFontTx/>
              <a:buNone/>
            </a:pPr>
            <a:endParaRPr lang="en-IN" sz="1500" dirty="0">
              <a:solidFill>
                <a:prstClr val="white"/>
              </a:solidFill>
              <a:latin typeface="Posterama" panose="020B0504020200020000" pitchFamily="34" charset="0"/>
              <a:ea typeface="微软雅黑"/>
              <a:cs typeface="Posterama" panose="020B0504020200020000" pitchFamily="34" charset="0"/>
            </a:endParaRPr>
          </a:p>
        </p:txBody>
      </p:sp>
      <p:sp>
        <p:nvSpPr>
          <p:cNvPr id="4" name="TextBox 3">
            <a:extLst>
              <a:ext uri="{FF2B5EF4-FFF2-40B4-BE49-F238E27FC236}">
                <a16:creationId xmlns:a16="http://schemas.microsoft.com/office/drawing/2014/main" id="{86322F01-3BF6-6C36-7E49-300741985D03}"/>
              </a:ext>
            </a:extLst>
          </p:cNvPr>
          <p:cNvSpPr txBox="1"/>
          <p:nvPr/>
        </p:nvSpPr>
        <p:spPr>
          <a:xfrm>
            <a:off x="457201" y="386348"/>
            <a:ext cx="10114546" cy="477054"/>
          </a:xfrm>
          <a:prstGeom prst="rect">
            <a:avLst/>
          </a:prstGeom>
          <a:noFill/>
        </p:spPr>
        <p:txBody>
          <a:bodyPr wrap="square">
            <a:spAutoFit/>
          </a:bodyPr>
          <a:lstStyle/>
          <a:p>
            <a:r>
              <a:rPr lang="en-IN" sz="2500" b="1" dirty="0">
                <a:solidFill>
                  <a:schemeClr val="bg1">
                    <a:lumMod val="95000"/>
                  </a:schemeClr>
                </a:solidFill>
              </a:rPr>
              <a:t>5. Disclosures of some accounting standards</a:t>
            </a:r>
          </a:p>
        </p:txBody>
      </p:sp>
      <p:graphicFrame>
        <p:nvGraphicFramePr>
          <p:cNvPr id="7" name="Table 6">
            <a:extLst>
              <a:ext uri="{FF2B5EF4-FFF2-40B4-BE49-F238E27FC236}">
                <a16:creationId xmlns:a16="http://schemas.microsoft.com/office/drawing/2014/main" id="{C92D7BED-0C14-84DD-6112-E36BE4EDFB37}"/>
              </a:ext>
            </a:extLst>
          </p:cNvPr>
          <p:cNvGraphicFramePr>
            <a:graphicFrameLocks noGrp="1"/>
          </p:cNvGraphicFramePr>
          <p:nvPr>
            <p:extLst>
              <p:ext uri="{D42A27DB-BD31-4B8C-83A1-F6EECF244321}">
                <p14:modId xmlns:p14="http://schemas.microsoft.com/office/powerpoint/2010/main" val="1214961636"/>
              </p:ext>
            </p:extLst>
          </p:nvPr>
        </p:nvGraphicFramePr>
        <p:xfrm>
          <a:off x="354841" y="928890"/>
          <a:ext cx="3741003" cy="5553421"/>
        </p:xfrm>
        <a:graphic>
          <a:graphicData uri="http://schemas.openxmlformats.org/drawingml/2006/table">
            <a:tbl>
              <a:tblPr firstRow="1" bandRow="1">
                <a:tableStyleId>{1E171933-4619-4E11-9A3F-F7608DF75F80}</a:tableStyleId>
              </a:tblPr>
              <a:tblGrid>
                <a:gridCol w="3741003">
                  <a:extLst>
                    <a:ext uri="{9D8B030D-6E8A-4147-A177-3AD203B41FA5}">
                      <a16:colId xmlns:a16="http://schemas.microsoft.com/office/drawing/2014/main" val="3933129096"/>
                    </a:ext>
                  </a:extLst>
                </a:gridCol>
              </a:tblGrid>
              <a:tr h="524221">
                <a:tc>
                  <a:txBody>
                    <a:bodyPr/>
                    <a:lstStyle/>
                    <a:p>
                      <a:r>
                        <a:rPr lang="en-US" dirty="0"/>
                        <a:t>AS 2 - Valuation of Inventories</a:t>
                      </a:r>
                      <a:endParaRPr lang="en-IN" dirty="0"/>
                    </a:p>
                  </a:txBody>
                  <a:tcPr/>
                </a:tc>
                <a:extLst>
                  <a:ext uri="{0D108BD9-81ED-4DB2-BD59-A6C34878D82A}">
                    <a16:rowId xmlns:a16="http://schemas.microsoft.com/office/drawing/2014/main" val="1771859253"/>
                  </a:ext>
                </a:extLst>
              </a:tr>
              <a:tr h="4647439">
                <a:tc>
                  <a:txBody>
                    <a:bodyPr/>
                    <a:lstStyle/>
                    <a:p>
                      <a:r>
                        <a:rPr lang="en-US" dirty="0"/>
                        <a:t>The financial statements should disclose:</a:t>
                      </a:r>
                    </a:p>
                    <a:p>
                      <a:pPr marL="342900" indent="-342900">
                        <a:buAutoNum type="alphaLcParenBoth"/>
                      </a:pPr>
                      <a:r>
                        <a:rPr lang="en-US" dirty="0"/>
                        <a:t>the accounting policies adopted in measuring inventories, including the cost formula used; and</a:t>
                      </a:r>
                    </a:p>
                    <a:p>
                      <a:pPr marL="342900" indent="-342900">
                        <a:buAutoNum type="alphaLcParenBoth"/>
                      </a:pPr>
                      <a:r>
                        <a:rPr lang="en-US" dirty="0"/>
                        <a:t>the total carrying amount of inventories and its classification appropriate to the enterprise.</a:t>
                      </a:r>
                    </a:p>
                    <a:p>
                      <a:pPr marL="0" indent="0">
                        <a:buNone/>
                      </a:pPr>
                      <a:r>
                        <a:rPr lang="en-US" dirty="0"/>
                        <a:t>Information about the carrying amounts held in different</a:t>
                      </a:r>
                    </a:p>
                    <a:p>
                      <a:pPr marL="342900" indent="-342900">
                        <a:buAutoNum type="alphaLcParenBoth"/>
                      </a:pPr>
                      <a:r>
                        <a:rPr lang="en-US" dirty="0"/>
                        <a:t>Raw materials and components</a:t>
                      </a:r>
                    </a:p>
                    <a:p>
                      <a:pPr marL="342900" indent="-342900">
                        <a:buAutoNum type="alphaLcParenBoth"/>
                      </a:pPr>
                      <a:r>
                        <a:rPr lang="en-IN" dirty="0"/>
                        <a:t>Work-in-progress</a:t>
                      </a:r>
                    </a:p>
                    <a:p>
                      <a:pPr marL="342900" indent="-342900">
                        <a:buAutoNum type="alphaLcParenBoth"/>
                      </a:pPr>
                      <a:r>
                        <a:rPr lang="en-IN" dirty="0"/>
                        <a:t>Finished goods</a:t>
                      </a:r>
                    </a:p>
                    <a:p>
                      <a:pPr marL="342900" indent="-342900">
                        <a:buAutoNum type="alphaLcParenBoth"/>
                      </a:pPr>
                      <a:r>
                        <a:rPr lang="en-IN" dirty="0"/>
                        <a:t>Stock-in-trade</a:t>
                      </a:r>
                    </a:p>
                    <a:p>
                      <a:pPr marL="342900" indent="-342900">
                        <a:buAutoNum type="alphaLcParenBoth"/>
                      </a:pPr>
                      <a:r>
                        <a:rPr lang="en-IN" dirty="0"/>
                        <a:t>Stores and spares</a:t>
                      </a:r>
                    </a:p>
                    <a:p>
                      <a:pPr marL="342900" indent="-342900">
                        <a:buAutoNum type="alphaLcParenBoth"/>
                      </a:pPr>
                      <a:r>
                        <a:rPr lang="en-IN" dirty="0"/>
                        <a:t>Loose tools</a:t>
                      </a:r>
                    </a:p>
                    <a:p>
                      <a:pPr marL="342900" indent="-342900">
                        <a:buAutoNum type="alphaLcParenBoth"/>
                      </a:pPr>
                      <a:r>
                        <a:rPr lang="en-IN" dirty="0"/>
                        <a:t>Others</a:t>
                      </a:r>
                    </a:p>
                  </a:txBody>
                  <a:tcPr/>
                </a:tc>
                <a:extLst>
                  <a:ext uri="{0D108BD9-81ED-4DB2-BD59-A6C34878D82A}">
                    <a16:rowId xmlns:a16="http://schemas.microsoft.com/office/drawing/2014/main" val="831507533"/>
                  </a:ext>
                </a:extLst>
              </a:tr>
            </a:tbl>
          </a:graphicData>
        </a:graphic>
      </p:graphicFrame>
      <p:graphicFrame>
        <p:nvGraphicFramePr>
          <p:cNvPr id="8" name="Table 7">
            <a:extLst>
              <a:ext uri="{FF2B5EF4-FFF2-40B4-BE49-F238E27FC236}">
                <a16:creationId xmlns:a16="http://schemas.microsoft.com/office/drawing/2014/main" id="{7FF2BDF6-93A3-0A1C-7BF1-68F79B98750E}"/>
              </a:ext>
            </a:extLst>
          </p:cNvPr>
          <p:cNvGraphicFramePr>
            <a:graphicFrameLocks noGrp="1"/>
          </p:cNvGraphicFramePr>
          <p:nvPr>
            <p:extLst>
              <p:ext uri="{D42A27DB-BD31-4B8C-83A1-F6EECF244321}">
                <p14:modId xmlns:p14="http://schemas.microsoft.com/office/powerpoint/2010/main" val="4237479432"/>
              </p:ext>
            </p:extLst>
          </p:nvPr>
        </p:nvGraphicFramePr>
        <p:xfrm>
          <a:off x="4421876" y="975055"/>
          <a:ext cx="3084394" cy="5171660"/>
        </p:xfrm>
        <a:graphic>
          <a:graphicData uri="http://schemas.openxmlformats.org/drawingml/2006/table">
            <a:tbl>
              <a:tblPr firstRow="1" bandRow="1">
                <a:tableStyleId>{1E171933-4619-4E11-9A3F-F7608DF75F80}</a:tableStyleId>
              </a:tblPr>
              <a:tblGrid>
                <a:gridCol w="3084394">
                  <a:extLst>
                    <a:ext uri="{9D8B030D-6E8A-4147-A177-3AD203B41FA5}">
                      <a16:colId xmlns:a16="http://schemas.microsoft.com/office/drawing/2014/main" val="3933129096"/>
                    </a:ext>
                  </a:extLst>
                </a:gridCol>
              </a:tblGrid>
              <a:tr h="524221">
                <a:tc>
                  <a:txBody>
                    <a:bodyPr/>
                    <a:lstStyle/>
                    <a:p>
                      <a:r>
                        <a:rPr lang="en-IN" dirty="0"/>
                        <a:t>AS 9 - Revenue Recognition</a:t>
                      </a:r>
                    </a:p>
                  </a:txBody>
                  <a:tcPr/>
                </a:tc>
                <a:extLst>
                  <a:ext uri="{0D108BD9-81ED-4DB2-BD59-A6C34878D82A}">
                    <a16:rowId xmlns:a16="http://schemas.microsoft.com/office/drawing/2014/main" val="1771859253"/>
                  </a:ext>
                </a:extLst>
              </a:tr>
              <a:tr h="4647439">
                <a:tc>
                  <a:txBody>
                    <a:bodyPr/>
                    <a:lstStyle/>
                    <a:p>
                      <a:r>
                        <a:rPr lang="en-US" dirty="0"/>
                        <a:t>In addition to the disclosures required by Accounting Standard (AS) 1,</a:t>
                      </a:r>
                    </a:p>
                    <a:p>
                      <a:r>
                        <a:rPr lang="en-US" dirty="0"/>
                        <a:t>Disclosure of Accounting Policies, an enterprise should also disclose the </a:t>
                      </a:r>
                    </a:p>
                    <a:p>
                      <a:r>
                        <a:rPr lang="en-US" dirty="0"/>
                        <a:t>circumstances in which revenue recognition has been postponed pending</a:t>
                      </a:r>
                    </a:p>
                    <a:p>
                      <a:r>
                        <a:rPr lang="en-US" dirty="0"/>
                        <a:t>the resolution of significant uncertainties.</a:t>
                      </a:r>
                      <a:endParaRPr lang="en-IN" dirty="0"/>
                    </a:p>
                  </a:txBody>
                  <a:tcPr/>
                </a:tc>
                <a:extLst>
                  <a:ext uri="{0D108BD9-81ED-4DB2-BD59-A6C34878D82A}">
                    <a16:rowId xmlns:a16="http://schemas.microsoft.com/office/drawing/2014/main" val="831507533"/>
                  </a:ext>
                </a:extLst>
              </a:tr>
            </a:tbl>
          </a:graphicData>
        </a:graphic>
      </p:graphicFrame>
      <p:graphicFrame>
        <p:nvGraphicFramePr>
          <p:cNvPr id="9" name="Table 8">
            <a:extLst>
              <a:ext uri="{FF2B5EF4-FFF2-40B4-BE49-F238E27FC236}">
                <a16:creationId xmlns:a16="http://schemas.microsoft.com/office/drawing/2014/main" id="{34EE1A9E-D14E-40A9-BAC0-8168B44BD93F}"/>
              </a:ext>
            </a:extLst>
          </p:cNvPr>
          <p:cNvGraphicFramePr>
            <a:graphicFrameLocks noGrp="1"/>
          </p:cNvGraphicFramePr>
          <p:nvPr>
            <p:extLst>
              <p:ext uri="{D42A27DB-BD31-4B8C-83A1-F6EECF244321}">
                <p14:modId xmlns:p14="http://schemas.microsoft.com/office/powerpoint/2010/main" val="3829784661"/>
              </p:ext>
            </p:extLst>
          </p:nvPr>
        </p:nvGraphicFramePr>
        <p:xfrm>
          <a:off x="8096156" y="1027369"/>
          <a:ext cx="3741003" cy="5287519"/>
        </p:xfrm>
        <a:graphic>
          <a:graphicData uri="http://schemas.openxmlformats.org/drawingml/2006/table">
            <a:tbl>
              <a:tblPr firstRow="1" bandRow="1">
                <a:tableStyleId>{1E171933-4619-4E11-9A3F-F7608DF75F80}</a:tableStyleId>
              </a:tblPr>
              <a:tblGrid>
                <a:gridCol w="3741003">
                  <a:extLst>
                    <a:ext uri="{9D8B030D-6E8A-4147-A177-3AD203B41FA5}">
                      <a16:colId xmlns:a16="http://schemas.microsoft.com/office/drawing/2014/main" val="3933129096"/>
                    </a:ext>
                  </a:extLst>
                </a:gridCol>
              </a:tblGrid>
              <a:tr h="524221">
                <a:tc>
                  <a:txBody>
                    <a:bodyPr/>
                    <a:lstStyle/>
                    <a:p>
                      <a:r>
                        <a:rPr lang="en-US" b="0" dirty="0"/>
                        <a:t>AS 10 - Property, Plant and Equipment</a:t>
                      </a:r>
                      <a:endParaRPr lang="en-IN" b="0" dirty="0"/>
                    </a:p>
                  </a:txBody>
                  <a:tcPr/>
                </a:tc>
                <a:extLst>
                  <a:ext uri="{0D108BD9-81ED-4DB2-BD59-A6C34878D82A}">
                    <a16:rowId xmlns:a16="http://schemas.microsoft.com/office/drawing/2014/main" val="1771859253"/>
                  </a:ext>
                </a:extLst>
              </a:tr>
              <a:tr h="4647439">
                <a:tc>
                  <a:txBody>
                    <a:bodyPr/>
                    <a:lstStyle/>
                    <a:p>
                      <a:r>
                        <a:rPr lang="en-US" dirty="0"/>
                        <a:t>The financial statements should also disclose:</a:t>
                      </a:r>
                    </a:p>
                    <a:p>
                      <a:pPr marL="342900" indent="-342900">
                        <a:buAutoNum type="alphaLcParenBoth"/>
                      </a:pPr>
                      <a:r>
                        <a:rPr lang="en-US" dirty="0"/>
                        <a:t>the existence and amounts of restrictions on title, and property, plant and equipment pledged as security for liabilities;</a:t>
                      </a:r>
                    </a:p>
                    <a:p>
                      <a:pPr marL="342900" indent="-342900">
                        <a:buAutoNum type="alphaLcParenBoth"/>
                      </a:pPr>
                      <a:r>
                        <a:rPr lang="en-US" dirty="0"/>
                        <a:t>the amount of expenditure </a:t>
                      </a:r>
                      <a:r>
                        <a:rPr lang="en-US" dirty="0" err="1"/>
                        <a:t>recognised</a:t>
                      </a:r>
                      <a:r>
                        <a:rPr lang="en-US" dirty="0"/>
                        <a:t> in the carrying amount of an item of property, plant and equipment in the course of its construction;</a:t>
                      </a:r>
                    </a:p>
                    <a:p>
                      <a:pPr marL="342900" indent="-342900">
                        <a:buAutoNum type="alphaLcParenBoth"/>
                      </a:pPr>
                      <a:r>
                        <a:rPr lang="en-US" dirty="0"/>
                        <a:t>the amount of contractual commitments for the acquisition of property, plant and equipment;</a:t>
                      </a:r>
                      <a:endParaRPr lang="en-IN" dirty="0"/>
                    </a:p>
                  </a:txBody>
                  <a:tcPr/>
                </a:tc>
                <a:extLst>
                  <a:ext uri="{0D108BD9-81ED-4DB2-BD59-A6C34878D82A}">
                    <a16:rowId xmlns:a16="http://schemas.microsoft.com/office/drawing/2014/main" val="831507533"/>
                  </a:ext>
                </a:extLst>
              </a:tr>
            </a:tbl>
          </a:graphicData>
        </a:graphic>
      </p:graphicFrame>
    </p:spTree>
    <p:extLst>
      <p:ext uri="{BB962C8B-B14F-4D97-AF65-F5344CB8AC3E}">
        <p14:creationId xmlns:p14="http://schemas.microsoft.com/office/powerpoint/2010/main" val="3544191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D1DFC-6208-E046-0C3E-B639C4C45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00F9F-A8E7-DA92-EB27-EDEB89775C05}"/>
              </a:ext>
            </a:extLst>
          </p:cNvPr>
          <p:cNvSpPr>
            <a:spLocks noGrp="1"/>
          </p:cNvSpPr>
          <p:nvPr>
            <p:ph type="title"/>
          </p:nvPr>
        </p:nvSpPr>
        <p:spPr>
          <a:xfrm>
            <a:off x="436728" y="576239"/>
            <a:ext cx="11003451" cy="774889"/>
          </a:xfrm>
          <a:noFill/>
        </p:spPr>
        <p:txBody>
          <a:bodyPr anchor="t" anchorCtr="0">
            <a:noAutofit/>
          </a:bodyPr>
          <a:lstStyle/>
          <a:p>
            <a:r>
              <a:rPr lang="en-US" sz="3500" dirty="0"/>
              <a:t>Practical Challenges</a:t>
            </a:r>
          </a:p>
        </p:txBody>
      </p:sp>
      <p:sp>
        <p:nvSpPr>
          <p:cNvPr id="4" name="Slide Number Placeholder 3">
            <a:extLst>
              <a:ext uri="{FF2B5EF4-FFF2-40B4-BE49-F238E27FC236}">
                <a16:creationId xmlns:a16="http://schemas.microsoft.com/office/drawing/2014/main" id="{C3439BF2-4734-41EC-DC38-8A942FD9C366}"/>
              </a:ext>
            </a:extLst>
          </p:cNvPr>
          <p:cNvSpPr>
            <a:spLocks noGrp="1"/>
          </p:cNvSpPr>
          <p:nvPr>
            <p:ph type="sldNum" sz="quarter" idx="12"/>
          </p:nvPr>
        </p:nvSpPr>
        <p:spPr/>
        <p:txBody>
          <a:bodyPr/>
          <a:lstStyle/>
          <a:p>
            <a:fld id="{69E57DC2-970A-4B3E-BB1C-7A09969E49DF}" type="slidenum">
              <a:rPr lang="en-US" smtClean="0"/>
              <a:t>22</a:t>
            </a:fld>
            <a:endParaRPr lang="en-US"/>
          </a:p>
        </p:txBody>
      </p:sp>
      <p:sp>
        <p:nvSpPr>
          <p:cNvPr id="3" name="TextBox 2">
            <a:extLst>
              <a:ext uri="{FF2B5EF4-FFF2-40B4-BE49-F238E27FC236}">
                <a16:creationId xmlns:a16="http://schemas.microsoft.com/office/drawing/2014/main" id="{DA6ABB56-8B57-26BF-BD55-46803257D1E5}"/>
              </a:ext>
            </a:extLst>
          </p:cNvPr>
          <p:cNvSpPr txBox="1"/>
          <p:nvPr/>
        </p:nvSpPr>
        <p:spPr>
          <a:xfrm>
            <a:off x="614149" y="1351128"/>
            <a:ext cx="10235821" cy="5355312"/>
          </a:xfrm>
          <a:prstGeom prst="rect">
            <a:avLst/>
          </a:prstGeom>
        </p:spPr>
        <p:txBody>
          <a:bodyPr wrap="square" rtlCol="0">
            <a:spAutoFit/>
          </a:bodyPr>
          <a:lstStyle/>
          <a:p>
            <a:pPr marL="342900" indent="-342900">
              <a:buFont typeface="Wingdings" panose="05000000000000000000" pitchFamily="2" charset="2"/>
              <a:buChar char="Ø"/>
            </a:pPr>
            <a:r>
              <a:rPr lang="en-US" sz="1800" dirty="0">
                <a:solidFill>
                  <a:prstClr val="white"/>
                </a:solidFill>
                <a:latin typeface="Posterama" panose="020B0504020200020000" pitchFamily="34" charset="0"/>
                <a:ea typeface="微软雅黑"/>
                <a:cs typeface="Posterama" panose="020B0504020200020000" pitchFamily="34" charset="0"/>
              </a:rPr>
              <a:t>Basis of preparation/purpose for which FS has been prepared and opined by the auditor.</a:t>
            </a:r>
          </a:p>
          <a:p>
            <a:pPr marL="342900" indent="-342900">
              <a:lnSpc>
                <a:spcPct val="100000"/>
              </a:lnSpc>
              <a:spcBef>
                <a:spcPts val="0"/>
              </a:spcBef>
              <a:buFont typeface="Wingdings" panose="05000000000000000000" pitchFamily="2" charset="2"/>
              <a:buChar char="Ø"/>
            </a:pPr>
            <a:endParaRPr lang="en-US" sz="1800" dirty="0">
              <a:solidFill>
                <a:prstClr val="white"/>
              </a:solidFill>
              <a:latin typeface="Posterama" panose="020B0504020200020000" pitchFamily="34" charset="0"/>
              <a:ea typeface="微软雅黑"/>
              <a:cs typeface="Posterama" panose="020B0504020200020000" pitchFamily="34" charset="0"/>
            </a:endParaRPr>
          </a:p>
          <a:p>
            <a:pPr marL="342900" indent="-342900">
              <a:lnSpc>
                <a:spcPct val="100000"/>
              </a:lnSpc>
              <a:spcBef>
                <a:spcPts val="0"/>
              </a:spcBef>
              <a:buFont typeface="Wingdings" panose="05000000000000000000" pitchFamily="2" charset="2"/>
              <a:buChar char="Ø"/>
            </a:pPr>
            <a:r>
              <a:rPr lang="en-US" dirty="0">
                <a:solidFill>
                  <a:prstClr val="white"/>
                </a:solidFill>
                <a:latin typeface="Posterama" panose="020B0504020200020000" pitchFamily="34" charset="0"/>
                <a:ea typeface="微软雅黑"/>
                <a:cs typeface="Posterama" panose="020B0504020200020000" pitchFamily="34" charset="0"/>
              </a:rPr>
              <a:t>Expenses allowed</a:t>
            </a:r>
            <a:r>
              <a:rPr lang="en-US" sz="1800" dirty="0">
                <a:solidFill>
                  <a:prstClr val="white"/>
                </a:solidFill>
                <a:latin typeface="Posterama" panose="020B0504020200020000" pitchFamily="34" charset="0"/>
                <a:ea typeface="微软雅黑"/>
                <a:cs typeface="Posterama" panose="020B0504020200020000" pitchFamily="34" charset="0"/>
              </a:rPr>
              <a:t> as per IT </a:t>
            </a:r>
            <a:r>
              <a:rPr lang="en-US" dirty="0">
                <a:solidFill>
                  <a:prstClr val="white"/>
                </a:solidFill>
                <a:latin typeface="Posterama" panose="020B0504020200020000" pitchFamily="34" charset="0"/>
                <a:ea typeface="微软雅黑"/>
                <a:cs typeface="Posterama" panose="020B0504020200020000" pitchFamily="34" charset="0"/>
              </a:rPr>
              <a:t>Act, 1962</a:t>
            </a:r>
            <a:r>
              <a:rPr lang="en-US" sz="1800" dirty="0">
                <a:solidFill>
                  <a:prstClr val="white"/>
                </a:solidFill>
                <a:latin typeface="Posterama" panose="020B0504020200020000" pitchFamily="34" charset="0"/>
                <a:ea typeface="微软雅黑"/>
                <a:cs typeface="Posterama" panose="020B0504020200020000" pitchFamily="34" charset="0"/>
              </a:rPr>
              <a:t> may be different from expenses as per applicable GAAP</a:t>
            </a:r>
          </a:p>
          <a:p>
            <a:pPr marL="285750" indent="-285750">
              <a:lnSpc>
                <a:spcPct val="100000"/>
              </a:lnSpc>
              <a:spcBef>
                <a:spcPts val="0"/>
              </a:spcBef>
              <a:buFont typeface="Arial" panose="020B0604020202020204" pitchFamily="34" charset="0"/>
              <a:buChar char="•"/>
            </a:pPr>
            <a:r>
              <a:rPr lang="en-US" sz="1800" dirty="0">
                <a:solidFill>
                  <a:prstClr val="white"/>
                </a:solidFill>
                <a:latin typeface="Posterama" panose="020B0504020200020000" pitchFamily="34" charset="0"/>
                <a:ea typeface="微软雅黑"/>
                <a:cs typeface="Posterama" panose="020B0504020200020000" pitchFamily="34" charset="0"/>
              </a:rPr>
              <a:t>Useful life of assets</a:t>
            </a:r>
          </a:p>
          <a:p>
            <a:pPr marL="285750" indent="-285750">
              <a:lnSpc>
                <a:spcPct val="100000"/>
              </a:lnSpc>
              <a:spcBef>
                <a:spcPts val="0"/>
              </a:spcBef>
              <a:buFont typeface="Arial" panose="020B0604020202020204" pitchFamily="34" charset="0"/>
              <a:buChar char="•"/>
            </a:pPr>
            <a:r>
              <a:rPr lang="en-US" dirty="0">
                <a:solidFill>
                  <a:prstClr val="white"/>
                </a:solidFill>
                <a:latin typeface="Posterama" panose="020B0504020200020000" pitchFamily="34" charset="0"/>
                <a:ea typeface="微软雅黑"/>
                <a:cs typeface="Posterama" panose="020B0504020200020000" pitchFamily="34" charset="0"/>
              </a:rPr>
              <a:t>Accruals vs Cash payments</a:t>
            </a:r>
          </a:p>
          <a:p>
            <a:pPr marL="285750" indent="-285750">
              <a:lnSpc>
                <a:spcPct val="100000"/>
              </a:lnSpc>
              <a:spcBef>
                <a:spcPts val="0"/>
              </a:spcBef>
              <a:buFont typeface="Arial" panose="020B0604020202020204" pitchFamily="34" charset="0"/>
              <a:buChar char="•"/>
            </a:pPr>
            <a:r>
              <a:rPr lang="en-US" dirty="0">
                <a:solidFill>
                  <a:prstClr val="white"/>
                </a:solidFill>
                <a:latin typeface="Posterama" panose="020B0504020200020000" pitchFamily="34" charset="0"/>
                <a:ea typeface="微软雅黑"/>
                <a:cs typeface="Posterama" panose="020B0504020200020000" pitchFamily="34" charset="0"/>
              </a:rPr>
              <a:t>Provisions</a:t>
            </a:r>
          </a:p>
          <a:p>
            <a:pPr marL="285750" indent="-285750">
              <a:lnSpc>
                <a:spcPct val="100000"/>
              </a:lnSpc>
              <a:spcBef>
                <a:spcPts val="0"/>
              </a:spcBef>
              <a:buFont typeface="Arial" panose="020B0604020202020204" pitchFamily="34" charset="0"/>
              <a:buChar char="•"/>
            </a:pPr>
            <a:r>
              <a:rPr lang="en-US" dirty="0">
                <a:solidFill>
                  <a:prstClr val="white"/>
                </a:solidFill>
                <a:latin typeface="Posterama" panose="020B0504020200020000" pitchFamily="34" charset="0"/>
                <a:ea typeface="微软雅黑"/>
                <a:cs typeface="Posterama" panose="020B0504020200020000" pitchFamily="34" charset="0"/>
              </a:rPr>
              <a:t>Permanent Disallowances</a:t>
            </a:r>
          </a:p>
          <a:p>
            <a:pPr marL="342900" indent="-342900">
              <a:lnSpc>
                <a:spcPct val="100000"/>
              </a:lnSpc>
              <a:spcBef>
                <a:spcPts val="0"/>
              </a:spcBef>
              <a:buFont typeface="Wingdings" panose="05000000000000000000" pitchFamily="2" charset="2"/>
              <a:buChar char="Ø"/>
            </a:pPr>
            <a:endParaRPr lang="en-US" sz="1800" dirty="0">
              <a:solidFill>
                <a:prstClr val="white"/>
              </a:solidFill>
              <a:latin typeface="Posterama" panose="020B0504020200020000" pitchFamily="34" charset="0"/>
              <a:ea typeface="微软雅黑"/>
              <a:cs typeface="Posterama" panose="020B0504020200020000" pitchFamily="34" charset="0"/>
            </a:endParaRPr>
          </a:p>
          <a:p>
            <a:pPr marL="342900" indent="-342900">
              <a:lnSpc>
                <a:spcPct val="100000"/>
              </a:lnSpc>
              <a:spcBef>
                <a:spcPts val="0"/>
              </a:spcBef>
              <a:buFont typeface="Wingdings" panose="05000000000000000000" pitchFamily="2" charset="2"/>
              <a:buChar char="Ø"/>
            </a:pPr>
            <a:r>
              <a:rPr lang="en-US" dirty="0">
                <a:solidFill>
                  <a:prstClr val="white"/>
                </a:solidFill>
                <a:latin typeface="Posterama" panose="020B0504020200020000" pitchFamily="34" charset="0"/>
                <a:ea typeface="微软雅黑"/>
                <a:cs typeface="Posterama" panose="020B0504020200020000" pitchFamily="34" charset="0"/>
              </a:rPr>
              <a:t>If Sole proprietor has multiple business, whether he should prepare one FS/multiple FS?</a:t>
            </a:r>
          </a:p>
          <a:p>
            <a:pPr marL="342900" indent="-342900">
              <a:lnSpc>
                <a:spcPct val="100000"/>
              </a:lnSpc>
              <a:spcBef>
                <a:spcPts val="0"/>
              </a:spcBef>
              <a:buFont typeface="Wingdings" panose="05000000000000000000" pitchFamily="2" charset="2"/>
              <a:buChar char="Ø"/>
            </a:pPr>
            <a:endParaRPr lang="en-US" dirty="0">
              <a:solidFill>
                <a:prstClr val="white"/>
              </a:solidFill>
              <a:latin typeface="Posterama" panose="020B0504020200020000" pitchFamily="34" charset="0"/>
              <a:ea typeface="微软雅黑"/>
              <a:cs typeface="Posterama" panose="020B0504020200020000" pitchFamily="34" charset="0"/>
            </a:endParaRPr>
          </a:p>
          <a:p>
            <a:pPr marL="342900" indent="-342900">
              <a:lnSpc>
                <a:spcPct val="100000"/>
              </a:lnSpc>
              <a:spcBef>
                <a:spcPts val="0"/>
              </a:spcBef>
              <a:buFont typeface="Wingdings" panose="05000000000000000000" pitchFamily="2" charset="2"/>
              <a:buChar char="Ø"/>
            </a:pPr>
            <a:r>
              <a:rPr lang="en-US" dirty="0">
                <a:solidFill>
                  <a:prstClr val="white"/>
                </a:solidFill>
                <a:latin typeface="Posterama" panose="020B0504020200020000" pitchFamily="34" charset="0"/>
                <a:ea typeface="微软雅黑"/>
                <a:cs typeface="Posterama" panose="020B0504020200020000" pitchFamily="34" charset="0"/>
              </a:rPr>
              <a:t>Whether Income tax expense of sole proprietorship business should be disclosed in the financial statements or not? Practical considerations around the same</a:t>
            </a:r>
          </a:p>
          <a:p>
            <a:pPr marL="342900" indent="-342900">
              <a:lnSpc>
                <a:spcPct val="100000"/>
              </a:lnSpc>
              <a:spcBef>
                <a:spcPts val="0"/>
              </a:spcBef>
              <a:buFont typeface="Wingdings" panose="05000000000000000000" pitchFamily="2" charset="2"/>
              <a:buChar char="Ø"/>
            </a:pPr>
            <a:endParaRPr lang="en-US" sz="1800" dirty="0">
              <a:solidFill>
                <a:prstClr val="white"/>
              </a:solidFill>
              <a:latin typeface="Posterama" panose="020B0504020200020000" pitchFamily="34" charset="0"/>
              <a:ea typeface="微软雅黑"/>
              <a:cs typeface="Posterama" panose="020B0504020200020000" pitchFamily="34" charset="0"/>
            </a:endParaRPr>
          </a:p>
          <a:p>
            <a:pPr marL="342900" indent="-342900">
              <a:lnSpc>
                <a:spcPct val="100000"/>
              </a:lnSpc>
              <a:spcBef>
                <a:spcPts val="0"/>
              </a:spcBef>
              <a:buFont typeface="Wingdings" panose="05000000000000000000" pitchFamily="2" charset="2"/>
              <a:buChar char="Ø"/>
            </a:pPr>
            <a:r>
              <a:rPr lang="en-US" dirty="0">
                <a:solidFill>
                  <a:prstClr val="white"/>
                </a:solidFill>
                <a:latin typeface="Posterama" panose="020B0504020200020000" pitchFamily="34" charset="0"/>
                <a:ea typeface="微软雅黑"/>
                <a:cs typeface="Posterama" panose="020B0504020200020000" pitchFamily="34" charset="0"/>
              </a:rPr>
              <a:t>Reporting considerations especially when FS are not prepared as per applicable GAAP either due to commercial or technical reasons.</a:t>
            </a:r>
            <a:endParaRPr lang="en-US" sz="1800" dirty="0">
              <a:solidFill>
                <a:prstClr val="white"/>
              </a:solidFill>
              <a:latin typeface="Posterama" panose="020B0504020200020000" pitchFamily="34" charset="0"/>
              <a:ea typeface="微软雅黑"/>
              <a:cs typeface="Posterama" panose="020B0504020200020000" pitchFamily="34" charset="0"/>
            </a:endParaRPr>
          </a:p>
          <a:p>
            <a:pPr marL="342900" indent="-342900">
              <a:lnSpc>
                <a:spcPct val="100000"/>
              </a:lnSpc>
              <a:spcBef>
                <a:spcPts val="0"/>
              </a:spcBef>
              <a:buFont typeface="Wingdings" panose="05000000000000000000" pitchFamily="2" charset="2"/>
              <a:buChar char="Ø"/>
            </a:pPr>
            <a:endParaRPr lang="en-US" dirty="0">
              <a:solidFill>
                <a:prstClr val="white"/>
              </a:solidFill>
              <a:latin typeface="Posterama" panose="020B0504020200020000" pitchFamily="34" charset="0"/>
              <a:ea typeface="微软雅黑"/>
              <a:cs typeface="Posterama" panose="020B0504020200020000" pitchFamily="34" charset="0"/>
            </a:endParaRPr>
          </a:p>
          <a:p>
            <a:pPr algn="ctr">
              <a:lnSpc>
                <a:spcPct val="100000"/>
              </a:lnSpc>
              <a:spcBef>
                <a:spcPts val="0"/>
              </a:spcBef>
            </a:pPr>
            <a:endParaRPr lang="en-US" sz="1800" dirty="0">
              <a:solidFill>
                <a:prstClr val="white"/>
              </a:solidFill>
              <a:latin typeface="Posterama" panose="020B0504020200020000" pitchFamily="34" charset="0"/>
              <a:ea typeface="微软雅黑"/>
              <a:cs typeface="Posterama" panose="020B0504020200020000" pitchFamily="34" charset="0"/>
            </a:endParaRPr>
          </a:p>
          <a:p>
            <a:pPr marL="0" indent="0" algn="ctr">
              <a:lnSpc>
                <a:spcPct val="100000"/>
              </a:lnSpc>
              <a:spcBef>
                <a:spcPts val="0"/>
              </a:spcBef>
              <a:buFontTx/>
              <a:buNone/>
            </a:pPr>
            <a:endParaRPr lang="en-IN" sz="1800" dirty="0">
              <a:solidFill>
                <a:prstClr val="white"/>
              </a:solidFill>
              <a:latin typeface="Posterama" panose="020B0504020200020000" pitchFamily="34" charset="0"/>
              <a:ea typeface="微软雅黑"/>
              <a:cs typeface="Posterama" panose="020B0504020200020000" pitchFamily="34" charset="0"/>
            </a:endParaRPr>
          </a:p>
        </p:txBody>
      </p:sp>
    </p:spTree>
    <p:extLst>
      <p:ext uri="{BB962C8B-B14F-4D97-AF65-F5344CB8AC3E}">
        <p14:creationId xmlns:p14="http://schemas.microsoft.com/office/powerpoint/2010/main" val="1198588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8DEEA-9F0E-B2D3-6FE9-524200A8BE1B}"/>
              </a:ext>
            </a:extLst>
          </p:cNvPr>
          <p:cNvSpPr>
            <a:spLocks noGrp="1"/>
          </p:cNvSpPr>
          <p:nvPr>
            <p:ph type="title"/>
          </p:nvPr>
        </p:nvSpPr>
        <p:spPr>
          <a:xfrm>
            <a:off x="2327698" y="731520"/>
            <a:ext cx="4535103" cy="712268"/>
          </a:xfrm>
        </p:spPr>
        <p:txBody>
          <a:bodyPr/>
          <a:lstStyle/>
          <a:p>
            <a:r>
              <a:rPr lang="en-IN" dirty="0"/>
              <a:t>Books of Accounts</a:t>
            </a:r>
          </a:p>
        </p:txBody>
      </p:sp>
      <p:sp>
        <p:nvSpPr>
          <p:cNvPr id="4" name="Content Placeholder 3">
            <a:extLst>
              <a:ext uri="{FF2B5EF4-FFF2-40B4-BE49-F238E27FC236}">
                <a16:creationId xmlns:a16="http://schemas.microsoft.com/office/drawing/2014/main" id="{FD1050A5-44F6-B5C5-B20D-FC4B7ACB1018}"/>
              </a:ext>
            </a:extLst>
          </p:cNvPr>
          <p:cNvSpPr>
            <a:spLocks noGrp="1"/>
          </p:cNvSpPr>
          <p:nvPr>
            <p:ph idx="30"/>
          </p:nvPr>
        </p:nvSpPr>
        <p:spPr>
          <a:xfrm>
            <a:off x="914399" y="1741931"/>
            <a:ext cx="9833811" cy="4071039"/>
          </a:xfrm>
        </p:spPr>
        <p:txBody>
          <a:bodyPr>
            <a:noAutofit/>
          </a:bodyPr>
          <a:lstStyle/>
          <a:p>
            <a:endParaRPr lang="en-IN" sz="1400" dirty="0">
              <a:solidFill>
                <a:schemeClr val="bg1">
                  <a:lumMod val="95000"/>
                </a:schemeClr>
              </a:solidFill>
              <a:latin typeface="+mj-lt"/>
            </a:endParaRPr>
          </a:p>
          <a:p>
            <a:r>
              <a:rPr lang="en-US" sz="1400" dirty="0">
                <a:solidFill>
                  <a:schemeClr val="bg1">
                    <a:lumMod val="95000"/>
                  </a:schemeClr>
                </a:solidFill>
                <a:latin typeface="+mj-lt"/>
              </a:rPr>
              <a:t>As per Section 44AA Every person carrying on business or profession [not being a profession referred to in sub-section (1)] shall,—(</a:t>
            </a:r>
            <a:r>
              <a:rPr lang="en-US" sz="1400" dirty="0" err="1">
                <a:solidFill>
                  <a:schemeClr val="bg1">
                    <a:lumMod val="95000"/>
                  </a:schemeClr>
                </a:solidFill>
                <a:latin typeface="+mj-lt"/>
              </a:rPr>
              <a:t>i</a:t>
            </a:r>
            <a:r>
              <a:rPr lang="en-US" sz="1400" dirty="0">
                <a:solidFill>
                  <a:schemeClr val="bg1">
                    <a:lumMod val="95000"/>
                  </a:schemeClr>
                </a:solidFill>
                <a:latin typeface="+mj-lt"/>
              </a:rPr>
              <a:t>) if his income from business or profession exceeds one lakh twenty thousand rupees or his total sales, turnover or gross receipts, as the case may be, in business or profession exceed or exceeds ten lakh rupees in any one of the three years immediately preceding the previous year; or(ii) where the business or profession is newly set up in any previous year, if his income from business or profession is likely to exceed one lakh twenty thousand rupees or his total sales, turnover or gross receipts, as the case may be, in business or profession are or is likely to exceed ten lakh rupees, during such previous year; or(iii) where the profits and gains from the business are deemed to be the profits and gains of the </a:t>
            </a:r>
            <a:r>
              <a:rPr lang="en-US" sz="1400" dirty="0" err="1">
                <a:solidFill>
                  <a:schemeClr val="bg1">
                    <a:lumMod val="95000"/>
                  </a:schemeClr>
                </a:solidFill>
                <a:latin typeface="+mj-lt"/>
              </a:rPr>
              <a:t>assessee</a:t>
            </a:r>
            <a:r>
              <a:rPr lang="en-US" sz="1400" dirty="0">
                <a:solidFill>
                  <a:schemeClr val="bg1">
                    <a:lumMod val="95000"/>
                  </a:schemeClr>
                </a:solidFill>
                <a:latin typeface="+mj-lt"/>
              </a:rPr>
              <a:t> under section 44AE or section 44BB or section 44BBB, as the case may be, and the </a:t>
            </a:r>
            <a:r>
              <a:rPr lang="en-US" sz="1400" dirty="0" err="1">
                <a:solidFill>
                  <a:schemeClr val="bg1">
                    <a:lumMod val="95000"/>
                  </a:schemeClr>
                </a:solidFill>
                <a:latin typeface="+mj-lt"/>
              </a:rPr>
              <a:t>assessee</a:t>
            </a:r>
            <a:r>
              <a:rPr lang="en-US" sz="1400" dirty="0">
                <a:solidFill>
                  <a:schemeClr val="bg1">
                    <a:lumMod val="95000"/>
                  </a:schemeClr>
                </a:solidFill>
                <a:latin typeface="+mj-lt"/>
              </a:rPr>
              <a:t> has claimed his income to be lower than the profits or gains so deemed to be the profits and gains of his business, as the case may be, during such previous year; or(iv) where the provisions of sub-section (4) of section 44AD are applicable in his case and his income exceeds the maximum amount which is not chargeable to income-tax in any previous year,</a:t>
            </a:r>
            <a:r>
              <a:rPr lang="en-US" sz="1400" dirty="0">
                <a:solidFill>
                  <a:schemeClr val="bg1">
                    <a:lumMod val="95000"/>
                  </a:schemeClr>
                </a:solidFill>
                <a:highlight>
                  <a:srgbClr val="FF0000"/>
                </a:highlight>
                <a:latin typeface="+mj-lt"/>
              </a:rPr>
              <a:t> keep and maintain such books of account and other documents as may enable the Assessing Officer to compute his total income in accordance with the provisions of this Act:</a:t>
            </a:r>
            <a:endParaRPr lang="en-IN" sz="1400" dirty="0">
              <a:solidFill>
                <a:schemeClr val="bg1">
                  <a:lumMod val="95000"/>
                </a:schemeClr>
              </a:solidFill>
              <a:highlight>
                <a:srgbClr val="FF0000"/>
              </a:highlight>
              <a:latin typeface="+mj-lt"/>
            </a:endParaRPr>
          </a:p>
          <a:p>
            <a:r>
              <a:rPr lang="en-IN" sz="1400" dirty="0">
                <a:solidFill>
                  <a:schemeClr val="bg1">
                    <a:lumMod val="95000"/>
                  </a:schemeClr>
                </a:solidFill>
                <a:latin typeface="+mj-lt"/>
              </a:rPr>
              <a:t>As per Section 2(12A) of IT Act, 1962 - </a:t>
            </a:r>
            <a:r>
              <a:rPr lang="en-US" sz="1400" i="0" dirty="0">
                <a:solidFill>
                  <a:schemeClr val="bg1">
                    <a:lumMod val="95000"/>
                  </a:schemeClr>
                </a:solidFill>
                <a:effectLst/>
                <a:latin typeface="+mj-lt"/>
              </a:rPr>
              <a:t>"</a:t>
            </a:r>
            <a:r>
              <a:rPr lang="en-US" sz="1400" dirty="0">
                <a:solidFill>
                  <a:schemeClr val="bg1">
                    <a:lumMod val="95000"/>
                  </a:schemeClr>
                </a:solidFill>
                <a:latin typeface="+mj-lt"/>
              </a:rPr>
              <a:t>books</a:t>
            </a:r>
            <a:r>
              <a:rPr lang="en-US" sz="1400" i="0" dirty="0">
                <a:solidFill>
                  <a:schemeClr val="bg1">
                    <a:lumMod val="95000"/>
                  </a:schemeClr>
                </a:solidFill>
                <a:effectLst/>
                <a:latin typeface="+mj-lt"/>
              </a:rPr>
              <a:t> or </a:t>
            </a:r>
            <a:r>
              <a:rPr lang="en-US" sz="1400" dirty="0">
                <a:solidFill>
                  <a:schemeClr val="bg1">
                    <a:lumMod val="95000"/>
                  </a:schemeClr>
                </a:solidFill>
                <a:latin typeface="+mj-lt"/>
              </a:rPr>
              <a:t>books of account</a:t>
            </a:r>
            <a:r>
              <a:rPr lang="en-US" sz="1400" i="0" dirty="0">
                <a:solidFill>
                  <a:schemeClr val="bg1">
                    <a:lumMod val="95000"/>
                  </a:schemeClr>
                </a:solidFill>
                <a:effectLst/>
                <a:latin typeface="+mj-lt"/>
              </a:rPr>
              <a:t>" includes ledgers, day-</a:t>
            </a:r>
            <a:r>
              <a:rPr lang="en-US" sz="1400" dirty="0">
                <a:solidFill>
                  <a:schemeClr val="bg1">
                    <a:lumMod val="95000"/>
                  </a:schemeClr>
                </a:solidFill>
                <a:latin typeface="+mj-lt"/>
              </a:rPr>
              <a:t>books</a:t>
            </a:r>
            <a:r>
              <a:rPr lang="en-US" sz="1400" i="0" dirty="0">
                <a:solidFill>
                  <a:schemeClr val="bg1">
                    <a:lumMod val="95000"/>
                  </a:schemeClr>
                </a:solidFill>
                <a:effectLst/>
                <a:latin typeface="+mj-lt"/>
              </a:rPr>
              <a:t>, cash </a:t>
            </a:r>
            <a:r>
              <a:rPr lang="en-US" sz="1400" dirty="0">
                <a:solidFill>
                  <a:schemeClr val="bg1">
                    <a:lumMod val="95000"/>
                  </a:schemeClr>
                </a:solidFill>
                <a:latin typeface="+mj-lt"/>
              </a:rPr>
              <a:t>books</a:t>
            </a:r>
            <a:r>
              <a:rPr lang="en-US" sz="1400" i="0" dirty="0">
                <a:solidFill>
                  <a:schemeClr val="bg1">
                    <a:lumMod val="95000"/>
                  </a:schemeClr>
                </a:solidFill>
                <a:effectLst/>
                <a:latin typeface="+mj-lt"/>
              </a:rPr>
              <a:t>, </a:t>
            </a:r>
            <a:r>
              <a:rPr lang="en-US" sz="1400" dirty="0">
                <a:solidFill>
                  <a:schemeClr val="bg1">
                    <a:lumMod val="95000"/>
                  </a:schemeClr>
                </a:solidFill>
                <a:latin typeface="+mj-lt"/>
              </a:rPr>
              <a:t>account</a:t>
            </a:r>
            <a:r>
              <a:rPr lang="en-US" sz="1400" i="0" dirty="0">
                <a:solidFill>
                  <a:schemeClr val="bg1">
                    <a:lumMod val="95000"/>
                  </a:schemeClr>
                </a:solidFill>
                <a:effectLst/>
                <a:latin typeface="+mj-lt"/>
              </a:rPr>
              <a:t>-</a:t>
            </a:r>
            <a:r>
              <a:rPr lang="en-US" sz="1400" dirty="0">
                <a:solidFill>
                  <a:schemeClr val="bg1">
                    <a:lumMod val="95000"/>
                  </a:schemeClr>
                </a:solidFill>
                <a:latin typeface="+mj-lt"/>
              </a:rPr>
              <a:t>books</a:t>
            </a:r>
            <a:r>
              <a:rPr lang="en-US" sz="1400" i="0" dirty="0">
                <a:solidFill>
                  <a:schemeClr val="bg1">
                    <a:lumMod val="95000"/>
                  </a:schemeClr>
                </a:solidFill>
                <a:effectLst/>
                <a:latin typeface="+mj-lt"/>
              </a:rPr>
              <a:t> and other </a:t>
            </a:r>
            <a:r>
              <a:rPr lang="en-US" sz="1400" dirty="0">
                <a:solidFill>
                  <a:schemeClr val="bg1">
                    <a:lumMod val="95000"/>
                  </a:schemeClr>
                </a:solidFill>
                <a:latin typeface="+mj-lt"/>
              </a:rPr>
              <a:t>books</a:t>
            </a:r>
            <a:r>
              <a:rPr lang="en-US" sz="1400" i="0" dirty="0">
                <a:solidFill>
                  <a:schemeClr val="bg1">
                    <a:lumMod val="95000"/>
                  </a:schemeClr>
                </a:solidFill>
                <a:effectLst/>
                <a:latin typeface="+mj-lt"/>
              </a:rPr>
              <a:t>, whether kept in the written form or in electronic form or in digital form or as print-outs </a:t>
            </a:r>
            <a:r>
              <a:rPr lang="en-US" sz="1400" dirty="0">
                <a:solidFill>
                  <a:schemeClr val="bg1">
                    <a:lumMod val="95000"/>
                  </a:schemeClr>
                </a:solidFill>
                <a:latin typeface="+mj-lt"/>
              </a:rPr>
              <a:t>of</a:t>
            </a:r>
            <a:r>
              <a:rPr lang="en-US" sz="1400" i="0" dirty="0">
                <a:solidFill>
                  <a:schemeClr val="bg1">
                    <a:lumMod val="95000"/>
                  </a:schemeClr>
                </a:solidFill>
                <a:effectLst/>
                <a:latin typeface="+mj-lt"/>
              </a:rPr>
              <a:t> data stored in such electronic form or in digital form or in a floppy, disc, tape or any other form </a:t>
            </a:r>
            <a:r>
              <a:rPr lang="en-US" sz="1400" dirty="0">
                <a:solidFill>
                  <a:schemeClr val="bg1">
                    <a:lumMod val="95000"/>
                  </a:schemeClr>
                </a:solidFill>
                <a:latin typeface="+mj-lt"/>
              </a:rPr>
              <a:t>of</a:t>
            </a:r>
            <a:r>
              <a:rPr lang="en-US" sz="1400" i="0" dirty="0">
                <a:solidFill>
                  <a:schemeClr val="bg1">
                    <a:lumMod val="95000"/>
                  </a:schemeClr>
                </a:solidFill>
                <a:effectLst/>
                <a:latin typeface="+mj-lt"/>
              </a:rPr>
              <a:t> electro-magnetic data storage device;</a:t>
            </a:r>
          </a:p>
          <a:p>
            <a:endParaRPr lang="en-IN" sz="1400" dirty="0">
              <a:solidFill>
                <a:schemeClr val="bg1">
                  <a:lumMod val="95000"/>
                </a:schemeClr>
              </a:solidFill>
              <a:latin typeface="+mj-lt"/>
            </a:endParaRPr>
          </a:p>
        </p:txBody>
      </p:sp>
      <p:sp>
        <p:nvSpPr>
          <p:cNvPr id="5" name="Slide Number Placeholder 4">
            <a:extLst>
              <a:ext uri="{FF2B5EF4-FFF2-40B4-BE49-F238E27FC236}">
                <a16:creationId xmlns:a16="http://schemas.microsoft.com/office/drawing/2014/main" id="{DFBDA1A7-2F16-469A-B77F-B045CB86789A}"/>
              </a:ext>
            </a:extLst>
          </p:cNvPr>
          <p:cNvSpPr>
            <a:spLocks noGrp="1"/>
          </p:cNvSpPr>
          <p:nvPr>
            <p:ph type="sldNum" sz="quarter" idx="29"/>
          </p:nvPr>
        </p:nvSpPr>
        <p:spPr/>
        <p:txBody>
          <a:bodyPr/>
          <a:lstStyle/>
          <a:p>
            <a:fld id="{47FEACEE-25B4-4A2D-B147-27296E36371D}" type="slidenum">
              <a:rPr lang="en-US" altLang="zh-CN" noProof="0" smtClean="0"/>
              <a:pPr/>
              <a:t>23</a:t>
            </a:fld>
            <a:endParaRPr lang="en-US" altLang="zh-CN" noProof="0"/>
          </a:p>
        </p:txBody>
      </p:sp>
      <p:pic>
        <p:nvPicPr>
          <p:cNvPr id="7" name="Picture 6">
            <a:extLst>
              <a:ext uri="{FF2B5EF4-FFF2-40B4-BE49-F238E27FC236}">
                <a16:creationId xmlns:a16="http://schemas.microsoft.com/office/drawing/2014/main" id="{F8C421B2-66BB-21ED-000C-B5D6000A4821}"/>
              </a:ext>
            </a:extLst>
          </p:cNvPr>
          <p:cNvPicPr>
            <a:picLocks noChangeAspect="1"/>
          </p:cNvPicPr>
          <p:nvPr/>
        </p:nvPicPr>
        <p:blipFill>
          <a:blip r:embed="rId2"/>
          <a:stretch>
            <a:fillRect/>
          </a:stretch>
        </p:blipFill>
        <p:spPr>
          <a:xfrm>
            <a:off x="914399" y="422171"/>
            <a:ext cx="1193308" cy="1021617"/>
          </a:xfrm>
          <a:prstGeom prst="rect">
            <a:avLst/>
          </a:prstGeom>
        </p:spPr>
      </p:pic>
    </p:spTree>
    <p:extLst>
      <p:ext uri="{BB962C8B-B14F-4D97-AF65-F5344CB8AC3E}">
        <p14:creationId xmlns:p14="http://schemas.microsoft.com/office/powerpoint/2010/main" val="251728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AD2C8D04-263D-9589-1CFF-A5968D7C33D7}"/>
              </a:ext>
            </a:extLst>
          </p:cNvPr>
          <p:cNvSpPr>
            <a:spLocks noGrp="1"/>
          </p:cNvSpPr>
          <p:nvPr>
            <p:ph type="title"/>
          </p:nvPr>
        </p:nvSpPr>
        <p:spPr>
          <a:xfrm>
            <a:off x="5953154" y="1836989"/>
            <a:ext cx="5394960" cy="2103120"/>
          </a:xfrm>
        </p:spPr>
        <p:txBody>
          <a:bodyPr/>
          <a:lstStyle/>
          <a:p>
            <a:r>
              <a:rPr lang="en-US" dirty="0"/>
              <a:t>Thank you</a:t>
            </a:r>
          </a:p>
        </p:txBody>
      </p:sp>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3" id="{B2A09113-D80A-4CEB-84AD-5F3C210546F5}" vid="{897E41CC-BF75-40EB-9A1D-4A51B13B2C3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DB3C62-858A-4A01-AFEF-21E0BB8CE262}">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CA8BF015-C9F0-46BD-A47D-086FC5BD5D1E}">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0009351-EDD4-484E-ACD6-D50CCB137637}">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Hexagon presentation dark</Template>
  <TotalTime>925</TotalTime>
  <Words>3347</Words>
  <Application>Microsoft Office PowerPoint</Application>
  <PresentationFormat>Widescreen</PresentationFormat>
  <Paragraphs>318</Paragraphs>
  <Slides>24</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4" baseType="lpstr">
      <vt:lpstr>等线</vt:lpstr>
      <vt:lpstr>Abadi</vt:lpstr>
      <vt:lpstr>Arial</vt:lpstr>
      <vt:lpstr>Calibri</vt:lpstr>
      <vt:lpstr>Posterama</vt:lpstr>
      <vt:lpstr>Posterama Text SemiBold</vt:lpstr>
      <vt:lpstr>Trebuchet MS</vt:lpstr>
      <vt:lpstr>Wingdings</vt:lpstr>
      <vt:lpstr>Custom</vt:lpstr>
      <vt:lpstr>Worksheet</vt:lpstr>
      <vt:lpstr>Seminar on Guidance Note    of ICAI for        Non-Corporate Entities   </vt:lpstr>
      <vt:lpstr>Agenda </vt:lpstr>
      <vt:lpstr>Introduction</vt:lpstr>
      <vt:lpstr>Background</vt:lpstr>
      <vt:lpstr>Applicability</vt:lpstr>
      <vt:lpstr>Technical Guide vs Guidance Note</vt:lpstr>
      <vt:lpstr>Classification of Non-corporate entities as per ICAI</vt:lpstr>
      <vt:lpstr>Summary of AS Applicability</vt:lpstr>
      <vt:lpstr>Key  Concepts</vt:lpstr>
      <vt:lpstr>Key Concepts</vt:lpstr>
      <vt:lpstr>Concepts Continued</vt:lpstr>
      <vt:lpstr>PowerPoint Presentation</vt:lpstr>
      <vt:lpstr>Practical Examples</vt:lpstr>
      <vt:lpstr>Structure of FS </vt:lpstr>
      <vt:lpstr>PowerPoint Presentation</vt:lpstr>
      <vt:lpstr>PowerPoint Presentation</vt:lpstr>
      <vt:lpstr>Key Considerations in Preparation of FS</vt:lpstr>
      <vt:lpstr>PowerPoint Presentation</vt:lpstr>
      <vt:lpstr>PowerPoint Presentation</vt:lpstr>
      <vt:lpstr>PowerPoint Presentation</vt:lpstr>
      <vt:lpstr>PowerPoint Presentation</vt:lpstr>
      <vt:lpstr>Practical Challenges</vt:lpstr>
      <vt:lpstr>Books of Accounts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Chethan NS</dc:creator>
  <cp:lastModifiedBy>Virinchi Nandula</cp:lastModifiedBy>
  <cp:revision>2</cp:revision>
  <dcterms:created xsi:type="dcterms:W3CDTF">2025-04-30T12:59:53Z</dcterms:created>
  <dcterms:modified xsi:type="dcterms:W3CDTF">2025-05-03T04:15:01Z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