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5"/>
  </p:notesMasterIdLst>
  <p:sldIdLst>
    <p:sldId id="538" r:id="rId2"/>
    <p:sldId id="607" r:id="rId3"/>
    <p:sldId id="608" r:id="rId4"/>
    <p:sldId id="609" r:id="rId5"/>
    <p:sldId id="622" r:id="rId6"/>
    <p:sldId id="623" r:id="rId7"/>
    <p:sldId id="624" r:id="rId8"/>
    <p:sldId id="625" r:id="rId9"/>
    <p:sldId id="258" r:id="rId10"/>
    <p:sldId id="1240" r:id="rId11"/>
    <p:sldId id="260" r:id="rId12"/>
    <p:sldId id="261" r:id="rId13"/>
    <p:sldId id="301" r:id="rId14"/>
    <p:sldId id="302" r:id="rId15"/>
    <p:sldId id="303" r:id="rId16"/>
    <p:sldId id="304" r:id="rId17"/>
    <p:sldId id="305" r:id="rId18"/>
    <p:sldId id="1252" r:id="rId19"/>
    <p:sldId id="1253" r:id="rId20"/>
    <p:sldId id="259" r:id="rId21"/>
    <p:sldId id="1254" r:id="rId22"/>
    <p:sldId id="1255" r:id="rId23"/>
    <p:sldId id="1256" r:id="rId24"/>
    <p:sldId id="1258" r:id="rId25"/>
    <p:sldId id="1259" r:id="rId26"/>
    <p:sldId id="266" r:id="rId27"/>
    <p:sldId id="1376" r:id="rId28"/>
    <p:sldId id="1377" r:id="rId29"/>
    <p:sldId id="1378" r:id="rId30"/>
    <p:sldId id="1379" r:id="rId31"/>
    <p:sldId id="1380" r:id="rId32"/>
    <p:sldId id="262" r:id="rId33"/>
    <p:sldId id="539" r:id="rId34"/>
    <p:sldId id="257" r:id="rId35"/>
    <p:sldId id="540" r:id="rId36"/>
    <p:sldId id="541" r:id="rId37"/>
    <p:sldId id="542" r:id="rId38"/>
    <p:sldId id="543" r:id="rId39"/>
    <p:sldId id="544" r:id="rId40"/>
    <p:sldId id="545" r:id="rId41"/>
    <p:sldId id="263" r:id="rId42"/>
    <p:sldId id="546" r:id="rId43"/>
    <p:sldId id="547" r:id="rId44"/>
    <p:sldId id="548" r:id="rId45"/>
    <p:sldId id="549" r:id="rId46"/>
    <p:sldId id="550" r:id="rId47"/>
    <p:sldId id="551" r:id="rId48"/>
    <p:sldId id="552" r:id="rId49"/>
    <p:sldId id="553" r:id="rId50"/>
    <p:sldId id="554" r:id="rId51"/>
    <p:sldId id="555" r:id="rId52"/>
    <p:sldId id="556" r:id="rId53"/>
    <p:sldId id="557" r:id="rId54"/>
    <p:sldId id="558" r:id="rId55"/>
    <p:sldId id="559" r:id="rId56"/>
    <p:sldId id="306" r:id="rId57"/>
    <p:sldId id="619"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1375" r:id="rId73"/>
    <p:sldId id="561" r:id="rId74"/>
    <p:sldId id="562" r:id="rId75"/>
    <p:sldId id="563" r:id="rId76"/>
    <p:sldId id="564" r:id="rId77"/>
    <p:sldId id="565" r:id="rId78"/>
    <p:sldId id="566" r:id="rId79"/>
    <p:sldId id="567" r:id="rId80"/>
    <p:sldId id="568" r:id="rId81"/>
    <p:sldId id="569" r:id="rId82"/>
    <p:sldId id="570" r:id="rId83"/>
    <p:sldId id="571" r:id="rId84"/>
    <p:sldId id="572" r:id="rId85"/>
    <p:sldId id="573" r:id="rId86"/>
    <p:sldId id="574" r:id="rId87"/>
    <p:sldId id="582" r:id="rId88"/>
    <p:sldId id="583" r:id="rId89"/>
    <p:sldId id="584" r:id="rId90"/>
    <p:sldId id="585" r:id="rId91"/>
    <p:sldId id="586" r:id="rId92"/>
    <p:sldId id="587" r:id="rId93"/>
    <p:sldId id="588" r:id="rId94"/>
    <p:sldId id="589" r:id="rId95"/>
    <p:sldId id="590" r:id="rId96"/>
    <p:sldId id="321" r:id="rId97"/>
    <p:sldId id="322" r:id="rId98"/>
    <p:sldId id="655" r:id="rId99"/>
    <p:sldId id="656" r:id="rId100"/>
    <p:sldId id="657" r:id="rId101"/>
    <p:sldId id="658" r:id="rId102"/>
    <p:sldId id="659" r:id="rId103"/>
    <p:sldId id="660" r:id="rId104"/>
    <p:sldId id="661" r:id="rId105"/>
    <p:sldId id="621" r:id="rId106"/>
    <p:sldId id="323" r:id="rId107"/>
    <p:sldId id="324" r:id="rId108"/>
    <p:sldId id="325" r:id="rId109"/>
    <p:sldId id="326" r:id="rId110"/>
    <p:sldId id="1242" r:id="rId111"/>
    <p:sldId id="634" r:id="rId112"/>
    <p:sldId id="635" r:id="rId113"/>
    <p:sldId id="636" r:id="rId114"/>
    <p:sldId id="637" r:id="rId115"/>
    <p:sldId id="327" r:id="rId116"/>
    <p:sldId id="328" r:id="rId117"/>
    <p:sldId id="329" r:id="rId118"/>
    <p:sldId id="1243" r:id="rId119"/>
    <p:sldId id="638" r:id="rId120"/>
    <p:sldId id="639" r:id="rId121"/>
    <p:sldId id="640" r:id="rId122"/>
    <p:sldId id="641" r:id="rId123"/>
    <p:sldId id="642" r:id="rId124"/>
    <p:sldId id="643" r:id="rId125"/>
    <p:sldId id="644" r:id="rId126"/>
    <p:sldId id="617" r:id="rId127"/>
    <p:sldId id="330" r:id="rId128"/>
    <p:sldId id="331" r:id="rId129"/>
    <p:sldId id="663" r:id="rId130"/>
    <p:sldId id="664" r:id="rId131"/>
    <p:sldId id="665" r:id="rId132"/>
    <p:sldId id="613" r:id="rId133"/>
    <p:sldId id="332" r:id="rId134"/>
    <p:sldId id="333" r:id="rId135"/>
    <p:sldId id="334" r:id="rId136"/>
    <p:sldId id="335" r:id="rId137"/>
    <p:sldId id="336" r:id="rId138"/>
    <p:sldId id="337" r:id="rId139"/>
    <p:sldId id="338" r:id="rId140"/>
    <p:sldId id="339" r:id="rId141"/>
    <p:sldId id="340" r:id="rId142"/>
    <p:sldId id="626" r:id="rId143"/>
    <p:sldId id="627" r:id="rId144"/>
    <p:sldId id="628" r:id="rId145"/>
    <p:sldId id="629" r:id="rId146"/>
    <p:sldId id="630" r:id="rId147"/>
    <p:sldId id="631" r:id="rId148"/>
    <p:sldId id="632" r:id="rId149"/>
    <p:sldId id="633" r:id="rId150"/>
    <p:sldId id="341" r:id="rId151"/>
    <p:sldId id="342" r:id="rId152"/>
    <p:sldId id="1374" r:id="rId153"/>
    <p:sldId id="649" r:id="rId154"/>
    <p:sldId id="650" r:id="rId155"/>
    <p:sldId id="343" r:id="rId156"/>
    <p:sldId id="344" r:id="rId157"/>
    <p:sldId id="345" r:id="rId158"/>
    <p:sldId id="346" r:id="rId159"/>
    <p:sldId id="1373" r:id="rId160"/>
    <p:sldId id="666" r:id="rId161"/>
    <p:sldId id="667" r:id="rId162"/>
    <p:sldId id="668" r:id="rId163"/>
    <p:sldId id="669" r:id="rId164"/>
    <p:sldId id="347" r:id="rId165"/>
    <p:sldId id="348" r:id="rId166"/>
    <p:sldId id="349" r:id="rId167"/>
    <p:sldId id="350" r:id="rId168"/>
    <p:sldId id="602" r:id="rId169"/>
    <p:sldId id="603" r:id="rId170"/>
    <p:sldId id="604" r:id="rId171"/>
    <p:sldId id="605" r:id="rId172"/>
    <p:sldId id="606" r:id="rId173"/>
    <p:sldId id="1222" r:id="rId174"/>
    <p:sldId id="351" r:id="rId175"/>
    <p:sldId id="352" r:id="rId176"/>
    <p:sldId id="1244" r:id="rId177"/>
    <p:sldId id="645" r:id="rId178"/>
    <p:sldId id="646" r:id="rId179"/>
    <p:sldId id="647" r:id="rId180"/>
    <p:sldId id="648" r:id="rId181"/>
    <p:sldId id="353" r:id="rId182"/>
    <p:sldId id="618" r:id="rId183"/>
    <p:sldId id="354" r:id="rId184"/>
    <p:sldId id="1245" r:id="rId185"/>
    <p:sldId id="670" r:id="rId186"/>
    <p:sldId id="671" r:id="rId187"/>
    <p:sldId id="355" r:id="rId188"/>
    <p:sldId id="356" r:id="rId189"/>
    <p:sldId id="357" r:id="rId190"/>
    <p:sldId id="1246" r:id="rId191"/>
    <p:sldId id="672" r:id="rId192"/>
    <p:sldId id="673" r:id="rId193"/>
    <p:sldId id="675" r:id="rId194"/>
    <p:sldId id="674" r:id="rId195"/>
    <p:sldId id="610" r:id="rId196"/>
    <p:sldId id="611" r:id="rId197"/>
    <p:sldId id="358" r:id="rId198"/>
    <p:sldId id="359" r:id="rId199"/>
    <p:sldId id="360" r:id="rId200"/>
    <p:sldId id="361" r:id="rId201"/>
    <p:sldId id="362" r:id="rId202"/>
    <p:sldId id="363" r:id="rId203"/>
    <p:sldId id="364" r:id="rId204"/>
    <p:sldId id="365" r:id="rId205"/>
    <p:sldId id="366" r:id="rId206"/>
    <p:sldId id="367" r:id="rId207"/>
    <p:sldId id="368" r:id="rId208"/>
    <p:sldId id="369" r:id="rId209"/>
    <p:sldId id="370" r:id="rId210"/>
    <p:sldId id="371" r:id="rId211"/>
    <p:sldId id="372" r:id="rId212"/>
    <p:sldId id="373" r:id="rId213"/>
    <p:sldId id="374" r:id="rId214"/>
    <p:sldId id="375" r:id="rId215"/>
    <p:sldId id="376" r:id="rId216"/>
    <p:sldId id="377" r:id="rId217"/>
    <p:sldId id="378" r:id="rId218"/>
    <p:sldId id="379" r:id="rId219"/>
    <p:sldId id="380" r:id="rId220"/>
    <p:sldId id="381" r:id="rId221"/>
    <p:sldId id="382" r:id="rId222"/>
    <p:sldId id="676" r:id="rId223"/>
    <p:sldId id="1223" r:id="rId224"/>
    <p:sldId id="677" r:id="rId225"/>
    <p:sldId id="678" r:id="rId226"/>
    <p:sldId id="679" r:id="rId227"/>
    <p:sldId id="680" r:id="rId228"/>
    <p:sldId id="383" r:id="rId229"/>
    <p:sldId id="384" r:id="rId230"/>
    <p:sldId id="385" r:id="rId231"/>
    <p:sldId id="386" r:id="rId232"/>
    <p:sldId id="681" r:id="rId233"/>
    <p:sldId id="682" r:id="rId234"/>
    <p:sldId id="683" r:id="rId235"/>
    <p:sldId id="684" r:id="rId236"/>
    <p:sldId id="387" r:id="rId237"/>
    <p:sldId id="388" r:id="rId238"/>
    <p:sldId id="389" r:id="rId239"/>
    <p:sldId id="685" r:id="rId240"/>
    <p:sldId id="686" r:id="rId241"/>
    <p:sldId id="687" r:id="rId242"/>
    <p:sldId id="688" r:id="rId243"/>
    <p:sldId id="390" r:id="rId244"/>
    <p:sldId id="391" r:id="rId245"/>
    <p:sldId id="392" r:id="rId246"/>
    <p:sldId id="393" r:id="rId247"/>
    <p:sldId id="1224" r:id="rId248"/>
    <p:sldId id="394" r:id="rId249"/>
    <p:sldId id="395" r:id="rId250"/>
    <p:sldId id="1225" r:id="rId251"/>
    <p:sldId id="470" r:id="rId252"/>
    <p:sldId id="471" r:id="rId253"/>
    <p:sldId id="472" r:id="rId254"/>
    <p:sldId id="473" r:id="rId255"/>
    <p:sldId id="474" r:id="rId256"/>
    <p:sldId id="689" r:id="rId257"/>
    <p:sldId id="396" r:id="rId258"/>
    <p:sldId id="397" r:id="rId259"/>
    <p:sldId id="690" r:id="rId260"/>
    <p:sldId id="691" r:id="rId261"/>
    <p:sldId id="693" r:id="rId262"/>
    <p:sldId id="694" r:id="rId263"/>
    <p:sldId id="398" r:id="rId264"/>
    <p:sldId id="399" r:id="rId265"/>
    <p:sldId id="400" r:id="rId266"/>
    <p:sldId id="1226" r:id="rId267"/>
    <p:sldId id="468" r:id="rId268"/>
    <p:sldId id="469" r:id="rId269"/>
    <p:sldId id="461" r:id="rId270"/>
    <p:sldId id="401" r:id="rId271"/>
    <p:sldId id="402" r:id="rId272"/>
    <p:sldId id="1227" r:id="rId273"/>
    <p:sldId id="465" r:id="rId274"/>
    <p:sldId id="403" r:id="rId275"/>
    <p:sldId id="404" r:id="rId276"/>
    <p:sldId id="1228" r:id="rId277"/>
    <p:sldId id="466" r:id="rId278"/>
    <p:sldId id="467" r:id="rId279"/>
    <p:sldId id="405" r:id="rId280"/>
    <p:sldId id="406" r:id="rId281"/>
    <p:sldId id="407" r:id="rId282"/>
    <p:sldId id="695" r:id="rId283"/>
    <p:sldId id="696" r:id="rId284"/>
    <p:sldId id="697" r:id="rId285"/>
    <p:sldId id="698" r:id="rId286"/>
    <p:sldId id="615" r:id="rId287"/>
    <p:sldId id="408" r:id="rId288"/>
    <p:sldId id="409" r:id="rId289"/>
    <p:sldId id="410" r:id="rId290"/>
    <p:sldId id="411" r:id="rId291"/>
    <p:sldId id="412" r:id="rId292"/>
    <p:sldId id="413" r:id="rId293"/>
    <p:sldId id="414" r:id="rId294"/>
    <p:sldId id="415" r:id="rId295"/>
    <p:sldId id="416" r:id="rId296"/>
    <p:sldId id="417" r:id="rId297"/>
    <p:sldId id="591" r:id="rId298"/>
    <p:sldId id="592" r:id="rId299"/>
    <p:sldId id="593" r:id="rId300"/>
    <p:sldId id="594" r:id="rId301"/>
    <p:sldId id="595" r:id="rId302"/>
    <p:sldId id="596" r:id="rId303"/>
    <p:sldId id="597" r:id="rId304"/>
    <p:sldId id="598" r:id="rId305"/>
    <p:sldId id="599" r:id="rId306"/>
    <p:sldId id="600" r:id="rId307"/>
    <p:sldId id="601" r:id="rId308"/>
    <p:sldId id="418" r:id="rId309"/>
    <p:sldId id="419" r:id="rId310"/>
    <p:sldId id="699" r:id="rId311"/>
    <p:sldId id="700" r:id="rId312"/>
    <p:sldId id="701" r:id="rId313"/>
    <p:sldId id="420" r:id="rId314"/>
    <p:sldId id="421" r:id="rId315"/>
    <p:sldId id="422" r:id="rId316"/>
    <p:sldId id="1229" r:id="rId317"/>
    <p:sldId id="651" r:id="rId318"/>
    <p:sldId id="652" r:id="rId319"/>
    <p:sldId id="653" r:id="rId320"/>
    <p:sldId id="654" r:id="rId321"/>
    <p:sldId id="616" r:id="rId322"/>
    <p:sldId id="423" r:id="rId323"/>
    <p:sldId id="424" r:id="rId324"/>
    <p:sldId id="425" r:id="rId325"/>
    <p:sldId id="426" r:id="rId326"/>
    <p:sldId id="1230" r:id="rId327"/>
    <p:sldId id="702" r:id="rId328"/>
    <p:sldId id="703" r:id="rId329"/>
    <p:sldId id="704" r:id="rId330"/>
    <p:sldId id="705" r:id="rId331"/>
    <p:sldId id="706" r:id="rId332"/>
    <p:sldId id="427" r:id="rId333"/>
    <p:sldId id="428" r:id="rId334"/>
    <p:sldId id="429" r:id="rId335"/>
    <p:sldId id="1231" r:id="rId336"/>
    <p:sldId id="707" r:id="rId337"/>
    <p:sldId id="708" r:id="rId338"/>
    <p:sldId id="709" r:id="rId339"/>
    <p:sldId id="614" r:id="rId340"/>
    <p:sldId id="430" r:id="rId341"/>
    <p:sldId id="431" r:id="rId342"/>
    <p:sldId id="710" r:id="rId343"/>
    <p:sldId id="711" r:id="rId344"/>
    <p:sldId id="712" r:id="rId345"/>
    <p:sldId id="713" r:id="rId346"/>
    <p:sldId id="714" r:id="rId347"/>
    <p:sldId id="715" r:id="rId348"/>
    <p:sldId id="716" r:id="rId349"/>
    <p:sldId id="432" r:id="rId350"/>
    <p:sldId id="433" r:id="rId351"/>
    <p:sldId id="434" r:id="rId352"/>
    <p:sldId id="435" r:id="rId353"/>
    <p:sldId id="436" r:id="rId354"/>
    <p:sldId id="717" r:id="rId355"/>
    <p:sldId id="718" r:id="rId356"/>
    <p:sldId id="719" r:id="rId357"/>
    <p:sldId id="720" r:id="rId358"/>
    <p:sldId id="721" r:id="rId359"/>
    <p:sldId id="437" r:id="rId360"/>
    <p:sldId id="438" r:id="rId361"/>
    <p:sldId id="439" r:id="rId362"/>
    <p:sldId id="1232" r:id="rId363"/>
    <p:sldId id="722" r:id="rId364"/>
    <p:sldId id="723" r:id="rId365"/>
    <p:sldId id="724" r:id="rId366"/>
    <p:sldId id="440" r:id="rId367"/>
    <p:sldId id="441" r:id="rId368"/>
    <p:sldId id="1233" r:id="rId369"/>
    <p:sldId id="725" r:id="rId370"/>
    <p:sldId id="726" r:id="rId371"/>
    <p:sldId id="727" r:id="rId372"/>
    <p:sldId id="442" r:id="rId373"/>
    <p:sldId id="443" r:id="rId374"/>
    <p:sldId id="728" r:id="rId375"/>
    <p:sldId id="729" r:id="rId376"/>
    <p:sldId id="730" r:id="rId377"/>
    <p:sldId id="731" r:id="rId378"/>
    <p:sldId id="732" r:id="rId379"/>
    <p:sldId id="444" r:id="rId380"/>
    <p:sldId id="445" r:id="rId381"/>
    <p:sldId id="1234" r:id="rId382"/>
    <p:sldId id="733" r:id="rId383"/>
    <p:sldId id="734" r:id="rId384"/>
    <p:sldId id="456" r:id="rId385"/>
    <p:sldId id="446" r:id="rId386"/>
    <p:sldId id="1237" r:id="rId387"/>
    <p:sldId id="447" r:id="rId388"/>
    <p:sldId id="448" r:id="rId389"/>
    <p:sldId id="449" r:id="rId390"/>
    <p:sldId id="1235" r:id="rId391"/>
    <p:sldId id="463" r:id="rId392"/>
    <p:sldId id="464" r:id="rId393"/>
    <p:sldId id="462" r:id="rId394"/>
    <p:sldId id="612" r:id="rId395"/>
    <p:sldId id="450" r:id="rId396"/>
    <p:sldId id="451" r:id="rId397"/>
    <p:sldId id="452" r:id="rId398"/>
    <p:sldId id="1236" r:id="rId399"/>
    <p:sldId id="735" r:id="rId400"/>
    <p:sldId id="736" r:id="rId401"/>
    <p:sldId id="737" r:id="rId402"/>
    <p:sldId id="738" r:id="rId403"/>
    <p:sldId id="739" r:id="rId404"/>
    <p:sldId id="740" r:id="rId405"/>
    <p:sldId id="741" r:id="rId406"/>
    <p:sldId id="742" r:id="rId407"/>
    <p:sldId id="743" r:id="rId408"/>
    <p:sldId id="744" r:id="rId409"/>
    <p:sldId id="745" r:id="rId410"/>
    <p:sldId id="746" r:id="rId411"/>
    <p:sldId id="747" r:id="rId412"/>
    <p:sldId id="748" r:id="rId413"/>
    <p:sldId id="749" r:id="rId414"/>
    <p:sldId id="453" r:id="rId415"/>
    <p:sldId id="454" r:id="rId416"/>
    <p:sldId id="455" r:id="rId417"/>
    <p:sldId id="1220" r:id="rId418"/>
    <p:sldId id="1247" r:id="rId419"/>
    <p:sldId id="1248" r:id="rId420"/>
    <p:sldId id="1249" r:id="rId421"/>
    <p:sldId id="1250" r:id="rId422"/>
    <p:sldId id="1251" r:id="rId423"/>
    <p:sldId id="1372" r:id="rId4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12" autoAdjust="0"/>
  </p:normalViewPr>
  <p:slideViewPr>
    <p:cSldViewPr>
      <p:cViewPr varScale="1">
        <p:scale>
          <a:sx n="72" d="100"/>
          <a:sy n="72" d="100"/>
        </p:scale>
        <p:origin x="702" y="60"/>
      </p:cViewPr>
      <p:guideLst>
        <p:guide orient="horz" pos="2160"/>
        <p:guide pos="2880"/>
      </p:guideLst>
    </p:cSldViewPr>
  </p:slideViewPr>
  <p:outlineViewPr>
    <p:cViewPr>
      <p:scale>
        <a:sx n="33" d="100"/>
        <a:sy n="33" d="100"/>
      </p:scale>
      <p:origin x="0" y="-29898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presProps" Target="presProps.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theme" Target="theme/theme1.xml"/><Relationship Id="rId232" Type="http://schemas.openxmlformats.org/officeDocument/2006/relationships/slide" Target="slides/slide231.xml"/><Relationship Id="rId274" Type="http://schemas.openxmlformats.org/officeDocument/2006/relationships/slide" Target="slides/slide273.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notesMaster" Target="notesMasters/notesMaster1.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viewProps" Target="viewProps.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C6473-F8D5-4247-A2FE-E619673A43BF}" type="datetimeFigureOut">
              <a:rPr lang="en-US" smtClean="0"/>
              <a:t>2/3/2025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3E4BD8-EFE8-47ED-B8D1-DD4DB3706F22}" type="slidenum">
              <a:rPr lang="en-US" smtClean="0"/>
              <a:t>‹#›</a:t>
            </a:fld>
            <a:endParaRPr lang="en-US"/>
          </a:p>
        </p:txBody>
      </p:sp>
    </p:spTree>
    <p:extLst>
      <p:ext uri="{BB962C8B-B14F-4D97-AF65-F5344CB8AC3E}">
        <p14:creationId xmlns:p14="http://schemas.microsoft.com/office/powerpoint/2010/main" val="2748317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7" name="Freeform 18"/>
            <p:cNvSpPr>
              <a:spLocks/>
            </p:cNvSpPr>
            <p:nvPr/>
          </p:nvSpPr>
          <p:spPr bwMode="auto">
            <a:xfrm>
              <a:off x="35443" y="5135526"/>
              <a:ext cx="9108557"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3"/>
            <a:ext cx="7772400" cy="1829761"/>
          </a:xfrm>
        </p:spPr>
        <p:txBody>
          <a:bodyPr anchor="b"/>
          <a:lstStyle>
            <a:lvl1pPr algn="r">
              <a:defRPr sz="36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48006" indent="0" algn="r">
              <a:buNone/>
              <a:defRPr>
                <a:solidFill>
                  <a:schemeClr val="tx2"/>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extLst/>
          </a:lstStyle>
          <a:p>
            <a:fld id="{AFD17EC4-339B-4900-8804-B19FA9DC0983}" type="datetime1">
              <a:rPr lang="en-US" smtClean="0"/>
              <a:t>2/3/2025</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US"/>
              <a:t>H.C.Khincha &amp; Co</a:t>
            </a: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fld id="{9CF6EA84-4C59-492D-AD85-2C482F4AF088}" type="slidenum">
              <a:rPr lang="en-US" smtClean="0"/>
              <a:t>‹#›</a:t>
            </a:fld>
            <a:endParaRPr lang="en-US"/>
          </a:p>
        </p:txBody>
      </p:sp>
    </p:spTree>
    <p:extLst>
      <p:ext uri="{BB962C8B-B14F-4D97-AF65-F5344CB8AC3E}">
        <p14:creationId xmlns:p14="http://schemas.microsoft.com/office/powerpoint/2010/main" val="3903130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fld id="{52629CA8-9FC2-4BEA-A240-4BB6AE006029}" type="datetime1">
              <a:rPr lang="en-US" smtClean="0"/>
              <a:t>2/3/2025</a:t>
            </a:fld>
            <a:endParaRPr lang="en-US"/>
          </a:p>
        </p:txBody>
      </p:sp>
      <p:sp>
        <p:nvSpPr>
          <p:cNvPr id="5" name="Footer Placeholder 21"/>
          <p:cNvSpPr>
            <a:spLocks noGrp="1"/>
          </p:cNvSpPr>
          <p:nvPr>
            <p:ph type="ftr" sz="quarter" idx="11"/>
          </p:nvPr>
        </p:nvSpPr>
        <p:spPr/>
        <p:txBody>
          <a:bodyPr/>
          <a:lstStyle>
            <a:lvl1pPr>
              <a:defRPr/>
            </a:lvl1pPr>
          </a:lstStyle>
          <a:p>
            <a:r>
              <a:rPr lang="en-US"/>
              <a:t>H.C.Khincha &amp; Co</a:t>
            </a:r>
          </a:p>
        </p:txBody>
      </p:sp>
      <p:sp>
        <p:nvSpPr>
          <p:cNvPr id="6" name="Slide Number Placeholder 17"/>
          <p:cNvSpPr>
            <a:spLocks noGrp="1"/>
          </p:cNvSpPr>
          <p:nvPr>
            <p:ph type="sldNum" sz="quarter" idx="12"/>
          </p:nvPr>
        </p:nvSpPr>
        <p:spPr/>
        <p:txBody>
          <a:bodyPr/>
          <a:lstStyle>
            <a:lvl1pPr>
              <a:defRPr/>
            </a:lvl1pPr>
          </a:lstStyle>
          <a:p>
            <a:fld id="{9CF6EA84-4C59-492D-AD85-2C482F4AF088}" type="slidenum">
              <a:rPr lang="en-US" smtClean="0"/>
              <a:t>‹#›</a:t>
            </a:fld>
            <a:endParaRPr lang="en-US"/>
          </a:p>
        </p:txBody>
      </p:sp>
    </p:spTree>
    <p:extLst>
      <p:ext uri="{BB962C8B-B14F-4D97-AF65-F5344CB8AC3E}">
        <p14:creationId xmlns:p14="http://schemas.microsoft.com/office/powerpoint/2010/main" val="163344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36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1725">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fld id="{430FCB78-7330-4FF9-8876-0F0459E62AD1}" type="datetime1">
              <a:rPr lang="en-US" smtClean="0"/>
              <a:t>2/3/2025</a:t>
            </a:fld>
            <a:endParaRPr lang="en-US"/>
          </a:p>
        </p:txBody>
      </p:sp>
      <p:sp>
        <p:nvSpPr>
          <p:cNvPr id="7" name="Footer Placeholder 4"/>
          <p:cNvSpPr>
            <a:spLocks noGrp="1"/>
          </p:cNvSpPr>
          <p:nvPr>
            <p:ph type="ftr" sz="quarter" idx="11"/>
          </p:nvPr>
        </p:nvSpPr>
        <p:spPr/>
        <p:txBody>
          <a:bodyPr/>
          <a:lstStyle>
            <a:lvl1pPr>
              <a:defRPr/>
            </a:lvl1pPr>
            <a:extLst/>
          </a:lstStyle>
          <a:p>
            <a:r>
              <a:rPr lang="en-US"/>
              <a:t>H.C.Khincha &amp; Co</a:t>
            </a:r>
          </a:p>
        </p:txBody>
      </p:sp>
      <p:sp>
        <p:nvSpPr>
          <p:cNvPr id="8" name="Slide Number Placeholder 5"/>
          <p:cNvSpPr>
            <a:spLocks noGrp="1"/>
          </p:cNvSpPr>
          <p:nvPr>
            <p:ph type="sldNum" sz="quarter" idx="12"/>
          </p:nvPr>
        </p:nvSpPr>
        <p:spPr/>
        <p:txBody>
          <a:bodyPr/>
          <a:lstStyle>
            <a:lvl1pPr>
              <a:defRPr/>
            </a:lvl1pPr>
            <a:extLst/>
          </a:lstStyle>
          <a:p>
            <a:fld id="{9CF6EA84-4C59-492D-AD85-2C482F4AF088}" type="slidenum">
              <a:rPr lang="en-US" smtClean="0"/>
              <a:t>‹#›</a:t>
            </a:fld>
            <a:endParaRPr lang="en-US"/>
          </a:p>
        </p:txBody>
      </p:sp>
    </p:spTree>
    <p:extLst>
      <p:ext uri="{BB962C8B-B14F-4D97-AF65-F5344CB8AC3E}">
        <p14:creationId xmlns:p14="http://schemas.microsoft.com/office/powerpoint/2010/main" val="103716837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30"/>
            <a:ext cx="4038600" cy="4525963"/>
          </a:xfrm>
        </p:spPr>
        <p:txBody>
          <a:bodyPr/>
          <a:lstStyle>
            <a:lvl1pPr>
              <a:defRPr sz="2100"/>
            </a:lvl1pPr>
            <a:lvl2pPr>
              <a:defRPr sz="1800"/>
            </a:lvl2pPr>
            <a:lvl3pPr>
              <a:defRPr sz="1500"/>
            </a:lvl3pPr>
            <a:lvl4pPr>
              <a:defRPr sz="1350"/>
            </a:lvl4pPr>
            <a:lvl5pPr>
              <a:defRPr sz="135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30"/>
            <a:ext cx="4038600" cy="4525963"/>
          </a:xfrm>
        </p:spPr>
        <p:txBody>
          <a:bodyPr/>
          <a:lstStyle>
            <a:lvl1pPr>
              <a:defRPr sz="2100"/>
            </a:lvl1pPr>
            <a:lvl2pPr>
              <a:defRPr sz="1800"/>
            </a:lvl2pPr>
            <a:lvl3pPr>
              <a:defRPr sz="1500"/>
            </a:lvl3pPr>
            <a:lvl4pPr>
              <a:defRPr sz="1350"/>
            </a:lvl4pPr>
            <a:lvl5pPr>
              <a:defRPr sz="135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p:cNvSpPr>
            <a:spLocks noGrp="1"/>
          </p:cNvSpPr>
          <p:nvPr>
            <p:ph type="dt" sz="half" idx="10"/>
          </p:nvPr>
        </p:nvSpPr>
        <p:spPr/>
        <p:txBody>
          <a:bodyPr/>
          <a:lstStyle>
            <a:lvl1pPr>
              <a:defRPr/>
            </a:lvl1pPr>
            <a:extLst/>
          </a:lstStyle>
          <a:p>
            <a:fld id="{B4FB7AC6-A66B-4EE7-8275-D1D12CF042B5}" type="datetime1">
              <a:rPr lang="en-US" smtClean="0"/>
              <a:t>2/3/2025</a:t>
            </a:fld>
            <a:endParaRPr lang="en-US"/>
          </a:p>
        </p:txBody>
      </p:sp>
      <p:sp>
        <p:nvSpPr>
          <p:cNvPr id="6" name="Footer Placeholder 5"/>
          <p:cNvSpPr>
            <a:spLocks noGrp="1"/>
          </p:cNvSpPr>
          <p:nvPr>
            <p:ph type="ftr" sz="quarter" idx="11"/>
          </p:nvPr>
        </p:nvSpPr>
        <p:spPr/>
        <p:txBody>
          <a:bodyPr/>
          <a:lstStyle>
            <a:lvl1pPr>
              <a:defRPr/>
            </a:lvl1pPr>
            <a:extLst/>
          </a:lstStyle>
          <a:p>
            <a:r>
              <a:rPr lang="en-US"/>
              <a:t>H.C.Khincha &amp; Co</a:t>
            </a:r>
          </a:p>
        </p:txBody>
      </p:sp>
      <p:sp>
        <p:nvSpPr>
          <p:cNvPr id="7" name="Slide Number Placeholder 6"/>
          <p:cNvSpPr>
            <a:spLocks noGrp="1"/>
          </p:cNvSpPr>
          <p:nvPr>
            <p:ph type="sldNum" sz="quarter" idx="12"/>
          </p:nvPr>
        </p:nvSpPr>
        <p:spPr/>
        <p:txBody>
          <a:bodyPr/>
          <a:lstStyle>
            <a:lvl1pPr>
              <a:defRPr/>
            </a:lvl1pPr>
            <a:extLst/>
          </a:lstStyle>
          <a:p>
            <a:fld id="{9CF6EA84-4C59-492D-AD85-2C482F4AF088}" type="slidenum">
              <a:rPr lang="en-US" smtClean="0"/>
              <a:t>‹#›</a:t>
            </a:fld>
            <a:endParaRPr lang="en-US"/>
          </a:p>
        </p:txBody>
      </p:sp>
    </p:spTree>
    <p:extLst>
      <p:ext uri="{BB962C8B-B14F-4D97-AF65-F5344CB8AC3E}">
        <p14:creationId xmlns:p14="http://schemas.microsoft.com/office/powerpoint/2010/main" val="156584429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1800" b="0">
                <a:solidFill>
                  <a:schemeClr val="bg1"/>
                </a:solidFill>
              </a:defRPr>
            </a:lvl1pPr>
            <a:lvl2pPr>
              <a:buNone/>
              <a:defRPr sz="1500" b="1"/>
            </a:lvl2pPr>
            <a:lvl3pPr>
              <a:buNone/>
              <a:defRPr sz="1350" b="1"/>
            </a:lvl3pPr>
            <a:lvl4pPr>
              <a:buNone/>
              <a:defRPr sz="1200" b="1"/>
            </a:lvl4pPr>
            <a:lvl5pPr>
              <a:buNone/>
              <a:defRPr sz="1200" b="1"/>
            </a:lvl5pPr>
            <a:extLst/>
          </a:lstStyle>
          <a:p>
            <a:pPr lvl="0"/>
            <a:r>
              <a:rPr lang="en-US"/>
              <a:t>Click to edit Master text styles</a:t>
            </a:r>
          </a:p>
        </p:txBody>
      </p:sp>
      <p:sp>
        <p:nvSpPr>
          <p:cNvPr id="4" name="Text Placeholder 3"/>
          <p:cNvSpPr>
            <a:spLocks noGrp="1"/>
          </p:cNvSpPr>
          <p:nvPr>
            <p:ph type="body" sz="half" idx="3"/>
          </p:nvPr>
        </p:nvSpPr>
        <p:spPr>
          <a:xfrm>
            <a:off x="4645027" y="5410200"/>
            <a:ext cx="4041775" cy="762000"/>
          </a:xfrm>
          <a:solidFill>
            <a:schemeClr val="accent1"/>
          </a:solidFill>
          <a:ln w="9652">
            <a:solidFill>
              <a:schemeClr val="accent1"/>
            </a:solidFill>
            <a:miter lim="800000"/>
          </a:ln>
        </p:spPr>
        <p:txBody>
          <a:bodyPr lIns="182880" anchor="ctr"/>
          <a:lstStyle>
            <a:lvl1pPr marL="0" indent="0">
              <a:buNone/>
              <a:defRPr sz="1800" b="0">
                <a:solidFill>
                  <a:schemeClr val="bg1"/>
                </a:solidFill>
              </a:defRPr>
            </a:lvl1pPr>
            <a:lvl2pPr>
              <a:buNone/>
              <a:defRPr sz="1500" b="1"/>
            </a:lvl2pPr>
            <a:lvl3pPr>
              <a:buNone/>
              <a:defRPr sz="1350" b="1"/>
            </a:lvl3pPr>
            <a:lvl4pPr>
              <a:buNone/>
              <a:defRPr sz="1200" b="1"/>
            </a:lvl4pPr>
            <a:lvl5pPr>
              <a:buNone/>
              <a:defRPr sz="1200" b="1"/>
            </a:lvl5pPr>
            <a:extLst/>
          </a:lstStyle>
          <a:p>
            <a:pPr lvl="0"/>
            <a:r>
              <a:rPr lang="en-US"/>
              <a:t>Click to edit Master text styles</a:t>
            </a:r>
          </a:p>
        </p:txBody>
      </p:sp>
      <p:sp>
        <p:nvSpPr>
          <p:cNvPr id="5" name="Content Placeholder 4"/>
          <p:cNvSpPr>
            <a:spLocks noGrp="1"/>
          </p:cNvSpPr>
          <p:nvPr>
            <p:ph sz="quarter" idx="2"/>
          </p:nvPr>
        </p:nvSpPr>
        <p:spPr>
          <a:xfrm>
            <a:off x="457200" y="1444296"/>
            <a:ext cx="4040188" cy="3941763"/>
          </a:xfrm>
          <a:ln>
            <a:noFill/>
            <a:prstDash val="sysDash"/>
            <a:miter lim="800000"/>
          </a:ln>
        </p:spPr>
        <p:txBody>
          <a:bodyPr/>
          <a:lstStyle>
            <a:lvl1pPr>
              <a:defRPr sz="1800"/>
            </a:lvl1pPr>
            <a:lvl2pPr>
              <a:defRPr sz="1500"/>
            </a:lvl2pPr>
            <a:lvl3pPr>
              <a:defRPr sz="1350"/>
            </a:lvl3pPr>
            <a:lvl4pPr>
              <a:defRPr sz="1200"/>
            </a:lvl4pPr>
            <a:lvl5pPr>
              <a:defRPr sz="12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6" y="1444296"/>
            <a:ext cx="4041775" cy="3941763"/>
          </a:xfrm>
          <a:ln>
            <a:noFill/>
            <a:prstDash val="sysDash"/>
            <a:miter lim="800000"/>
          </a:ln>
        </p:spPr>
        <p:txBody>
          <a:bodyPr/>
          <a:lstStyle>
            <a:lvl1pPr>
              <a:spcBef>
                <a:spcPts val="0"/>
              </a:spcBef>
              <a:defRPr sz="1800"/>
            </a:lvl1pPr>
            <a:lvl2pPr>
              <a:defRPr sz="1500"/>
            </a:lvl2pPr>
            <a:lvl3pPr>
              <a:defRPr sz="1350"/>
            </a:lvl3pPr>
            <a:lvl4pPr>
              <a:defRPr sz="1200"/>
            </a:lvl4pPr>
            <a:lvl5pPr>
              <a:defRPr sz="12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fld id="{57EF1600-32C7-4F4B-BAAC-41CC1267DBA4}" type="datetime1">
              <a:rPr lang="en-US" smtClean="0"/>
              <a:t>2/3/2025</a:t>
            </a:fld>
            <a:endParaRPr lang="en-US"/>
          </a:p>
        </p:txBody>
      </p:sp>
      <p:sp>
        <p:nvSpPr>
          <p:cNvPr id="8" name="Footer Placeholder 7"/>
          <p:cNvSpPr>
            <a:spLocks noGrp="1"/>
          </p:cNvSpPr>
          <p:nvPr>
            <p:ph type="ftr" sz="quarter" idx="11"/>
          </p:nvPr>
        </p:nvSpPr>
        <p:spPr/>
        <p:txBody>
          <a:bodyPr/>
          <a:lstStyle>
            <a:lvl1pPr>
              <a:defRPr/>
            </a:lvl1pPr>
            <a:extLst/>
          </a:lstStyle>
          <a:p>
            <a:r>
              <a:rPr lang="en-US"/>
              <a:t>H.C.Khincha &amp; Co</a:t>
            </a:r>
          </a:p>
        </p:txBody>
      </p:sp>
      <p:sp>
        <p:nvSpPr>
          <p:cNvPr id="9" name="Slide Number Placeholder 8"/>
          <p:cNvSpPr>
            <a:spLocks noGrp="1"/>
          </p:cNvSpPr>
          <p:nvPr>
            <p:ph type="sldNum" sz="quarter" idx="12"/>
          </p:nvPr>
        </p:nvSpPr>
        <p:spPr/>
        <p:txBody>
          <a:bodyPr/>
          <a:lstStyle>
            <a:lvl1pPr>
              <a:defRPr/>
            </a:lvl1pPr>
            <a:extLst/>
          </a:lstStyle>
          <a:p>
            <a:fld id="{9CF6EA84-4C59-492D-AD85-2C482F4AF088}" type="slidenum">
              <a:rPr lang="en-US" smtClean="0"/>
              <a:t>‹#›</a:t>
            </a:fld>
            <a:endParaRPr lang="en-US"/>
          </a:p>
        </p:txBody>
      </p:sp>
    </p:spTree>
    <p:extLst>
      <p:ext uri="{BB962C8B-B14F-4D97-AF65-F5344CB8AC3E}">
        <p14:creationId xmlns:p14="http://schemas.microsoft.com/office/powerpoint/2010/main" val="31015026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2"/>
          <p:cNvSpPr>
            <a:spLocks noGrp="1"/>
          </p:cNvSpPr>
          <p:nvPr>
            <p:ph type="dt" sz="half" idx="10"/>
          </p:nvPr>
        </p:nvSpPr>
        <p:spPr/>
        <p:txBody>
          <a:bodyPr/>
          <a:lstStyle>
            <a:lvl1pPr>
              <a:defRPr/>
            </a:lvl1pPr>
            <a:extLst/>
          </a:lstStyle>
          <a:p>
            <a:fld id="{02D399D0-1765-499E-81D0-D4DB3127D696}" type="datetime1">
              <a:rPr lang="en-US" smtClean="0"/>
              <a:t>2/3/2025</a:t>
            </a:fld>
            <a:endParaRPr lang="en-US"/>
          </a:p>
        </p:txBody>
      </p:sp>
      <p:sp>
        <p:nvSpPr>
          <p:cNvPr id="4" name="Footer Placeholder 3"/>
          <p:cNvSpPr>
            <a:spLocks noGrp="1"/>
          </p:cNvSpPr>
          <p:nvPr>
            <p:ph type="ftr" sz="quarter" idx="11"/>
          </p:nvPr>
        </p:nvSpPr>
        <p:spPr/>
        <p:txBody>
          <a:bodyPr/>
          <a:lstStyle>
            <a:lvl1pPr>
              <a:defRPr/>
            </a:lvl1pPr>
            <a:extLst/>
          </a:lstStyle>
          <a:p>
            <a:r>
              <a:rPr lang="en-US"/>
              <a:t>H.C.Khincha &amp; Co</a:t>
            </a:r>
          </a:p>
        </p:txBody>
      </p:sp>
      <p:sp>
        <p:nvSpPr>
          <p:cNvPr id="5" name="Slide Number Placeholder 4"/>
          <p:cNvSpPr>
            <a:spLocks noGrp="1"/>
          </p:cNvSpPr>
          <p:nvPr>
            <p:ph type="sldNum" sz="quarter" idx="12"/>
          </p:nvPr>
        </p:nvSpPr>
        <p:spPr/>
        <p:txBody>
          <a:bodyPr/>
          <a:lstStyle>
            <a:lvl1pPr>
              <a:defRPr/>
            </a:lvl1pPr>
            <a:extLst/>
          </a:lstStyle>
          <a:p>
            <a:fld id="{9CF6EA84-4C59-492D-AD85-2C482F4AF088}" type="slidenum">
              <a:rPr lang="en-US" smtClean="0"/>
              <a:t>‹#›</a:t>
            </a:fld>
            <a:endParaRPr lang="en-US"/>
          </a:p>
        </p:txBody>
      </p:sp>
    </p:spTree>
    <p:extLst>
      <p:ext uri="{BB962C8B-B14F-4D97-AF65-F5344CB8AC3E}">
        <p14:creationId xmlns:p14="http://schemas.microsoft.com/office/powerpoint/2010/main" val="67965269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fld id="{C4959C7C-A9B4-461A-92DD-60E70CC5CE85}" type="datetime1">
              <a:rPr lang="en-US" smtClean="0"/>
              <a:t>2/3/2025</a:t>
            </a:fld>
            <a:endParaRPr lang="en-US"/>
          </a:p>
        </p:txBody>
      </p:sp>
      <p:sp>
        <p:nvSpPr>
          <p:cNvPr id="3" name="Footer Placeholder 21"/>
          <p:cNvSpPr>
            <a:spLocks noGrp="1"/>
          </p:cNvSpPr>
          <p:nvPr>
            <p:ph type="ftr" sz="quarter" idx="11"/>
          </p:nvPr>
        </p:nvSpPr>
        <p:spPr/>
        <p:txBody>
          <a:bodyPr/>
          <a:lstStyle>
            <a:lvl1pPr>
              <a:defRPr/>
            </a:lvl1pPr>
          </a:lstStyle>
          <a:p>
            <a:r>
              <a:rPr lang="en-US"/>
              <a:t>H.C.Khincha &amp; Co</a:t>
            </a:r>
          </a:p>
        </p:txBody>
      </p:sp>
      <p:sp>
        <p:nvSpPr>
          <p:cNvPr id="4" name="Slide Number Placeholder 17"/>
          <p:cNvSpPr>
            <a:spLocks noGrp="1"/>
          </p:cNvSpPr>
          <p:nvPr>
            <p:ph type="sldNum" sz="quarter" idx="12"/>
          </p:nvPr>
        </p:nvSpPr>
        <p:spPr/>
        <p:txBody>
          <a:bodyPr/>
          <a:lstStyle>
            <a:lvl1pPr>
              <a:defRPr/>
            </a:lvl1pPr>
          </a:lstStyle>
          <a:p>
            <a:fld id="{9CF6EA84-4C59-492D-AD85-2C482F4AF088}" type="slidenum">
              <a:rPr lang="en-US" smtClean="0"/>
              <a:t>‹#›</a:t>
            </a:fld>
            <a:endParaRPr lang="en-US"/>
          </a:p>
        </p:txBody>
      </p:sp>
    </p:spTree>
    <p:extLst>
      <p:ext uri="{BB962C8B-B14F-4D97-AF65-F5344CB8AC3E}">
        <p14:creationId xmlns:p14="http://schemas.microsoft.com/office/powerpoint/2010/main" val="1462751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1875"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200"/>
            </a:lvl1pPr>
            <a:lvl2pPr>
              <a:buNone/>
              <a:defRPr sz="900"/>
            </a:lvl2pPr>
            <a:lvl3pPr>
              <a:buNone/>
              <a:defRPr sz="750"/>
            </a:lvl3pPr>
            <a:lvl4pPr>
              <a:buNone/>
              <a:defRPr sz="675"/>
            </a:lvl4pPr>
            <a:lvl5pPr>
              <a:buNone/>
              <a:defRPr sz="675"/>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2400"/>
            </a:lvl1pPr>
            <a:lvl2pPr>
              <a:defRPr sz="2100"/>
            </a:lvl2pPr>
            <a:lvl3pPr>
              <a:defRPr sz="1800"/>
            </a:lvl3pPr>
            <a:lvl4pPr>
              <a:defRPr sz="1500"/>
            </a:lvl4pPr>
            <a:lvl5pPr>
              <a:defRPr sz="15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fld id="{739E0374-CFE2-45DF-99A3-50893D2F5FC0}" type="datetime1">
              <a:rPr lang="en-US" smtClean="0"/>
              <a:t>2/3/2025</a:t>
            </a:fld>
            <a:endParaRPr lang="en-US"/>
          </a:p>
        </p:txBody>
      </p:sp>
      <p:sp>
        <p:nvSpPr>
          <p:cNvPr id="6" name="Footer Placeholder 5"/>
          <p:cNvSpPr>
            <a:spLocks noGrp="1"/>
          </p:cNvSpPr>
          <p:nvPr>
            <p:ph type="ftr" sz="quarter" idx="11"/>
          </p:nvPr>
        </p:nvSpPr>
        <p:spPr/>
        <p:txBody>
          <a:bodyPr/>
          <a:lstStyle>
            <a:lvl1pPr>
              <a:defRPr/>
            </a:lvl1pPr>
            <a:extLst/>
          </a:lstStyle>
          <a:p>
            <a:r>
              <a:rPr lang="en-US"/>
              <a:t>H.C.Khincha &amp; Co</a:t>
            </a:r>
          </a:p>
        </p:txBody>
      </p:sp>
      <p:sp>
        <p:nvSpPr>
          <p:cNvPr id="7" name="Slide Number Placeholder 6"/>
          <p:cNvSpPr>
            <a:spLocks noGrp="1"/>
          </p:cNvSpPr>
          <p:nvPr>
            <p:ph type="sldNum" sz="quarter" idx="12"/>
          </p:nvPr>
        </p:nvSpPr>
        <p:spPr/>
        <p:txBody>
          <a:bodyPr/>
          <a:lstStyle>
            <a:lvl1pPr>
              <a:defRPr/>
            </a:lvl1pPr>
            <a:extLst/>
          </a:lstStyle>
          <a:p>
            <a:fld id="{9CF6EA84-4C59-492D-AD85-2C482F4AF088}" type="slidenum">
              <a:rPr lang="en-US" smtClean="0"/>
              <a:t>‹#›</a:t>
            </a:fld>
            <a:endParaRPr lang="en-US"/>
          </a:p>
        </p:txBody>
      </p:sp>
    </p:spTree>
    <p:extLst>
      <p:ext uri="{BB962C8B-B14F-4D97-AF65-F5344CB8AC3E}">
        <p14:creationId xmlns:p14="http://schemas.microsoft.com/office/powerpoint/2010/main" val="345614532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lIns="68580" tIns="34290" rIns="68580" bIns="34290"/>
          <a:lstStyle/>
          <a:p>
            <a:pPr>
              <a:defRPr/>
            </a:pPr>
            <a:endParaRPr lang="en-US"/>
          </a:p>
        </p:txBody>
      </p:sp>
      <p:sp>
        <p:nvSpPr>
          <p:cNvPr id="6" name="Freeform 15"/>
          <p:cNvSpPr>
            <a:spLocks/>
          </p:cNvSpPr>
          <p:nvPr/>
        </p:nvSpPr>
        <p:spPr bwMode="auto">
          <a:xfrm>
            <a:off x="-53975" y="5784850"/>
            <a:ext cx="3802063"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lIns="68580" tIns="34290" rIns="68580" bIns="34290"/>
          <a:lstStyle/>
          <a:p>
            <a:endParaRPr lang="en-IN"/>
          </a:p>
        </p:txBody>
      </p:sp>
      <p:sp>
        <p:nvSpPr>
          <p:cNvPr id="7" name="Right Tri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lIns="68580" tIns="34290" rIns="68580" bIns="34290" anchor="ctr"/>
          <a:lstStyle/>
          <a:p>
            <a:pPr algn="ctr" eaLnBrk="1" hangingPunct="1">
              <a:defRPr/>
            </a:pPr>
            <a:endParaRPr lang="en-US"/>
          </a:p>
        </p:txBody>
      </p:sp>
      <p:cxnSp>
        <p:nvCxnSpPr>
          <p:cNvPr id="8" name="Straight Connector 7"/>
          <p:cNvCxnSpPr/>
          <p:nvPr/>
        </p:nvCxnSpPr>
        <p:spPr>
          <a:xfrm>
            <a:off x="-9237" y="5787740"/>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3716" indent="0" algn="r">
              <a:buNone/>
              <a:defRPr sz="1050"/>
            </a:lvl1pPr>
            <a:lvl2pPr>
              <a:defRPr sz="900"/>
            </a:lvl2pPr>
            <a:lvl3pPr>
              <a:defRPr sz="750"/>
            </a:lvl3pPr>
            <a:lvl4pPr>
              <a:defRPr sz="675"/>
            </a:lvl4pPr>
            <a:lvl5pPr>
              <a:defRPr sz="675"/>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24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1" y="4865122"/>
            <a:ext cx="8075432" cy="562672"/>
          </a:xfrm>
          <a:noFill/>
        </p:spPr>
        <p:txBody>
          <a:bodyPr anchor="t">
            <a:sp3d prstMaterial="softEdge"/>
          </a:bodyPr>
          <a:lstStyle>
            <a:lvl1pPr marR="0" algn="r">
              <a:buNone/>
              <a:defRPr sz="225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p:cNvSpPr>
            <a:spLocks noGrp="1"/>
          </p:cNvSpPr>
          <p:nvPr>
            <p:ph type="dt" sz="half" idx="10"/>
          </p:nvPr>
        </p:nvSpPr>
        <p:spPr/>
        <p:txBody>
          <a:bodyPr/>
          <a:lstStyle>
            <a:lvl1pPr>
              <a:defRPr>
                <a:solidFill>
                  <a:schemeClr val="tx1"/>
                </a:solidFill>
              </a:defRPr>
            </a:lvl1pPr>
            <a:extLst/>
          </a:lstStyle>
          <a:p>
            <a:fld id="{6AB2EC4A-44CC-4C9F-85D9-6E8E09C17FF0}" type="datetime1">
              <a:rPr lang="en-US" smtClean="0"/>
              <a:t>2/3/2025</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r>
              <a:rPr lang="en-US"/>
              <a:t>H.C.Khincha &amp; Co</a:t>
            </a: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fld id="{9CF6EA84-4C59-492D-AD85-2C482F4AF088}" type="slidenum">
              <a:rPr lang="en-US" smtClean="0"/>
              <a:t>‹#›</a:t>
            </a:fld>
            <a:endParaRPr lang="en-US"/>
          </a:p>
        </p:txBody>
      </p:sp>
    </p:spTree>
    <p:extLst>
      <p:ext uri="{BB962C8B-B14F-4D97-AF65-F5344CB8AC3E}">
        <p14:creationId xmlns:p14="http://schemas.microsoft.com/office/powerpoint/2010/main" val="3290887275"/>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31"/>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fld id="{76A9241C-F105-4C58-9D48-918DD18F10F2}" type="datetime1">
              <a:rPr lang="en-US" smtClean="0"/>
              <a:t>2/3/2025</a:t>
            </a:fld>
            <a:endParaRPr lang="en-US"/>
          </a:p>
        </p:txBody>
      </p:sp>
      <p:sp>
        <p:nvSpPr>
          <p:cNvPr id="5" name="Footer Placeholder 21"/>
          <p:cNvSpPr>
            <a:spLocks noGrp="1"/>
          </p:cNvSpPr>
          <p:nvPr>
            <p:ph type="ftr" sz="quarter" idx="11"/>
          </p:nvPr>
        </p:nvSpPr>
        <p:spPr/>
        <p:txBody>
          <a:bodyPr/>
          <a:lstStyle>
            <a:lvl1pPr>
              <a:defRPr/>
            </a:lvl1pPr>
          </a:lstStyle>
          <a:p>
            <a:r>
              <a:rPr lang="en-US"/>
              <a:t>H.C.Khincha &amp; Co</a:t>
            </a:r>
          </a:p>
        </p:txBody>
      </p:sp>
      <p:sp>
        <p:nvSpPr>
          <p:cNvPr id="6" name="Slide Number Placeholder 17"/>
          <p:cNvSpPr>
            <a:spLocks noGrp="1"/>
          </p:cNvSpPr>
          <p:nvPr>
            <p:ph type="sldNum" sz="quarter" idx="12"/>
          </p:nvPr>
        </p:nvSpPr>
        <p:spPr/>
        <p:txBody>
          <a:bodyPr/>
          <a:lstStyle>
            <a:lvl1pPr>
              <a:defRPr/>
            </a:lvl1pPr>
          </a:lstStyle>
          <a:p>
            <a:fld id="{9CF6EA84-4C59-492D-AD85-2C482F4AF088}" type="slidenum">
              <a:rPr lang="en-US" smtClean="0"/>
              <a:t>‹#›</a:t>
            </a:fld>
            <a:endParaRPr lang="en-US"/>
          </a:p>
        </p:txBody>
      </p:sp>
    </p:spTree>
    <p:extLst>
      <p:ext uri="{BB962C8B-B14F-4D97-AF65-F5344CB8AC3E}">
        <p14:creationId xmlns:p14="http://schemas.microsoft.com/office/powerpoint/2010/main" val="3801506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2"/>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fld id="{EFCE9782-2C85-4354-9A08-482F8F9C9CA7}" type="datetime1">
              <a:rPr lang="en-US" smtClean="0"/>
              <a:t>2/3/2025</a:t>
            </a:fld>
            <a:endParaRPr lang="en-US"/>
          </a:p>
        </p:txBody>
      </p:sp>
      <p:sp>
        <p:nvSpPr>
          <p:cNvPr id="5" name="Footer Placeholder 21"/>
          <p:cNvSpPr>
            <a:spLocks noGrp="1"/>
          </p:cNvSpPr>
          <p:nvPr>
            <p:ph type="ftr" sz="quarter" idx="11"/>
          </p:nvPr>
        </p:nvSpPr>
        <p:spPr/>
        <p:txBody>
          <a:bodyPr/>
          <a:lstStyle>
            <a:lvl1pPr>
              <a:defRPr/>
            </a:lvl1pPr>
          </a:lstStyle>
          <a:p>
            <a:r>
              <a:rPr lang="en-US"/>
              <a:t>H.C.Khincha &amp; Co</a:t>
            </a:r>
          </a:p>
        </p:txBody>
      </p:sp>
      <p:sp>
        <p:nvSpPr>
          <p:cNvPr id="6" name="Slide Number Placeholder 17"/>
          <p:cNvSpPr>
            <a:spLocks noGrp="1"/>
          </p:cNvSpPr>
          <p:nvPr>
            <p:ph type="sldNum" sz="quarter" idx="12"/>
          </p:nvPr>
        </p:nvSpPr>
        <p:spPr/>
        <p:txBody>
          <a:bodyPr/>
          <a:lstStyle>
            <a:lvl1pPr>
              <a:defRPr/>
            </a:lvl1pPr>
          </a:lstStyle>
          <a:p>
            <a:fld id="{9CF6EA84-4C59-492D-AD85-2C482F4AF088}" type="slidenum">
              <a:rPr lang="en-US" smtClean="0"/>
              <a:t>‹#›</a:t>
            </a:fld>
            <a:endParaRPr lang="en-US"/>
          </a:p>
        </p:txBody>
      </p:sp>
    </p:spTree>
    <p:extLst>
      <p:ext uri="{BB962C8B-B14F-4D97-AF65-F5344CB8AC3E}">
        <p14:creationId xmlns:p14="http://schemas.microsoft.com/office/powerpoint/2010/main" val="2496908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lIns="68580" tIns="34290" rIns="68580" bIns="34290"/>
          <a:lstStyle/>
          <a:p>
            <a:pPr>
              <a:defRPr/>
            </a:pPr>
            <a:endParaRPr lang="en-US"/>
          </a:p>
        </p:txBody>
      </p:sp>
      <p:sp>
        <p:nvSpPr>
          <p:cNvPr id="1027" name="Freeform 11"/>
          <p:cNvSpPr>
            <a:spLocks/>
          </p:cNvSpPr>
          <p:nvPr/>
        </p:nvSpPr>
        <p:spPr bwMode="auto">
          <a:xfrm>
            <a:off x="-53975" y="5784850"/>
            <a:ext cx="3802063"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lIns="68580" tIns="34290" rIns="68580" bIns="34290"/>
          <a:lstStyle/>
          <a:p>
            <a:endParaRPr lang="en-IN"/>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lIns="68580" tIns="34290" rIns="68580" bIns="34290" anchor="ctr"/>
          <a:lstStyle/>
          <a:p>
            <a:pPr algn="ctr" eaLnBrk="1" hangingPunct="1">
              <a:defRPr/>
            </a:pPr>
            <a:endParaRPr lang="en-US"/>
          </a:p>
        </p:txBody>
      </p:sp>
      <p:cxnSp>
        <p:nvCxnSpPr>
          <p:cNvPr id="15" name="Straight Connector 14"/>
          <p:cNvCxnSpPr/>
          <p:nvPr/>
        </p:nvCxnSpPr>
        <p:spPr>
          <a:xfrm>
            <a:off x="-9237" y="5787740"/>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750">
                <a:solidFill>
                  <a:schemeClr val="tx1"/>
                </a:solidFill>
              </a:defRPr>
            </a:lvl1pPr>
            <a:extLst/>
          </a:lstStyle>
          <a:p>
            <a:fld id="{98A63769-5454-4C0A-AAEA-2DFD0E301764}" type="datetime1">
              <a:rPr lang="en-US" smtClean="0"/>
              <a:t>2/3/2025</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750">
                <a:solidFill>
                  <a:schemeClr val="tx1"/>
                </a:solidFill>
              </a:defRPr>
            </a:lvl1pPr>
            <a:extLst/>
          </a:lstStyle>
          <a:p>
            <a:r>
              <a:rPr lang="en-US"/>
              <a:t>H.C.Khincha &amp; Co</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750" b="0">
                <a:solidFill>
                  <a:schemeClr val="tx1"/>
                </a:solidFill>
              </a:defRPr>
            </a:lvl1pPr>
            <a:extLst/>
          </a:lstStyle>
          <a:p>
            <a:fld id="{9CF6EA84-4C59-492D-AD85-2C482F4AF088}" type="slidenum">
              <a:rPr lang="en-US" smtClean="0"/>
              <a:t>‹#›</a:t>
            </a:fld>
            <a:endParaRPr lang="en-US"/>
          </a:p>
        </p:txBody>
      </p:sp>
    </p:spTree>
    <p:extLst>
      <p:ext uri="{BB962C8B-B14F-4D97-AF65-F5344CB8AC3E}">
        <p14:creationId xmlns:p14="http://schemas.microsoft.com/office/powerpoint/2010/main" val="7107501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fontAlgn="base" hangingPunct="1">
        <a:spcBef>
          <a:spcPct val="0"/>
        </a:spcBef>
        <a:spcAft>
          <a:spcPct val="0"/>
        </a:spcAft>
        <a:defRPr sz="30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3000" b="1">
          <a:solidFill>
            <a:schemeClr val="tx2"/>
          </a:solidFill>
          <a:latin typeface="Lucida Sans Unicode" panose="020B0602030504020204" pitchFamily="34" charset="0"/>
        </a:defRPr>
      </a:lvl2pPr>
      <a:lvl3pPr algn="l" rtl="0" eaLnBrk="1" fontAlgn="base" hangingPunct="1">
        <a:spcBef>
          <a:spcPct val="0"/>
        </a:spcBef>
        <a:spcAft>
          <a:spcPct val="0"/>
        </a:spcAft>
        <a:defRPr sz="3000" b="1">
          <a:solidFill>
            <a:schemeClr val="tx2"/>
          </a:solidFill>
          <a:latin typeface="Lucida Sans Unicode" panose="020B0602030504020204" pitchFamily="34" charset="0"/>
        </a:defRPr>
      </a:lvl3pPr>
      <a:lvl4pPr algn="l" rtl="0" eaLnBrk="1" fontAlgn="base" hangingPunct="1">
        <a:spcBef>
          <a:spcPct val="0"/>
        </a:spcBef>
        <a:spcAft>
          <a:spcPct val="0"/>
        </a:spcAft>
        <a:defRPr sz="3000" b="1">
          <a:solidFill>
            <a:schemeClr val="tx2"/>
          </a:solidFill>
          <a:latin typeface="Lucida Sans Unicode" panose="020B0602030504020204" pitchFamily="34" charset="0"/>
        </a:defRPr>
      </a:lvl4pPr>
      <a:lvl5pPr algn="l" rtl="0" eaLnBrk="1" fontAlgn="base" hangingPunct="1">
        <a:spcBef>
          <a:spcPct val="0"/>
        </a:spcBef>
        <a:spcAft>
          <a:spcPct val="0"/>
        </a:spcAft>
        <a:defRPr sz="3000" b="1">
          <a:solidFill>
            <a:schemeClr val="tx2"/>
          </a:solidFill>
          <a:latin typeface="Lucida Sans Unicode" panose="020B0602030504020204" pitchFamily="34" charset="0"/>
        </a:defRPr>
      </a:lvl5pPr>
      <a:lvl6pPr marL="457200" algn="l" rtl="0" eaLnBrk="1" fontAlgn="base" hangingPunct="1">
        <a:spcBef>
          <a:spcPct val="0"/>
        </a:spcBef>
        <a:spcAft>
          <a:spcPct val="0"/>
        </a:spcAft>
        <a:defRPr sz="3000" b="1">
          <a:solidFill>
            <a:schemeClr val="tx2"/>
          </a:solidFill>
          <a:latin typeface="Lucida Sans Unicode" panose="020B0602030504020204" pitchFamily="34" charset="0"/>
        </a:defRPr>
      </a:lvl6pPr>
      <a:lvl7pPr marL="914400" algn="l" rtl="0" eaLnBrk="1" fontAlgn="base" hangingPunct="1">
        <a:spcBef>
          <a:spcPct val="0"/>
        </a:spcBef>
        <a:spcAft>
          <a:spcPct val="0"/>
        </a:spcAft>
        <a:defRPr sz="3000" b="1">
          <a:solidFill>
            <a:schemeClr val="tx2"/>
          </a:solidFill>
          <a:latin typeface="Lucida Sans Unicode" panose="020B0602030504020204" pitchFamily="34" charset="0"/>
        </a:defRPr>
      </a:lvl7pPr>
      <a:lvl8pPr marL="1371600" algn="l" rtl="0" eaLnBrk="1" fontAlgn="base" hangingPunct="1">
        <a:spcBef>
          <a:spcPct val="0"/>
        </a:spcBef>
        <a:spcAft>
          <a:spcPct val="0"/>
        </a:spcAft>
        <a:defRPr sz="3000" b="1">
          <a:solidFill>
            <a:schemeClr val="tx2"/>
          </a:solidFill>
          <a:latin typeface="Lucida Sans Unicode" panose="020B0602030504020204" pitchFamily="34" charset="0"/>
        </a:defRPr>
      </a:lvl8pPr>
      <a:lvl9pPr marL="1828800" algn="l" rtl="0" eaLnBrk="1" fontAlgn="base" hangingPunct="1">
        <a:spcBef>
          <a:spcPct val="0"/>
        </a:spcBef>
        <a:spcAft>
          <a:spcPct val="0"/>
        </a:spcAft>
        <a:defRPr sz="3000" b="1">
          <a:solidFill>
            <a:schemeClr val="tx2"/>
          </a:solidFill>
          <a:latin typeface="Lucida Sans Unicode" panose="020B0602030504020204" pitchFamily="34" charset="0"/>
        </a:defRPr>
      </a:lvl9pPr>
      <a:extLst/>
    </p:titleStyle>
    <p:bodyStyle>
      <a:lvl1pPr marL="273050" indent="-190500" algn="l" rtl="0" eaLnBrk="1" fontAlgn="base" hangingPunct="1">
        <a:spcBef>
          <a:spcPts val="300"/>
        </a:spcBef>
        <a:spcAft>
          <a:spcPct val="0"/>
        </a:spcAft>
        <a:buClr>
          <a:schemeClr val="accent1"/>
        </a:buClr>
        <a:buSzPct val="68000"/>
        <a:buFont typeface="Wingdings 3" panose="05040102010807070707" pitchFamily="18" charset="2"/>
        <a:buChar char=""/>
        <a:defRPr sz="2000" kern="1200">
          <a:solidFill>
            <a:schemeClr val="tx1"/>
          </a:solidFill>
          <a:latin typeface="+mn-lt"/>
          <a:ea typeface="+mn-ea"/>
          <a:cs typeface="+mn-cs"/>
        </a:defRPr>
      </a:lvl1pPr>
      <a:lvl2pPr marL="465138" indent="-171450" algn="l" rtl="0" eaLnBrk="1" fontAlgn="base" hangingPunct="1">
        <a:spcBef>
          <a:spcPts val="238"/>
        </a:spcBef>
        <a:spcAft>
          <a:spcPct val="0"/>
        </a:spcAft>
        <a:buClr>
          <a:schemeClr val="accent1"/>
        </a:buClr>
        <a:buFont typeface="Verdana" panose="020B0604030504040204" pitchFamily="34" charset="0"/>
        <a:buChar char="◦"/>
        <a:defRPr sz="1700" kern="1200">
          <a:solidFill>
            <a:schemeClr val="tx1"/>
          </a:solidFill>
          <a:latin typeface="+mn-lt"/>
          <a:ea typeface="+mn-ea"/>
          <a:cs typeface="+mn-cs"/>
        </a:defRPr>
      </a:lvl2pPr>
      <a:lvl3pPr marL="644525" indent="-171450" algn="l" rtl="0" eaLnBrk="1" fontAlgn="base" hangingPunct="1">
        <a:spcBef>
          <a:spcPts val="263"/>
        </a:spcBef>
        <a:spcAft>
          <a:spcPct val="0"/>
        </a:spcAft>
        <a:buClr>
          <a:schemeClr val="accent2"/>
        </a:buClr>
        <a:buSzPct val="100000"/>
        <a:buFont typeface="Wingdings 2" panose="05020102010507070707" pitchFamily="18" charset="2"/>
        <a:buChar char=""/>
        <a:defRPr sz="1500" kern="1200">
          <a:solidFill>
            <a:schemeClr val="tx1"/>
          </a:solidFill>
          <a:latin typeface="+mn-lt"/>
          <a:ea typeface="+mn-ea"/>
          <a:cs typeface="+mn-cs"/>
        </a:defRPr>
      </a:lvl3pPr>
      <a:lvl4pPr marL="857250" indent="-171450" algn="l" rtl="0" eaLnBrk="1" fontAlgn="base" hangingPunct="1">
        <a:spcBef>
          <a:spcPts val="263"/>
        </a:spcBef>
        <a:spcAft>
          <a:spcPct val="0"/>
        </a:spcAft>
        <a:buClr>
          <a:schemeClr val="accent2"/>
        </a:buClr>
        <a:buFont typeface="Wingdings 2" panose="05020102010507070707" pitchFamily="18" charset="2"/>
        <a:buChar char=""/>
        <a:defRPr sz="1400" kern="1200">
          <a:solidFill>
            <a:schemeClr val="tx1"/>
          </a:solidFill>
          <a:latin typeface="+mn-lt"/>
          <a:ea typeface="+mn-ea"/>
          <a:cs typeface="+mn-cs"/>
        </a:defRPr>
      </a:lvl4pPr>
      <a:lvl5pPr marL="1028700" indent="-171450" algn="l" rtl="0" eaLnBrk="1" fontAlgn="base" hangingPunct="1">
        <a:spcBef>
          <a:spcPts val="263"/>
        </a:spcBef>
        <a:spcAft>
          <a:spcPct val="0"/>
        </a:spcAft>
        <a:buClr>
          <a:schemeClr val="accent2"/>
        </a:buClr>
        <a:buFont typeface="Wingdings 2" panose="05020102010507070707" pitchFamily="18" charset="2"/>
        <a:buChar char=""/>
        <a:defRPr sz="1300" kern="1200">
          <a:solidFill>
            <a:schemeClr val="tx1"/>
          </a:solidFill>
          <a:latin typeface="+mn-lt"/>
          <a:ea typeface="+mn-ea"/>
          <a:cs typeface="+mn-cs"/>
        </a:defRPr>
      </a:lvl5pPr>
      <a:lvl6pPr marL="1200150" indent="-171450" algn="l" rtl="0" eaLnBrk="1" latinLnBrk="0" hangingPunct="1">
        <a:spcBef>
          <a:spcPts val="263"/>
        </a:spcBef>
        <a:buClr>
          <a:schemeClr val="accent3"/>
        </a:buClr>
        <a:buFont typeface="Wingdings 2"/>
        <a:buChar char=""/>
        <a:defRPr kumimoji="0" sz="1350" kern="1200">
          <a:solidFill>
            <a:schemeClr val="tx1"/>
          </a:solidFill>
          <a:latin typeface="+mn-lt"/>
          <a:ea typeface="+mn-ea"/>
          <a:cs typeface="+mn-cs"/>
        </a:defRPr>
      </a:lvl6pPr>
      <a:lvl7pPr marL="1371600" indent="-171450" algn="l" rtl="0" eaLnBrk="1" latinLnBrk="0" hangingPunct="1">
        <a:spcBef>
          <a:spcPts val="263"/>
        </a:spcBef>
        <a:buClr>
          <a:schemeClr val="accent3"/>
        </a:buClr>
        <a:buFont typeface="Wingdings 2"/>
        <a:buChar char=""/>
        <a:defRPr kumimoji="0" sz="1200" kern="1200">
          <a:solidFill>
            <a:schemeClr val="tx1"/>
          </a:solidFill>
          <a:latin typeface="+mn-lt"/>
          <a:ea typeface="+mn-ea"/>
          <a:cs typeface="+mn-cs"/>
        </a:defRPr>
      </a:lvl7pPr>
      <a:lvl8pPr marL="1543050" indent="-171450" algn="l" rtl="0" eaLnBrk="1" latinLnBrk="0" hangingPunct="1">
        <a:spcBef>
          <a:spcPts val="263"/>
        </a:spcBef>
        <a:buClr>
          <a:schemeClr val="accent3"/>
        </a:buClr>
        <a:buFont typeface="Wingdings 2"/>
        <a:buChar char=""/>
        <a:defRPr kumimoji="0" sz="1200" kern="1200">
          <a:solidFill>
            <a:schemeClr val="tx1"/>
          </a:solidFill>
          <a:latin typeface="+mn-lt"/>
          <a:ea typeface="+mn-ea"/>
          <a:cs typeface="+mn-cs"/>
        </a:defRPr>
      </a:lvl8pPr>
      <a:lvl9pPr marL="1714500" indent="-171450" algn="l" rtl="0" eaLnBrk="1" latinLnBrk="0" hangingPunct="1">
        <a:spcBef>
          <a:spcPts val="263"/>
        </a:spcBef>
        <a:buClr>
          <a:schemeClr val="accent3"/>
        </a:buClr>
        <a:buFont typeface="Wingdings 2"/>
        <a:buChar char=""/>
        <a:defRPr kumimoji="0" sz="12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naveenkhariwalg@gmail.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4FF9C1-3186-16E7-A836-79A4A8984E98}"/>
              </a:ext>
            </a:extLst>
          </p:cNvPr>
          <p:cNvSpPr>
            <a:spLocks noGrp="1"/>
          </p:cNvSpPr>
          <p:nvPr>
            <p:ph idx="1"/>
          </p:nvPr>
        </p:nvSpPr>
        <p:spPr>
          <a:xfrm>
            <a:off x="254794" y="533400"/>
            <a:ext cx="8704660" cy="4829175"/>
          </a:xfrm>
        </p:spPr>
        <p:txBody>
          <a:bodyPr>
            <a:normAutofit/>
          </a:bodyPr>
          <a:lstStyle/>
          <a:p>
            <a:pPr marL="274320" indent="-192024" algn="ctr">
              <a:buNone/>
              <a:defRPr/>
            </a:pPr>
            <a:r>
              <a:rPr lang="en-GB" sz="4400" b="1" dirty="0">
                <a:solidFill>
                  <a:srgbClr val="FF0000"/>
                </a:solidFill>
                <a:effectLst>
                  <a:outerShdw blurRad="38100" dist="38100" dir="2700000" algn="tl">
                    <a:srgbClr val="000000">
                      <a:alpha val="43137"/>
                    </a:srgbClr>
                  </a:outerShdw>
                </a:effectLst>
                <a:latin typeface="Bahnschrift" panose="020B0502040204020203" pitchFamily="34" charset="0"/>
                <a:cs typeface="Times New Roman" panose="02020603050405020304" pitchFamily="18" charset="0"/>
              </a:rPr>
              <a:t>MEMORANDUM EXPLAINING </a:t>
            </a:r>
          </a:p>
          <a:p>
            <a:pPr marL="274320" indent="-192024" algn="ctr">
              <a:buNone/>
              <a:defRPr/>
            </a:pPr>
            <a:r>
              <a:rPr lang="en-GB" sz="4400" b="1" dirty="0">
                <a:solidFill>
                  <a:srgbClr val="FF0000"/>
                </a:solidFill>
                <a:effectLst>
                  <a:outerShdw blurRad="38100" dist="38100" dir="2700000" algn="tl">
                    <a:srgbClr val="000000">
                      <a:alpha val="43137"/>
                    </a:srgbClr>
                  </a:outerShdw>
                </a:effectLst>
                <a:latin typeface="Bahnschrift" panose="020B0502040204020203" pitchFamily="34" charset="0"/>
                <a:cs typeface="Times New Roman" panose="02020603050405020304" pitchFamily="18" charset="0"/>
              </a:rPr>
              <a:t>THE PROVISIONS IN THE FINANCE BILL, 2025</a:t>
            </a:r>
            <a:endParaRPr lang="en-US" sz="4400" b="1" dirty="0">
              <a:solidFill>
                <a:srgbClr val="FF0000"/>
              </a:solidFill>
              <a:effectLst>
                <a:outerShdw blurRad="38100" dist="38100" dir="2700000" algn="tl">
                  <a:srgbClr val="000000">
                    <a:alpha val="43137"/>
                  </a:srgbClr>
                </a:outerShdw>
              </a:effectLst>
              <a:latin typeface="Bahnschrift" panose="020B0502040204020203" pitchFamily="34" charset="0"/>
              <a:cs typeface="Times New Roman" panose="02020603050405020304" pitchFamily="18" charset="0"/>
            </a:endParaRPr>
          </a:p>
        </p:txBody>
      </p:sp>
      <p:sp>
        <p:nvSpPr>
          <p:cNvPr id="10243" name="Subtitle 2">
            <a:extLst>
              <a:ext uri="{FF2B5EF4-FFF2-40B4-BE49-F238E27FC236}">
                <a16:creationId xmlns:a16="http://schemas.microsoft.com/office/drawing/2014/main" id="{D1E99F03-F9E4-7F6B-5A69-5E18EC9C322B}"/>
              </a:ext>
            </a:extLst>
          </p:cNvPr>
          <p:cNvSpPr txBox="1">
            <a:spLocks/>
          </p:cNvSpPr>
          <p:nvPr/>
        </p:nvSpPr>
        <p:spPr bwMode="auto">
          <a:xfrm>
            <a:off x="296466" y="3138488"/>
            <a:ext cx="8495109" cy="310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Font typeface="Arial" panose="020B0604020202020204" pitchFamily="34" charset="0"/>
              <a:buNone/>
            </a:pPr>
            <a:r>
              <a:rPr lang="en-US" altLang="zh-CN" sz="2000" dirty="0">
                <a:latin typeface="Times New Roman" panose="02020603050405020304" pitchFamily="18" charset="0"/>
                <a:cs typeface="Times New Roman" panose="02020603050405020304" pitchFamily="18" charset="0"/>
              </a:rPr>
              <a:t>Presentation by :</a:t>
            </a:r>
          </a:p>
          <a:p>
            <a:pPr eaLnBrk="1" hangingPunct="1">
              <a:spcBef>
                <a:spcPct val="0"/>
              </a:spcBef>
              <a:buFont typeface="Arial" panose="020B0604020202020204" pitchFamily="34" charset="0"/>
              <a:buNone/>
            </a:pPr>
            <a:r>
              <a:rPr lang="en-US" altLang="zh-CN" sz="2000" b="1" dirty="0">
                <a:latin typeface="Times New Roman" panose="02020603050405020304" pitchFamily="18" charset="0"/>
                <a:cs typeface="Times New Roman" panose="02020603050405020304" pitchFamily="18" charset="0"/>
              </a:rPr>
              <a:t>CA. Naveen </a:t>
            </a:r>
            <a:r>
              <a:rPr lang="en-US" altLang="zh-CN" sz="2000" b="1" dirty="0" err="1">
                <a:latin typeface="Times New Roman" panose="02020603050405020304" pitchFamily="18" charset="0"/>
                <a:cs typeface="Times New Roman" panose="02020603050405020304" pitchFamily="18" charset="0"/>
              </a:rPr>
              <a:t>Khariwal</a:t>
            </a:r>
            <a:r>
              <a:rPr lang="en-US" altLang="zh-CN" sz="2000" b="1" dirty="0">
                <a:latin typeface="Times New Roman" panose="02020603050405020304" pitchFamily="18" charset="0"/>
                <a:cs typeface="Times New Roman" panose="02020603050405020304" pitchFamily="18" charset="0"/>
              </a:rPr>
              <a:t> G</a:t>
            </a:r>
          </a:p>
          <a:p>
            <a:pPr eaLnBrk="1" hangingPunct="1">
              <a:spcBef>
                <a:spcPct val="0"/>
              </a:spcBef>
              <a:buFont typeface="Arial" panose="020B0604020202020204" pitchFamily="34" charset="0"/>
              <a:buNone/>
            </a:pPr>
            <a:r>
              <a:rPr lang="en-US" altLang="zh-CN" sz="2000" dirty="0">
                <a:latin typeface="Times New Roman" panose="02020603050405020304" pitchFamily="18" charset="0"/>
                <a:cs typeface="Times New Roman" panose="02020603050405020304" pitchFamily="18" charset="0"/>
              </a:rPr>
              <a:t>Chartered Accountant</a:t>
            </a:r>
          </a:p>
          <a:p>
            <a:pPr eaLnBrk="1" hangingPunct="1">
              <a:spcBef>
                <a:spcPct val="0"/>
              </a:spcBef>
              <a:buFont typeface="Arial" panose="020B0604020202020204" pitchFamily="34" charset="0"/>
              <a:buNone/>
            </a:pPr>
            <a:r>
              <a:rPr lang="en-US" altLang="zh-CN" sz="2000" dirty="0">
                <a:latin typeface="Times New Roman" panose="02020603050405020304" pitchFamily="18" charset="0"/>
                <a:cs typeface="Times New Roman" panose="02020603050405020304" pitchFamily="18" charset="0"/>
              </a:rPr>
              <a:t>Partner : </a:t>
            </a:r>
            <a:r>
              <a:rPr lang="en-US" altLang="zh-CN" sz="2000" b="1" dirty="0">
                <a:latin typeface="Times New Roman" panose="02020603050405020304" pitchFamily="18" charset="0"/>
                <a:cs typeface="Times New Roman" panose="02020603050405020304" pitchFamily="18" charset="0"/>
              </a:rPr>
              <a:t>H.C. </a:t>
            </a:r>
            <a:r>
              <a:rPr lang="en-US" altLang="zh-CN" sz="2000" b="1" dirty="0" err="1">
                <a:latin typeface="Times New Roman" panose="02020603050405020304" pitchFamily="18" charset="0"/>
                <a:cs typeface="Times New Roman" panose="02020603050405020304" pitchFamily="18" charset="0"/>
              </a:rPr>
              <a:t>Khincha</a:t>
            </a:r>
            <a:r>
              <a:rPr lang="en-US" altLang="zh-CN" sz="2000" b="1" dirty="0">
                <a:latin typeface="Times New Roman" panose="02020603050405020304" pitchFamily="18" charset="0"/>
                <a:cs typeface="Times New Roman" panose="02020603050405020304" pitchFamily="18" charset="0"/>
              </a:rPr>
              <a:t> &amp; Co</a:t>
            </a:r>
          </a:p>
          <a:p>
            <a:pPr eaLnBrk="1" hangingPunct="1">
              <a:spcBef>
                <a:spcPct val="0"/>
              </a:spcBef>
              <a:buFontTx/>
              <a:buNone/>
            </a:pPr>
            <a:r>
              <a:rPr lang="en-US" altLang="zh-CN" sz="2000" b="1" dirty="0">
                <a:latin typeface="Times New Roman" panose="02020603050405020304" pitchFamily="18" charset="0"/>
                <a:cs typeface="Times New Roman" panose="02020603050405020304" pitchFamily="18" charset="0"/>
              </a:rPr>
              <a:t>		    H.C. </a:t>
            </a:r>
            <a:r>
              <a:rPr lang="en-US" altLang="zh-CN" sz="2000" b="1" dirty="0" err="1">
                <a:latin typeface="Times New Roman" panose="02020603050405020304" pitchFamily="18" charset="0"/>
                <a:cs typeface="Times New Roman" panose="02020603050405020304" pitchFamily="18" charset="0"/>
              </a:rPr>
              <a:t>Khincha</a:t>
            </a:r>
            <a:r>
              <a:rPr lang="en-US" altLang="zh-CN" sz="2000" b="1" dirty="0">
                <a:latin typeface="Times New Roman" panose="02020603050405020304" pitchFamily="18" charset="0"/>
                <a:cs typeface="Times New Roman" panose="02020603050405020304" pitchFamily="18" charset="0"/>
              </a:rPr>
              <a:t> &amp; Associates</a:t>
            </a:r>
          </a:p>
          <a:p>
            <a:pPr eaLnBrk="1" hangingPunct="1">
              <a:spcBef>
                <a:spcPct val="0"/>
              </a:spcBef>
              <a:buFontTx/>
              <a:buNone/>
            </a:pPr>
            <a:r>
              <a:rPr lang="en-US" altLang="zh-CN" sz="2000" dirty="0">
                <a:latin typeface="Times New Roman" panose="02020603050405020304" pitchFamily="18" charset="0"/>
                <a:cs typeface="Times New Roman" panose="02020603050405020304" pitchFamily="18" charset="0"/>
              </a:rPr>
              <a:t>No. 40, 1</a:t>
            </a:r>
            <a:r>
              <a:rPr lang="en-US" altLang="zh-CN" sz="2000" baseline="30000" dirty="0">
                <a:latin typeface="Times New Roman" panose="02020603050405020304" pitchFamily="18" charset="0"/>
                <a:cs typeface="Times New Roman" panose="02020603050405020304" pitchFamily="18" charset="0"/>
              </a:rPr>
              <a:t>ST</a:t>
            </a:r>
            <a:r>
              <a:rPr lang="en-US" altLang="zh-CN" sz="2000" dirty="0">
                <a:latin typeface="Times New Roman" panose="02020603050405020304" pitchFamily="18" charset="0"/>
                <a:cs typeface="Times New Roman" panose="02020603050405020304" pitchFamily="18" charset="0"/>
              </a:rPr>
              <a:t> Floor, Laxmi Complex,</a:t>
            </a:r>
          </a:p>
          <a:p>
            <a:pPr algn="r" eaLnBrk="1" hangingPunct="1">
              <a:spcBef>
                <a:spcPct val="0"/>
              </a:spcBef>
              <a:buFontTx/>
              <a:buNone/>
            </a:pPr>
            <a:r>
              <a:rPr lang="en-US" altLang="zh-CN" sz="2000" dirty="0">
                <a:latin typeface="Times New Roman" panose="02020603050405020304" pitchFamily="18" charset="0"/>
                <a:cs typeface="Times New Roman" panose="02020603050405020304" pitchFamily="18" charset="0"/>
              </a:rPr>
              <a:t>K R Fort Road, Bangalore - 560 002.				      </a:t>
            </a:r>
            <a:r>
              <a:rPr lang="en-US" altLang="zh-CN" sz="2000" dirty="0">
                <a:latin typeface="Times New Roman" panose="02020603050405020304" pitchFamily="18" charset="0"/>
                <a:cs typeface="Times New Roman" panose="02020603050405020304" pitchFamily="18" charset="0"/>
                <a:hlinkClick r:id="rId2"/>
              </a:rPr>
              <a:t>naveenkhariwalg@gmail.com</a:t>
            </a:r>
            <a:endParaRPr lang="en-US" altLang="zh-CN" sz="2000" dirty="0">
              <a:latin typeface="Times New Roman" panose="02020603050405020304" pitchFamily="18" charset="0"/>
              <a:cs typeface="Times New Roman" panose="02020603050405020304" pitchFamily="18" charset="0"/>
            </a:endParaRPr>
          </a:p>
          <a:p>
            <a:pPr algn="r" eaLnBrk="1" hangingPunct="1">
              <a:buFontTx/>
              <a:buNone/>
            </a:pPr>
            <a:r>
              <a:rPr lang="en-US" altLang="zh-CN" sz="2000" dirty="0">
                <a:latin typeface="Times New Roman" panose="02020603050405020304" pitchFamily="18" charset="0"/>
                <a:cs typeface="Times New Roman" panose="02020603050405020304" pitchFamily="18" charset="0"/>
              </a:rPr>
              <a:t>Mob No :  9880683725</a:t>
            </a:r>
          </a:p>
          <a:p>
            <a:pPr eaLnBrk="1" hangingPunct="1">
              <a:lnSpc>
                <a:spcPct val="130000"/>
              </a:lnSpc>
              <a:buFontTx/>
              <a:buNone/>
            </a:pPr>
            <a:endParaRPr lang="en-US" altLang="en-US" sz="1800" dirty="0">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10244" name="Picture 3">
            <a:extLst>
              <a:ext uri="{FF2B5EF4-FFF2-40B4-BE49-F238E27FC236}">
                <a16:creationId xmlns:a16="http://schemas.microsoft.com/office/drawing/2014/main" id="{AE24988D-7DA9-B5D1-0637-561A8823EC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461" t="30199" r="39423" b="19373"/>
          <a:stretch>
            <a:fillRect/>
          </a:stretch>
        </p:blipFill>
        <p:spPr bwMode="auto">
          <a:xfrm>
            <a:off x="7169944" y="3250406"/>
            <a:ext cx="14859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a:extLst>
              <a:ext uri="{FF2B5EF4-FFF2-40B4-BE49-F238E27FC236}">
                <a16:creationId xmlns:a16="http://schemas.microsoft.com/office/drawing/2014/main" id="{B758BA87-CF81-2223-2361-E03DDF9EF3F3}"/>
              </a:ext>
            </a:extLst>
          </p:cNvPr>
          <p:cNvSpPr>
            <a:spLocks noGrp="1"/>
          </p:cNvSpPr>
          <p:nvPr>
            <p:ph type="ftr" sz="quarter" idx="11"/>
          </p:nvPr>
        </p:nvSpPr>
        <p:spPr/>
        <p:txBody>
          <a:bodyPr/>
          <a:lstStyle/>
          <a:p>
            <a:r>
              <a:rPr lang="en-US"/>
              <a:t>H.C.Khincha &amp; Co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0B25F9-B952-D85F-27CA-F22347F597DB}"/>
              </a:ext>
            </a:extLst>
          </p:cNvPr>
          <p:cNvSpPr>
            <a:spLocks noGrp="1"/>
          </p:cNvSpPr>
          <p:nvPr>
            <p:ph type="subTitle" idx="1"/>
          </p:nvPr>
        </p:nvSpPr>
        <p:spPr>
          <a:xfrm>
            <a:off x="324853" y="381000"/>
            <a:ext cx="8506326" cy="5361072"/>
          </a:xfrm>
        </p:spPr>
        <p:txBody>
          <a:bodyPr/>
          <a:lstStyle/>
          <a:p>
            <a:pPr algn="just">
              <a:lnSpc>
                <a:spcPct val="100000"/>
              </a:lnSpc>
            </a:pPr>
            <a:r>
              <a:rPr lang="en-US" sz="2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FM Budget Speech</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134. In Part A, I have briefly underlined Taxation Reforms as one of key reforms to realize our vision of </a:t>
            </a:r>
            <a:r>
              <a:rPr lang="en-US" sz="2400"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Viksit</a:t>
            </a: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Bharat. </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In respect of criminal law, Our Government had earlier ushered in </a:t>
            </a:r>
            <a:r>
              <a:rPr lang="en-US" sz="2400"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Bharatiya</a:t>
            </a: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Nyaya Sanhita replacing </a:t>
            </a:r>
            <a:r>
              <a:rPr lang="en-US" sz="2400"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Bharatiya</a:t>
            </a: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Danda Sanhita. </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 am happy to inform this August House and the country that the new income-tax bill will carry forward the same spirit of “Nyaya”. </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new bill will be clear and direct in text with close to half of the present law, in terms of both chapters and words. </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It will be simple to understand for taxpayers and tax administration, leading to tax certainty and reduced litigation.  </a:t>
            </a:r>
          </a:p>
          <a:p>
            <a:pPr algn="l">
              <a:lnSpc>
                <a:spcPct val="100000"/>
              </a:lnSpc>
            </a:pPr>
            <a:endParaRPr lang="en-US" sz="2400" i="1" dirty="0">
              <a:solidFill>
                <a:schemeClr val="tx1"/>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64CBD4F-5EA8-66F7-523E-D4EFB233557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31350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CC6D4-7166-5CE5-BFB4-0A69C8A0C1D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DF9F6A0-147B-9B28-EBED-5B165CB94955}"/>
              </a:ext>
            </a:extLst>
          </p:cNvPr>
          <p:cNvSpPr>
            <a:spLocks noGrp="1"/>
          </p:cNvSpPr>
          <p:nvPr>
            <p:ph idx="1"/>
          </p:nvPr>
        </p:nvSpPr>
        <p:spPr>
          <a:xfrm>
            <a:off x="228600" y="99695"/>
            <a:ext cx="8686800" cy="6188710"/>
          </a:xfrm>
        </p:spPr>
        <p:txBody>
          <a:bodyPr>
            <a:normAutofit/>
          </a:bodyPr>
          <a:lstStyle/>
          <a:p>
            <a:pPr marL="82550" indent="0" algn="just">
              <a:spcAft>
                <a:spcPts val="450"/>
              </a:spcAft>
              <a:buNone/>
            </a:pPr>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FM Budget Speech</a:t>
            </a:r>
          </a:p>
          <a:p>
            <a:pPr marL="82550" indent="0" algn="just">
              <a:spcAft>
                <a:spcPts val="450"/>
              </a:spcAft>
              <a:buNone/>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135. Reforms, however, are not a destination. </a:t>
            </a:r>
          </a:p>
          <a:p>
            <a:pPr marL="82550" indent="0" algn="just">
              <a:spcAft>
                <a:spcPts val="450"/>
              </a:spcAft>
              <a:buNone/>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They are a means to achieve good governance for our people and economy. </a:t>
            </a:r>
          </a:p>
          <a:p>
            <a:pPr marL="82550" indent="0" algn="just">
              <a:spcAft>
                <a:spcPts val="450"/>
              </a:spcAft>
              <a:buNone/>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Providing good governance primarily involves being responsive. </a:t>
            </a:r>
          </a:p>
          <a:p>
            <a:pPr marL="82550" indent="0" algn="just">
              <a:spcAft>
                <a:spcPts val="450"/>
              </a:spcAft>
              <a:buNone/>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a:t>
            </a:r>
            <a:r>
              <a:rPr lang="en-US" sz="2400"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Thirukkural</a:t>
            </a: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captures this in Verse 542, which reads:</a:t>
            </a:r>
          </a:p>
          <a:p>
            <a:pPr marL="152400" indent="0" algn="ctr">
              <a:buNone/>
            </a:pPr>
            <a:r>
              <a:rPr lang="ta-IN" sz="2400" b="1" i="1" dirty="0">
                <a:solidFill>
                  <a:schemeClr val="tx1"/>
                </a:solidFill>
                <a:latin typeface="Times New Roman" panose="02020603050405020304" pitchFamily="18" charset="0"/>
                <a:ea typeface="Calibri" panose="020F0502020204030204" pitchFamily="34" charset="0"/>
                <a:cs typeface="Nirmala UI" panose="020B0502040204020203" pitchFamily="34" charset="0"/>
              </a:rPr>
              <a:t>வானோக்கி வாழும் உலகெல்லாம் மன்னவன்</a:t>
            </a:r>
            <a:endPar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152400" indent="0" algn="ctr">
              <a:spcAft>
                <a:spcPts val="600"/>
              </a:spcAft>
              <a:buNone/>
            </a:pPr>
            <a:r>
              <a:rPr lang="ta-IN" sz="2400" b="1" i="1" dirty="0">
                <a:solidFill>
                  <a:schemeClr val="tx1"/>
                </a:solidFill>
                <a:latin typeface="Times New Roman" panose="02020603050405020304" pitchFamily="18" charset="0"/>
                <a:ea typeface="Calibri" panose="020F0502020204030204" pitchFamily="34" charset="0"/>
                <a:cs typeface="Nirmala UI" panose="020B0502040204020203" pitchFamily="34" charset="0"/>
              </a:rPr>
              <a:t>கோல்நோக்கி வாழு</a:t>
            </a:r>
            <a:r>
              <a:rPr lang="en-IN" sz="2400" b="1"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ங்</a:t>
            </a:r>
            <a:r>
              <a:rPr lang="en-IN"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ta-IN" sz="2400" b="1" i="1" dirty="0">
                <a:solidFill>
                  <a:schemeClr val="tx1"/>
                </a:solidFill>
                <a:latin typeface="Times New Roman" panose="02020603050405020304" pitchFamily="18" charset="0"/>
                <a:ea typeface="Calibri" panose="020F0502020204030204" pitchFamily="34" charset="0"/>
                <a:cs typeface="Nirmala UI" panose="020B0502040204020203" pitchFamily="34" charset="0"/>
              </a:rPr>
              <a:t>குடி</a:t>
            </a:r>
            <a:r>
              <a:rPr lang="en-IN"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147161" indent="0" algn="ctr">
              <a:spcAft>
                <a:spcPts val="450"/>
              </a:spcAft>
              <a:buNone/>
            </a:pPr>
            <a:r>
              <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vaanokki</a:t>
            </a:r>
            <a:r>
              <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vaalum</a:t>
            </a:r>
            <a:r>
              <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ulakellaam</a:t>
            </a:r>
            <a:r>
              <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mannavan</a:t>
            </a:r>
            <a:endPar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147161" indent="0" algn="ctr">
              <a:spcAft>
                <a:spcPts val="450"/>
              </a:spcAft>
              <a:buNone/>
            </a:pPr>
            <a:r>
              <a:rPr lang="en-US" sz="2400" b="1"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koalnokki</a:t>
            </a:r>
            <a:r>
              <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vaalung</a:t>
            </a:r>
            <a:r>
              <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kuti</a:t>
            </a:r>
            <a:r>
              <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p>
          <a:p>
            <a:pPr marL="147161" indent="0">
              <a:spcAft>
                <a:spcPts val="450"/>
              </a:spcAft>
              <a:buNone/>
            </a:pPr>
            <a:r>
              <a:rPr lang="en-US" sz="24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Meaning: </a:t>
            </a:r>
            <a:b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b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Just as living beings live expecting rains, </a:t>
            </a:r>
          </a:p>
          <a:p>
            <a:pPr marL="147161" indent="0" algn="just">
              <a:spcAft>
                <a:spcPts val="450"/>
              </a:spcAft>
              <a:buNone/>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Citizens live expecting good governance.</a:t>
            </a:r>
            <a:endParaRPr lang="en-US" sz="2400" i="1" dirty="0">
              <a:solidFill>
                <a:schemeClr val="tx1"/>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0CD33D0-9FCC-097B-83EF-7FBCDA89EEC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01388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7FDA4-3306-1960-0BCE-ED68C9CB429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020E324-285F-E0DC-96DD-D1B6CF252417}"/>
              </a:ext>
            </a:extLst>
          </p:cNvPr>
          <p:cNvSpPr>
            <a:spLocks noGrp="1"/>
          </p:cNvSpPr>
          <p:nvPr>
            <p:ph type="subTitle" idx="1"/>
          </p:nvPr>
        </p:nvSpPr>
        <p:spPr>
          <a:xfrm>
            <a:off x="324853" y="228600"/>
            <a:ext cx="8506326" cy="5513472"/>
          </a:xfrm>
        </p:spPr>
        <p:txBody>
          <a:bodyPr/>
          <a:lstStyle/>
          <a:p>
            <a:pPr algn="just"/>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FM Budget Speech</a:t>
            </a:r>
          </a:p>
          <a:p>
            <a:pPr algn="just">
              <a:lnSpc>
                <a:spcPct val="100000"/>
              </a:lnSpc>
            </a:pPr>
            <a:endPar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Our Government is committed to keeping an ear to the ground and a finger on the pulse, and responding while balancing our nation-building efforts. </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following measures will detail just how our Government under the guidance of PM Modi has taken steps to understand and address the needs voiced by our citizens. </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My tax proposals are guided by this spirit. </a:t>
            </a:r>
          </a:p>
          <a:p>
            <a:pPr algn="l">
              <a:lnSpc>
                <a:spcPct val="100000"/>
              </a:lnSpc>
            </a:pPr>
            <a:endParaRPr lang="en-US" sz="2400" i="1" dirty="0">
              <a:solidFill>
                <a:schemeClr val="tx1"/>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5DC3919-C9F5-6200-01AC-CB46AC26BE2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639439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A36D8-ACE5-1F87-190C-5817F84AD7E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8038E86-A23E-C43C-94E6-34591EAF5117}"/>
              </a:ext>
            </a:extLst>
          </p:cNvPr>
          <p:cNvSpPr>
            <a:spLocks noGrp="1"/>
          </p:cNvSpPr>
          <p:nvPr>
            <p:ph idx="1"/>
          </p:nvPr>
        </p:nvSpPr>
        <p:spPr>
          <a:xfrm>
            <a:off x="98145" y="76200"/>
            <a:ext cx="8871510" cy="5943600"/>
          </a:xfrm>
        </p:spPr>
        <p:txBody>
          <a:bodyPr/>
          <a:lstStyle/>
          <a:p>
            <a:pPr marL="82550" marR="0" indent="0" algn="just">
              <a:spcAft>
                <a:spcPts val="450"/>
              </a:spcAft>
              <a:buNone/>
            </a:pPr>
            <a:r>
              <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FM Budget Speech 2025</a:t>
            </a:r>
          </a:p>
          <a:p>
            <a:pPr marL="82550" marR="0" indent="0" algn="just">
              <a:spcAft>
                <a:spcPts val="450"/>
              </a:spcAft>
              <a:buNone/>
            </a:pPr>
            <a:r>
              <a:rPr lang="en-US"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Personal Income- tax Reforms with special focus on middle class</a:t>
            </a:r>
            <a:endPar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82550" marR="0" indent="0" algn="just">
              <a:spcAft>
                <a:spcPts val="450"/>
              </a:spcAft>
              <a:buNone/>
            </a:pPr>
            <a:r>
              <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156. </a:t>
            </a: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Democracy, Demography and Demand</a:t>
            </a:r>
            <a:r>
              <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are the key support pillars in our </a:t>
            </a: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journey towards </a:t>
            </a:r>
            <a:r>
              <a:rPr lang="en-US" b="1" i="1" u="sng"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Viksit</a:t>
            </a: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Bharat. </a:t>
            </a:r>
          </a:p>
          <a:p>
            <a:pPr marL="82550" marR="0" indent="0" algn="just">
              <a:spcAft>
                <a:spcPts val="450"/>
              </a:spcAft>
              <a:buNone/>
            </a:pPr>
            <a:r>
              <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a:t>
            </a: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middle class provides strength for India’s growth. </a:t>
            </a:r>
          </a:p>
          <a:p>
            <a:pPr marL="82550" marR="0" indent="0" algn="just">
              <a:spcAft>
                <a:spcPts val="450"/>
              </a:spcAft>
              <a:buNone/>
            </a:pPr>
            <a:r>
              <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This Government under the </a:t>
            </a: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leadership of Prime Minister Modi has always believed in the admirable energy and ability of the middle class in nation building.</a:t>
            </a:r>
          </a:p>
          <a:p>
            <a:pPr marL="82550" marR="0" indent="0" algn="just">
              <a:spcAft>
                <a:spcPts val="450"/>
              </a:spcAft>
              <a:buNone/>
            </a:pPr>
            <a:r>
              <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In </a:t>
            </a: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recognition of their contribution, we have periodically reduced their tax burden.</a:t>
            </a:r>
            <a:r>
              <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p>
          <a:p>
            <a:pPr marL="82550" marR="0" indent="0" algn="just">
              <a:spcAft>
                <a:spcPts val="450"/>
              </a:spcAft>
              <a:buNone/>
            </a:pP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Right after 2014, the ‘Nil tax’ slab was raised to ` 2.5 lakh, which was further raised to ` 5 lakh in 2019 and to ` 7 lakh in 2023.</a:t>
            </a:r>
            <a:r>
              <a:rPr lang="en-US"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p>
          <a:p>
            <a:pPr marL="82550" marR="0" indent="0" algn="just">
              <a:spcAft>
                <a:spcPts val="450"/>
              </a:spcAft>
              <a:buNone/>
            </a:pPr>
            <a:r>
              <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This is </a:t>
            </a: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reflective of our Government’s trust on the middle-class tax payers.</a:t>
            </a:r>
            <a:r>
              <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p>
          <a:p>
            <a:pPr marL="82550" marR="0" indent="0" algn="just">
              <a:spcAft>
                <a:spcPts val="450"/>
              </a:spcAft>
              <a:buNone/>
            </a:pPr>
            <a:r>
              <a:rPr 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 am now happy to announce that </a:t>
            </a: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there will be no income tax payable </a:t>
            </a:r>
            <a:r>
              <a:rPr lang="en-US" b="1" i="1" u="sng"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upto</a:t>
            </a: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income of ` 12 lakh (i.e. average income of ` 1 lakh per month other than special rate income such as capital gains) under the new regime. </a:t>
            </a:r>
          </a:p>
          <a:p>
            <a:pPr marL="82550" marR="0" indent="0" algn="just">
              <a:spcAft>
                <a:spcPts val="450"/>
              </a:spcAft>
              <a:buNone/>
            </a:pPr>
            <a:r>
              <a:rPr lang="en-US"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This limit will be ` 12.75 lakh for salaried tax payers, due to standard deduction of ` 75,000.</a:t>
            </a:r>
            <a:endParaRPr lang="en-US" b="1" i="1" u="sng" dirty="0">
              <a:solidFill>
                <a:schemeClr val="tx1"/>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B00AAA2-354D-41F8-249B-9CF1F8820AE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119193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914B2-025A-981F-098D-C3226A87C52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2B07E6E-999B-7E9A-DAF8-DC92E1B98711}"/>
              </a:ext>
            </a:extLst>
          </p:cNvPr>
          <p:cNvSpPr>
            <a:spLocks noGrp="1"/>
          </p:cNvSpPr>
          <p:nvPr>
            <p:ph type="subTitle" idx="1"/>
          </p:nvPr>
        </p:nvSpPr>
        <p:spPr>
          <a:xfrm>
            <a:off x="228600" y="381001"/>
            <a:ext cx="8710863" cy="5469356"/>
          </a:xfrm>
        </p:spPr>
        <p:txBody>
          <a:bodyPr/>
          <a:lstStyle/>
          <a:p>
            <a:pPr algn="just">
              <a:lnSpc>
                <a:spcPct val="100000"/>
              </a:lnSpc>
            </a:pPr>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FM Budget Speech 2025</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157. Slabs and rates are being changed across the board to benefit all tax-payers. </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a:t>
            </a:r>
            <a:r>
              <a:rPr lang="en-US" sz="24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new structure will substantially reduce the taxes of the middle class and leave more money in their hands, boosting household consumption, savings and investment.</a:t>
            </a:r>
          </a:p>
          <a:p>
            <a:pPr algn="just">
              <a:lnSpc>
                <a:spcPct val="100000"/>
              </a:lnSpc>
            </a:pPr>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D547303-3912-6A8E-B3CF-9C45A7BF0EF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632722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E43EC-33CE-43F4-4B99-2A8E125877D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B8595D3-FE52-0BD2-E1FD-127B8375C3B7}"/>
              </a:ext>
            </a:extLst>
          </p:cNvPr>
          <p:cNvSpPr>
            <a:spLocks noGrp="1"/>
          </p:cNvSpPr>
          <p:nvPr>
            <p:ph type="subTitle" idx="1"/>
          </p:nvPr>
        </p:nvSpPr>
        <p:spPr>
          <a:xfrm>
            <a:off x="228600" y="304801"/>
            <a:ext cx="8710863" cy="5545556"/>
          </a:xfrm>
        </p:spPr>
        <p:txBody>
          <a:bodyPr/>
          <a:lstStyle/>
          <a:p>
            <a:pPr algn="just">
              <a:lnSpc>
                <a:spcPct val="100000"/>
              </a:lnSpc>
            </a:pPr>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FM Budget Speech 2025</a:t>
            </a:r>
          </a:p>
          <a:p>
            <a:pPr algn="just">
              <a:lnSpc>
                <a:spcPct val="100000"/>
              </a:lnSpc>
            </a:pPr>
            <a:r>
              <a:rPr lang="en-US" sz="24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158. In the new tax regime, I propose to revise tax rate structure as follows:</a:t>
            </a:r>
          </a:p>
          <a:p>
            <a:pPr algn="just">
              <a:lnSpc>
                <a:spcPct val="100000"/>
              </a:lnSpc>
            </a:pPr>
            <a:endParaRPr lang="en-US" sz="2400" i="1" dirty="0">
              <a:solidFill>
                <a:schemeClr val="tx1"/>
              </a:solidFill>
              <a:latin typeface="Times New Roman" panose="02020603050405020304" pitchFamily="18" charset="0"/>
              <a:cs typeface="Times New Roman" panose="02020603050405020304" pitchFamily="18" charset="0"/>
            </a:endParaRPr>
          </a:p>
          <a:p>
            <a:pPr algn="just">
              <a:lnSpc>
                <a:spcPct val="100000"/>
              </a:lnSpc>
            </a:pPr>
            <a:endParaRPr lang="en-US" sz="2400" i="1"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E0FB1B0D-3D17-2078-539E-32BD5F9315C2}"/>
              </a:ext>
            </a:extLst>
          </p:cNvPr>
          <p:cNvGraphicFramePr>
            <a:graphicFrameLocks noGrp="1"/>
          </p:cNvGraphicFramePr>
          <p:nvPr>
            <p:extLst>
              <p:ext uri="{D42A27DB-BD31-4B8C-83A1-F6EECF244321}">
                <p14:modId xmlns:p14="http://schemas.microsoft.com/office/powerpoint/2010/main" val="1737464162"/>
              </p:ext>
            </p:extLst>
          </p:nvPr>
        </p:nvGraphicFramePr>
        <p:xfrm>
          <a:off x="1219200" y="1676400"/>
          <a:ext cx="5500140" cy="2449987"/>
        </p:xfrm>
        <a:graphic>
          <a:graphicData uri="http://schemas.openxmlformats.org/drawingml/2006/table">
            <a:tbl>
              <a:tblPr firstRow="1" firstCol="1" bandRow="1">
                <a:tableStyleId>{5C22544A-7EE6-4342-B048-85BDC9FD1C3A}</a:tableStyleId>
              </a:tblPr>
              <a:tblGrid>
                <a:gridCol w="3442852">
                  <a:extLst>
                    <a:ext uri="{9D8B030D-6E8A-4147-A177-3AD203B41FA5}">
                      <a16:colId xmlns:a16="http://schemas.microsoft.com/office/drawing/2014/main" val="2256007515"/>
                    </a:ext>
                  </a:extLst>
                </a:gridCol>
                <a:gridCol w="2057288">
                  <a:extLst>
                    <a:ext uri="{9D8B030D-6E8A-4147-A177-3AD203B41FA5}">
                      <a16:colId xmlns:a16="http://schemas.microsoft.com/office/drawing/2014/main" val="3258099208"/>
                    </a:ext>
                  </a:extLst>
                </a:gridCol>
              </a:tblGrid>
              <a:tr h="391757">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0-4 lakh rupees</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Nil</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315309061"/>
                  </a:ext>
                </a:extLst>
              </a:tr>
              <a:tr h="383386">
                <a:tc>
                  <a:txBody>
                    <a:bodyPr/>
                    <a:lstStyle/>
                    <a:p>
                      <a:pPr marL="0" marR="0" algn="just">
                        <a:lnSpc>
                          <a:spcPts val="1600"/>
                        </a:lnSpc>
                        <a:spcAft>
                          <a:spcPts val="600"/>
                        </a:spcAft>
                      </a:pPr>
                      <a:r>
                        <a:rPr lang="en-US" sz="1800" i="1" dirty="0">
                          <a:solidFill>
                            <a:schemeClr val="tx1"/>
                          </a:solidFill>
                          <a:effectLst/>
                          <a:latin typeface="Times New Roman" panose="02020603050405020304" pitchFamily="18" charset="0"/>
                          <a:cs typeface="Times New Roman" panose="02020603050405020304" pitchFamily="18" charset="0"/>
                        </a:rPr>
                        <a:t>4-8 lakh rupees</a:t>
                      </a:r>
                      <a:endParaRPr lang="en-US" sz="18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5 per cent</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506087828"/>
                  </a:ext>
                </a:extLst>
              </a:tr>
              <a:tr h="391757">
                <a:tc>
                  <a:txBody>
                    <a:bodyPr/>
                    <a:lstStyle/>
                    <a:p>
                      <a:pPr marL="0" marR="0" algn="just">
                        <a:lnSpc>
                          <a:spcPts val="1600"/>
                        </a:lnSpc>
                        <a:spcAft>
                          <a:spcPts val="600"/>
                        </a:spcAft>
                      </a:pPr>
                      <a:r>
                        <a:rPr lang="en-US" sz="1800" i="1" dirty="0">
                          <a:solidFill>
                            <a:schemeClr val="tx1"/>
                          </a:solidFill>
                          <a:effectLst/>
                          <a:latin typeface="Times New Roman" panose="02020603050405020304" pitchFamily="18" charset="0"/>
                          <a:cs typeface="Times New Roman" panose="02020603050405020304" pitchFamily="18" charset="0"/>
                        </a:rPr>
                        <a:t>8-12 lakh rupees</a:t>
                      </a:r>
                      <a:endParaRPr lang="en-US" sz="18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10 per cent</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900762290"/>
                  </a:ext>
                </a:extLst>
              </a:tr>
              <a:tr h="383386">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12-16 lakh rupees</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15 per cent</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648132879"/>
                  </a:ext>
                </a:extLst>
              </a:tr>
              <a:tr h="391757">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16-20 lakh rupees</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20 per cent</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854778617"/>
                  </a:ext>
                </a:extLst>
              </a:tr>
              <a:tr h="253972">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20- 24 lakh rupees</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25 per cent</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308676545"/>
                  </a:ext>
                </a:extLst>
              </a:tr>
              <a:tr h="253972">
                <a:tc>
                  <a:txBody>
                    <a:bodyPr/>
                    <a:lstStyle/>
                    <a:p>
                      <a:pPr marL="0" marR="0" algn="just">
                        <a:lnSpc>
                          <a:spcPts val="1600"/>
                        </a:lnSpc>
                        <a:spcAft>
                          <a:spcPts val="600"/>
                        </a:spcAft>
                      </a:pPr>
                      <a:r>
                        <a:rPr lang="en-US" sz="1800" i="1">
                          <a:solidFill>
                            <a:schemeClr val="tx1"/>
                          </a:solidFill>
                          <a:effectLst/>
                          <a:latin typeface="Times New Roman" panose="02020603050405020304" pitchFamily="18" charset="0"/>
                          <a:cs typeface="Times New Roman" panose="02020603050405020304" pitchFamily="18" charset="0"/>
                        </a:rPr>
                        <a:t>Above 24 lakh rupees</a:t>
                      </a:r>
                      <a:endParaRPr lang="en-US" sz="1800"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just">
                        <a:lnSpc>
                          <a:spcPts val="1600"/>
                        </a:lnSpc>
                        <a:spcAft>
                          <a:spcPts val="600"/>
                        </a:spcAft>
                      </a:pPr>
                      <a:r>
                        <a:rPr lang="en-US" sz="1800" i="1" dirty="0">
                          <a:solidFill>
                            <a:schemeClr val="tx1"/>
                          </a:solidFill>
                          <a:effectLst/>
                          <a:latin typeface="Times New Roman" panose="02020603050405020304" pitchFamily="18" charset="0"/>
                          <a:cs typeface="Times New Roman" panose="02020603050405020304" pitchFamily="18" charset="0"/>
                        </a:rPr>
                        <a:t>30 per cent</a:t>
                      </a:r>
                      <a:endParaRPr lang="en-US" sz="18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46074046"/>
                  </a:ext>
                </a:extLst>
              </a:tr>
            </a:tbl>
          </a:graphicData>
        </a:graphic>
      </p:graphicFrame>
      <p:sp>
        <p:nvSpPr>
          <p:cNvPr id="2" name="Footer Placeholder 1">
            <a:extLst>
              <a:ext uri="{FF2B5EF4-FFF2-40B4-BE49-F238E27FC236}">
                <a16:creationId xmlns:a16="http://schemas.microsoft.com/office/drawing/2014/main" id="{6CCCD449-3658-0DD1-2E8D-EC66281AD3B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983325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A1D21-4851-8F1A-3247-96EB6B9358C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504A7AF-293C-29DA-D4A4-F990341F4424}"/>
              </a:ext>
            </a:extLst>
          </p:cNvPr>
          <p:cNvSpPr>
            <a:spLocks noGrp="1"/>
          </p:cNvSpPr>
          <p:nvPr>
            <p:ph type="subTitle" idx="1"/>
          </p:nvPr>
        </p:nvSpPr>
        <p:spPr>
          <a:xfrm>
            <a:off x="141055" y="85218"/>
            <a:ext cx="8885952" cy="5908523"/>
          </a:xfrm>
        </p:spPr>
        <p:txBody>
          <a:bodyPr/>
          <a:lstStyle/>
          <a:p>
            <a:pPr algn="just">
              <a:lnSpc>
                <a:spcPct val="100000"/>
              </a:lnSpc>
            </a:pPr>
            <a:r>
              <a:rPr lang="en-US" sz="23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FM Budget Speech 2025</a:t>
            </a:r>
          </a:p>
          <a:p>
            <a:pPr algn="just">
              <a:lnSpc>
                <a:spcPct val="100000"/>
              </a:lnSpc>
            </a:pPr>
            <a:r>
              <a:rPr lang="en-US" sz="23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159. To tax payers </a:t>
            </a:r>
            <a:r>
              <a:rPr lang="en-US" sz="2300"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upto</a:t>
            </a:r>
            <a:r>
              <a:rPr lang="en-US" sz="23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12 lakh of normal income (other than special rate income such as capital gains) tax rebate is being provided in addition to the benefit due to slab rate reduction in such a manner that there is no tax payable by them. </a:t>
            </a:r>
          </a:p>
          <a:p>
            <a:pPr algn="just">
              <a:lnSpc>
                <a:spcPct val="100000"/>
              </a:lnSpc>
            </a:pPr>
            <a:r>
              <a:rPr lang="en-US" sz="23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total tax benefit of slab rate changes and rebate at different income levels can be illustrated with examples. </a:t>
            </a:r>
          </a:p>
          <a:p>
            <a:pPr algn="just">
              <a:lnSpc>
                <a:spcPct val="100000"/>
              </a:lnSpc>
            </a:pPr>
            <a:r>
              <a:rPr lang="en-US" sz="23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 tax payer in the new regime with an income of ` 12 lakh will get a benefit of ` 80,000 in tax (which is 100% of tax payable as per existing rates).</a:t>
            </a:r>
          </a:p>
          <a:p>
            <a:pPr algn="just">
              <a:lnSpc>
                <a:spcPct val="100000"/>
              </a:lnSpc>
            </a:pPr>
            <a:r>
              <a:rPr lang="en-US" sz="23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 person having income of ` 18 lakh will get a benefit of ` 70,000 in tax (30% of tax payable as per existing rates). </a:t>
            </a:r>
          </a:p>
          <a:p>
            <a:pPr algn="just">
              <a:lnSpc>
                <a:spcPct val="100000"/>
              </a:lnSpc>
            </a:pPr>
            <a:r>
              <a:rPr lang="en-US" sz="23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 person with an income of ` 25 lakh gets a benefit of ` 1,10,000 (25% of his tax payable as per existing rates).</a:t>
            </a:r>
            <a:endParaRPr lang="en-US" sz="2300" b="1" i="1" u="sng" dirty="0">
              <a:solidFill>
                <a:schemeClr val="tx1"/>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38BECAD-2861-AEAD-E03A-C8BA14D3A51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70103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F6B82-950C-33D4-D3D8-E127FB8BC9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28CE29-BFEF-A7EA-EC4B-F8C6DB1DEC9C}"/>
              </a:ext>
            </a:extLst>
          </p:cNvPr>
          <p:cNvSpPr>
            <a:spLocks noGrp="1"/>
          </p:cNvSpPr>
          <p:nvPr>
            <p:ph idx="1"/>
          </p:nvPr>
        </p:nvSpPr>
        <p:spPr>
          <a:xfrm>
            <a:off x="275034" y="457200"/>
            <a:ext cx="8593931" cy="4532709"/>
          </a:xfrm>
        </p:spPr>
        <p:txBody>
          <a:bodyPr>
            <a:normAutofit/>
          </a:bodyPr>
          <a:lstStyle/>
          <a:p>
            <a:pPr marL="0" indent="0" algn="just">
              <a:spcBef>
                <a:spcPts val="585"/>
              </a:spcBef>
              <a:buClr>
                <a:srgbClr val="00B04F"/>
              </a:buClr>
              <a:buSzPts val="1600"/>
              <a:buNone/>
              <a:tabLst>
                <a:tab pos="202883" algn="l"/>
              </a:tabLst>
            </a:pPr>
            <a:r>
              <a:rPr lang="en-US" sz="2400" b="1" kern="0" spc="-4" dirty="0">
                <a:latin typeface="Times New Roman" panose="02020603050405020304" pitchFamily="18" charset="0"/>
                <a:ea typeface="Calibri" panose="020F0502020204030204" pitchFamily="34" charset="0"/>
                <a:cs typeface="Times New Roman" panose="02020603050405020304" pitchFamily="18" charset="0"/>
              </a:rPr>
              <a:t>Lower</a:t>
            </a:r>
            <a:r>
              <a:rPr lang="en-US" sz="2400" b="1" kern="0" spc="-68" dirty="0">
                <a:latin typeface="Times New Roman" panose="02020603050405020304" pitchFamily="18" charset="0"/>
                <a:ea typeface="Calibri" panose="020F0502020204030204" pitchFamily="34" charset="0"/>
                <a:cs typeface="Times New Roman" panose="02020603050405020304" pitchFamily="18" charset="0"/>
              </a:rPr>
              <a:t> </a:t>
            </a:r>
            <a:r>
              <a:rPr lang="en-US" sz="2400" b="1" kern="0" spc="-4" dirty="0">
                <a:latin typeface="Times New Roman" panose="02020603050405020304" pitchFamily="18" charset="0"/>
                <a:ea typeface="Calibri" panose="020F0502020204030204" pitchFamily="34" charset="0"/>
                <a:cs typeface="Times New Roman" panose="02020603050405020304" pitchFamily="18" charset="0"/>
              </a:rPr>
              <a:t>Taxes</a:t>
            </a:r>
            <a:r>
              <a:rPr lang="en-US" sz="2400" b="1" kern="0" spc="-64" dirty="0">
                <a:latin typeface="Times New Roman" panose="02020603050405020304" pitchFamily="18" charset="0"/>
                <a:ea typeface="Calibri" panose="020F0502020204030204" pitchFamily="34" charset="0"/>
                <a:cs typeface="Times New Roman" panose="02020603050405020304" pitchFamily="18" charset="0"/>
              </a:rPr>
              <a:t> </a:t>
            </a:r>
            <a:r>
              <a:rPr lang="en-US" sz="2400" b="1" kern="0" spc="-4" dirty="0">
                <a:latin typeface="Times New Roman" panose="02020603050405020304" pitchFamily="18" charset="0"/>
                <a:ea typeface="Calibri" panose="020F0502020204030204" pitchFamily="34" charset="0"/>
                <a:cs typeface="Times New Roman" panose="02020603050405020304" pitchFamily="18" charset="0"/>
              </a:rPr>
              <a:t>&amp;</a:t>
            </a:r>
            <a:r>
              <a:rPr lang="en-US" sz="2400" b="1" kern="0" spc="-60" dirty="0">
                <a:latin typeface="Times New Roman" panose="02020603050405020304" pitchFamily="18" charset="0"/>
                <a:ea typeface="Calibri" panose="020F0502020204030204" pitchFamily="34" charset="0"/>
                <a:cs typeface="Times New Roman" panose="02020603050405020304" pitchFamily="18" charset="0"/>
              </a:rPr>
              <a:t> </a:t>
            </a:r>
            <a:r>
              <a:rPr lang="en-US" sz="2400" b="1" kern="0" spc="-4" dirty="0">
                <a:latin typeface="Times New Roman" panose="02020603050405020304" pitchFamily="18" charset="0"/>
                <a:ea typeface="Calibri" panose="020F0502020204030204" pitchFamily="34" charset="0"/>
                <a:cs typeface="Times New Roman" panose="02020603050405020304" pitchFamily="18" charset="0"/>
              </a:rPr>
              <a:t>Higher</a:t>
            </a:r>
            <a:r>
              <a:rPr lang="en-US" sz="2400" b="1" kern="0" spc="-68" dirty="0">
                <a:latin typeface="Times New Roman" panose="02020603050405020304" pitchFamily="18" charset="0"/>
                <a:ea typeface="Calibri" panose="020F0502020204030204" pitchFamily="34" charset="0"/>
                <a:cs typeface="Times New Roman" panose="02020603050405020304" pitchFamily="18" charset="0"/>
              </a:rPr>
              <a:t> </a:t>
            </a:r>
            <a:r>
              <a:rPr lang="en-US" sz="2400" b="1" kern="0" spc="-8" dirty="0">
                <a:latin typeface="Times New Roman" panose="02020603050405020304" pitchFamily="18" charset="0"/>
                <a:ea typeface="Calibri" panose="020F0502020204030204" pitchFamily="34" charset="0"/>
                <a:cs typeface="Times New Roman" panose="02020603050405020304" pitchFamily="18" charset="0"/>
              </a:rPr>
              <a:t>Rebates</a:t>
            </a:r>
            <a:endParaRPr lang="en-US" sz="2400" b="1" kern="0" spc="-4" dirty="0">
              <a:latin typeface="Times New Roman" panose="02020603050405020304" pitchFamily="18" charset="0"/>
              <a:ea typeface="Calibri" panose="020F0502020204030204" pitchFamily="34" charset="0"/>
              <a:cs typeface="Times New Roman" panose="02020603050405020304" pitchFamily="18" charset="0"/>
            </a:endParaRPr>
          </a:p>
          <a:p>
            <a:pPr marL="31909" indent="0" algn="just">
              <a:spcBef>
                <a:spcPts val="716"/>
              </a:spcBef>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To</a:t>
            </a:r>
            <a:r>
              <a:rPr lang="en-US" sz="2400" spc="-38"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boost</a:t>
            </a:r>
            <a:r>
              <a:rPr lang="en-US" sz="2400" spc="-45"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the</a:t>
            </a:r>
            <a:r>
              <a:rPr lang="en-US" sz="2400" spc="-41"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economy</a:t>
            </a:r>
            <a:r>
              <a:rPr lang="en-US" sz="2400" spc="-41"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and</a:t>
            </a:r>
            <a:r>
              <a:rPr lang="en-US" sz="2400" spc="-34"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put</a:t>
            </a:r>
            <a:r>
              <a:rPr lang="en-US" sz="2400" spc="-41"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more</a:t>
            </a:r>
            <a:r>
              <a:rPr lang="en-US" sz="2400" spc="-38"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money</a:t>
            </a:r>
            <a:r>
              <a:rPr lang="en-US" sz="2400" spc="-41"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in</a:t>
            </a:r>
            <a:r>
              <a:rPr lang="en-US" sz="2400" spc="-41"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people's</a:t>
            </a:r>
            <a:r>
              <a:rPr lang="en-US" sz="2400" spc="-49"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hands,</a:t>
            </a:r>
            <a:r>
              <a:rPr lang="en-US" sz="2400" spc="-34"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the</a:t>
            </a:r>
            <a:r>
              <a:rPr lang="en-US" sz="2400" spc="-45"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government</a:t>
            </a:r>
            <a:r>
              <a:rPr lang="en-US" sz="2400" spc="-41" dirty="0">
                <a:latin typeface="Times New Roman" panose="02020603050405020304" pitchFamily="18" charset="0"/>
                <a:ea typeface="Calibri" panose="020F0502020204030204" pitchFamily="34" charset="0"/>
                <a:cs typeface="Times New Roman" panose="02020603050405020304" pitchFamily="18" charset="0"/>
              </a:rPr>
              <a:t> </a:t>
            </a:r>
            <a:r>
              <a:rPr lang="en-US" sz="2400" spc="-15" dirty="0">
                <a:latin typeface="Times New Roman" panose="02020603050405020304" pitchFamily="18" charset="0"/>
                <a:ea typeface="Calibri" panose="020F0502020204030204" pitchFamily="34" charset="0"/>
                <a:cs typeface="Times New Roman" panose="02020603050405020304" pitchFamily="18" charset="0"/>
              </a:rPr>
              <a:t>has:</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marL="374809" indent="-342900" algn="just">
              <a:spcBef>
                <a:spcPts val="79"/>
              </a:spcBef>
              <a:buFont typeface="Wingdings" panose="05000000000000000000" pitchFamily="2" charset="2"/>
              <a:buChar char="Ø"/>
            </a:pPr>
            <a:r>
              <a:rPr lang="en-US" sz="2400" b="1" spc="124" dirty="0">
                <a:latin typeface="Times New Roman" panose="02020603050405020304" pitchFamily="18" charset="0"/>
                <a:ea typeface="Calibri" panose="020F0502020204030204" pitchFamily="34" charset="0"/>
                <a:cs typeface="Times New Roman" panose="02020603050405020304" pitchFamily="18" charset="0"/>
              </a:rPr>
              <a:t>Ch</a:t>
            </a:r>
            <a:r>
              <a:rPr lang="en-US" sz="2400" b="1" spc="120" dirty="0">
                <a:latin typeface="Times New Roman" panose="02020603050405020304" pitchFamily="18" charset="0"/>
                <a:ea typeface="Calibri" panose="020F0502020204030204" pitchFamily="34" charset="0"/>
                <a:cs typeface="Times New Roman" panose="02020603050405020304" pitchFamily="18" charset="0"/>
              </a:rPr>
              <a:t>a</a:t>
            </a:r>
            <a:r>
              <a:rPr lang="en-US" sz="2400" b="1" spc="124" dirty="0">
                <a:latin typeface="Times New Roman" panose="02020603050405020304" pitchFamily="18" charset="0"/>
                <a:ea typeface="Calibri" panose="020F0502020204030204" pitchFamily="34" charset="0"/>
                <a:cs typeface="Times New Roman" panose="02020603050405020304" pitchFamily="18" charset="0"/>
              </a:rPr>
              <a:t>n</a:t>
            </a:r>
            <a:r>
              <a:rPr lang="en-US" sz="2400" b="1" spc="109" dirty="0">
                <a:latin typeface="Times New Roman" panose="02020603050405020304" pitchFamily="18" charset="0"/>
                <a:ea typeface="Calibri" panose="020F0502020204030204" pitchFamily="34" charset="0"/>
                <a:cs typeface="Times New Roman" panose="02020603050405020304" pitchFamily="18" charset="0"/>
              </a:rPr>
              <a:t>g</a:t>
            </a:r>
            <a:r>
              <a:rPr lang="en-US" sz="2400" b="1" spc="120" dirty="0">
                <a:latin typeface="Times New Roman" panose="02020603050405020304" pitchFamily="18" charset="0"/>
                <a:ea typeface="Calibri" panose="020F0502020204030204" pitchFamily="34" charset="0"/>
                <a:cs typeface="Times New Roman" panose="02020603050405020304" pitchFamily="18" charset="0"/>
              </a:rPr>
              <a:t>e</a:t>
            </a:r>
            <a:r>
              <a:rPr lang="en-US" sz="2400" b="1" spc="124" dirty="0">
                <a:latin typeface="Times New Roman" panose="02020603050405020304" pitchFamily="18" charset="0"/>
                <a:ea typeface="Calibri" panose="020F0502020204030204" pitchFamily="34" charset="0"/>
                <a:cs typeface="Times New Roman" panose="02020603050405020304" pitchFamily="18" charset="0"/>
              </a:rPr>
              <a:t>d</a:t>
            </a:r>
            <a:r>
              <a:rPr lang="en-US" sz="2400" b="1"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b="1" spc="-15" dirty="0">
                <a:latin typeface="Times New Roman" panose="02020603050405020304" pitchFamily="18" charset="0"/>
                <a:ea typeface="Calibri" panose="020F0502020204030204" pitchFamily="34" charset="0"/>
                <a:cs typeface="Times New Roman" panose="02020603050405020304" pitchFamily="18" charset="0"/>
              </a:rPr>
              <a:t>tax</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spc="-15" dirty="0">
                <a:latin typeface="Times New Roman" panose="02020603050405020304" pitchFamily="18" charset="0"/>
                <a:ea typeface="Calibri" panose="020F0502020204030204" pitchFamily="34" charset="0"/>
                <a:cs typeface="Times New Roman" panose="02020603050405020304" pitchFamily="18" charset="0"/>
              </a:rPr>
              <a:t>rates</a:t>
            </a:r>
            <a:r>
              <a:rPr lang="en-US" sz="2400" b="1"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spc="-15" dirty="0">
                <a:latin typeface="Times New Roman" panose="02020603050405020304" pitchFamily="18" charset="0"/>
                <a:ea typeface="Calibri" panose="020F0502020204030204" pitchFamily="34" charset="0"/>
                <a:cs typeface="Times New Roman" panose="02020603050405020304" pitchFamily="18" charset="0"/>
              </a:rPr>
              <a:t>under</a:t>
            </a:r>
            <a:r>
              <a:rPr lang="en-US" sz="2400"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spc="-15" dirty="0">
                <a:latin typeface="Times New Roman" panose="02020603050405020304" pitchFamily="18" charset="0"/>
                <a:ea typeface="Calibri" panose="020F0502020204030204" pitchFamily="34" charset="0"/>
                <a:cs typeface="Times New Roman" panose="02020603050405020304" pitchFamily="18" charset="0"/>
              </a:rPr>
              <a:t>the</a:t>
            </a:r>
            <a:r>
              <a:rPr lang="en-US" sz="2400" spc="-26" dirty="0">
                <a:latin typeface="Times New Roman" panose="02020603050405020304" pitchFamily="18" charset="0"/>
                <a:ea typeface="Calibri" panose="020F0502020204030204" pitchFamily="34" charset="0"/>
                <a:cs typeface="Times New Roman" panose="02020603050405020304" pitchFamily="18" charset="0"/>
              </a:rPr>
              <a:t> </a:t>
            </a:r>
            <a:r>
              <a:rPr lang="en-US" sz="2400" spc="-15" dirty="0">
                <a:latin typeface="Times New Roman" panose="02020603050405020304" pitchFamily="18" charset="0"/>
                <a:ea typeface="Calibri" panose="020F0502020204030204" pitchFamily="34" charset="0"/>
                <a:cs typeface="Times New Roman" panose="02020603050405020304" pitchFamily="18" charset="0"/>
              </a:rPr>
              <a:t>new</a:t>
            </a:r>
            <a:r>
              <a:rPr lang="en-US" sz="2400" spc="-26" dirty="0">
                <a:latin typeface="Times New Roman" panose="02020603050405020304" pitchFamily="18" charset="0"/>
                <a:ea typeface="Calibri" panose="020F0502020204030204" pitchFamily="34" charset="0"/>
                <a:cs typeface="Times New Roman" panose="02020603050405020304" pitchFamily="18" charset="0"/>
              </a:rPr>
              <a:t> </a:t>
            </a:r>
            <a:r>
              <a:rPr lang="en-US" sz="2400" spc="-15" dirty="0">
                <a:latin typeface="Times New Roman" panose="02020603050405020304" pitchFamily="18" charset="0"/>
                <a:ea typeface="Calibri" panose="020F0502020204030204" pitchFamily="34" charset="0"/>
                <a:cs typeface="Times New Roman" panose="02020603050405020304" pitchFamily="18" charset="0"/>
              </a:rPr>
              <a:t>tax</a:t>
            </a:r>
            <a:r>
              <a:rPr lang="en-US" sz="2400"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spc="-15" dirty="0">
                <a:latin typeface="Times New Roman" panose="02020603050405020304" pitchFamily="18" charset="0"/>
                <a:ea typeface="Calibri" panose="020F0502020204030204" pitchFamily="34" charset="0"/>
                <a:cs typeface="Times New Roman" panose="02020603050405020304" pitchFamily="18" charset="0"/>
              </a:rPr>
              <a:t>regime</a:t>
            </a:r>
            <a:r>
              <a:rPr lang="en-US" sz="2400"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spc="-15" dirty="0">
                <a:latin typeface="Times New Roman" panose="02020603050405020304" pitchFamily="18" charset="0"/>
                <a:ea typeface="Calibri" panose="020F0502020204030204" pitchFamily="34" charset="0"/>
                <a:cs typeface="Times New Roman" panose="02020603050405020304" pitchFamily="18" charset="0"/>
              </a:rPr>
              <a:t>(see</a:t>
            </a:r>
            <a:r>
              <a:rPr lang="en-US" sz="2400"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spc="-15" dirty="0">
                <a:latin typeface="Times New Roman" panose="02020603050405020304" pitchFamily="18" charset="0"/>
                <a:ea typeface="Calibri" panose="020F0502020204030204" pitchFamily="34" charset="0"/>
                <a:cs typeface="Times New Roman" panose="02020603050405020304" pitchFamily="18" charset="0"/>
              </a:rPr>
              <a:t>table</a:t>
            </a:r>
            <a:r>
              <a:rPr lang="en-US" sz="2400" spc="-26" dirty="0">
                <a:latin typeface="Times New Roman" panose="02020603050405020304" pitchFamily="18" charset="0"/>
                <a:ea typeface="Calibri" panose="020F0502020204030204" pitchFamily="34" charset="0"/>
                <a:cs typeface="Times New Roman" panose="02020603050405020304" pitchFamily="18" charset="0"/>
              </a:rPr>
              <a:t> </a:t>
            </a:r>
            <a:r>
              <a:rPr lang="en-US" sz="2400" spc="-15" dirty="0">
                <a:latin typeface="Times New Roman" panose="02020603050405020304" pitchFamily="18" charset="0"/>
                <a:ea typeface="Calibri" panose="020F0502020204030204" pitchFamily="34" charset="0"/>
                <a:cs typeface="Times New Roman" panose="02020603050405020304" pitchFamily="18" charset="0"/>
              </a:rPr>
              <a:t>below).</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marL="374809" marR="44768" indent="-342900" algn="just">
              <a:lnSpc>
                <a:spcPct val="106000"/>
              </a:lnSpc>
              <a:spcBef>
                <a:spcPts val="101"/>
              </a:spcBef>
              <a:buFont typeface="Wingdings" panose="05000000000000000000" pitchFamily="2" charset="2"/>
              <a:buChar char="Ø"/>
            </a:pPr>
            <a:endParaRPr lang="en-US" sz="2400" spc="-1238" dirty="0">
              <a:latin typeface="Times New Roman" panose="02020603050405020304" pitchFamily="18" charset="0"/>
              <a:ea typeface="Segoe UI Emoji" panose="020B0502040204020203" pitchFamily="34" charset="0"/>
              <a:cs typeface="Times New Roman" panose="02020603050405020304" pitchFamily="18" charset="0"/>
            </a:endParaRPr>
          </a:p>
          <a:p>
            <a:pPr marL="374809" marR="44768" indent="-342900" algn="just">
              <a:lnSpc>
                <a:spcPct val="106000"/>
              </a:lnSpc>
              <a:spcBef>
                <a:spcPts val="101"/>
              </a:spcBef>
              <a:buFont typeface="Wingdings" panose="05000000000000000000" pitchFamily="2" charset="2"/>
              <a:buChar char="Ø"/>
            </a:pPr>
            <a:r>
              <a:rPr lang="en-US" sz="2400" b="1" dirty="0">
                <a:latin typeface="Times New Roman" panose="02020603050405020304" pitchFamily="18" charset="0"/>
                <a:ea typeface="Calibri" panose="020F0502020204030204" pitchFamily="34" charset="0"/>
                <a:cs typeface="Times New Roman" panose="02020603050405020304" pitchFamily="18" charset="0"/>
              </a:rPr>
              <a:t>Increased the 87A rebate from ₹25,000 to ₹60,000</a:t>
            </a:r>
            <a:r>
              <a:rPr lang="en-US" sz="2400" dirty="0">
                <a:latin typeface="Times New Roman" panose="02020603050405020304" pitchFamily="18" charset="0"/>
                <a:ea typeface="Calibri" panose="020F0502020204030204" pitchFamily="34" charset="0"/>
                <a:cs typeface="Times New Roman" panose="02020603050405020304" pitchFamily="18" charset="0"/>
              </a:rPr>
              <a:t>, ensuring </a:t>
            </a:r>
            <a:r>
              <a:rPr lang="en-US" sz="2400" b="1" dirty="0">
                <a:latin typeface="Times New Roman" panose="02020603050405020304" pitchFamily="18" charset="0"/>
                <a:ea typeface="Calibri" panose="020F0502020204030204" pitchFamily="34" charset="0"/>
                <a:cs typeface="Times New Roman" panose="02020603050405020304" pitchFamily="18" charset="0"/>
              </a:rPr>
              <a:t>zero tax for incomes up to ₹12 </a:t>
            </a:r>
            <a:r>
              <a:rPr lang="en-US" sz="2400" b="1" spc="-15" dirty="0">
                <a:latin typeface="Times New Roman" panose="02020603050405020304" pitchFamily="18" charset="0"/>
                <a:ea typeface="Calibri" panose="020F0502020204030204" pitchFamily="34" charset="0"/>
                <a:cs typeface="Times New Roman" panose="02020603050405020304" pitchFamily="18" charset="0"/>
              </a:rPr>
              <a:t>lakh</a:t>
            </a:r>
            <a:r>
              <a:rPr lang="en-US" sz="2400" spc="-15" dirty="0">
                <a:latin typeface="Times New Roman" panose="02020603050405020304" pitchFamily="18" charset="0"/>
                <a:ea typeface="Calibri" panose="020F0502020204030204" pitchFamily="34" charset="0"/>
                <a:cs typeface="Times New Roman" panose="02020603050405020304" pitchFamily="18" charset="0"/>
              </a:rPr>
              <a:t>.</a:t>
            </a:r>
            <a:endParaRPr lang="en-US" sz="2400" b="1" spc="-15" dirty="0">
              <a:latin typeface="Times New Roman" panose="02020603050405020304" pitchFamily="18" charset="0"/>
              <a:ea typeface="Calibri" panose="020F0502020204030204" pitchFamily="34" charset="0"/>
              <a:cs typeface="Times New Roman" panose="02020603050405020304" pitchFamily="18" charset="0"/>
            </a:endParaRPr>
          </a:p>
          <a:p>
            <a:pPr marL="374809" marR="44768" indent="-342900" algn="just">
              <a:lnSpc>
                <a:spcPct val="106000"/>
              </a:lnSpc>
              <a:spcBef>
                <a:spcPts val="101"/>
              </a:spcBef>
              <a:buFont typeface="Wingdings" panose="05000000000000000000" pitchFamily="2" charset="2"/>
              <a:buChar char="Ø"/>
            </a:pPr>
            <a:r>
              <a:rPr lang="en-US" sz="2400" b="1" dirty="0">
                <a:latin typeface="Times New Roman" panose="02020603050405020304" pitchFamily="18" charset="0"/>
                <a:ea typeface="Calibri" panose="020F0502020204030204" pitchFamily="34" charset="0"/>
                <a:cs typeface="Times New Roman" panose="02020603050405020304" pitchFamily="18" charset="0"/>
              </a:rPr>
              <a:t>Salaried employees </a:t>
            </a:r>
            <a:r>
              <a:rPr lang="en-US" sz="2400" dirty="0">
                <a:latin typeface="Times New Roman" panose="02020603050405020304" pitchFamily="18" charset="0"/>
                <a:ea typeface="Calibri" panose="020F0502020204030204" pitchFamily="34" charset="0"/>
                <a:cs typeface="Times New Roman" panose="02020603050405020304" pitchFamily="18" charset="0"/>
              </a:rPr>
              <a:t>get</a:t>
            </a:r>
            <a:r>
              <a:rPr lang="en-US" sz="2400" spc="-4"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a </a:t>
            </a:r>
            <a:r>
              <a:rPr lang="en-US" sz="2400" b="1" dirty="0">
                <a:latin typeface="Times New Roman" panose="02020603050405020304" pitchFamily="18" charset="0"/>
                <a:ea typeface="Calibri" panose="020F0502020204030204" pitchFamily="34" charset="0"/>
                <a:cs typeface="Times New Roman" panose="02020603050405020304" pitchFamily="18" charset="0"/>
              </a:rPr>
              <a:t>standard deduction of</a:t>
            </a:r>
            <a:r>
              <a:rPr lang="en-US" sz="2400" b="1" spc="-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₹75,000</a:t>
            </a:r>
            <a:r>
              <a:rPr lang="en-US" sz="2400" dirty="0">
                <a:latin typeface="Times New Roman" panose="02020603050405020304" pitchFamily="18" charset="0"/>
                <a:ea typeface="Calibri" panose="020F0502020204030204" pitchFamily="34" charset="0"/>
                <a:cs typeface="Times New Roman" panose="02020603050405020304" pitchFamily="18" charset="0"/>
              </a:rPr>
              <a:t>, meaning total income</a:t>
            </a:r>
            <a:r>
              <a:rPr lang="en-US" sz="2400" spc="-4"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up</a:t>
            </a:r>
            <a:r>
              <a:rPr lang="en-US" sz="2400" spc="-4"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to</a:t>
            </a:r>
            <a:r>
              <a:rPr lang="en-US" sz="2400" spc="-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₹12.75 lakh </a:t>
            </a:r>
            <a:r>
              <a:rPr lang="en-US" sz="2400" dirty="0">
                <a:latin typeface="Times New Roman" panose="02020603050405020304" pitchFamily="18" charset="0"/>
                <a:ea typeface="Calibri" panose="020F0502020204030204" pitchFamily="34" charset="0"/>
                <a:cs typeface="Times New Roman" panose="02020603050405020304" pitchFamily="18" charset="0"/>
              </a:rPr>
              <a:t>(salary + other income) remains tax-free.</a:t>
            </a:r>
          </a:p>
          <a:p>
            <a:pPr marL="342900" indent="-342900"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8E66D70-C962-8930-84FA-1377955AEB6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13757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F2795-0EC4-8080-86C5-A810A92565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63A552-0C43-F582-7B29-F00B1459B443}"/>
              </a:ext>
            </a:extLst>
          </p:cNvPr>
          <p:cNvSpPr>
            <a:spLocks noGrp="1"/>
          </p:cNvSpPr>
          <p:nvPr>
            <p:ph idx="1"/>
          </p:nvPr>
        </p:nvSpPr>
        <p:spPr>
          <a:xfrm>
            <a:off x="275034" y="304800"/>
            <a:ext cx="8593931" cy="4532709"/>
          </a:xfrm>
        </p:spPr>
        <p:txBody>
          <a:bodyPr>
            <a:normAutofit/>
          </a:bodyPr>
          <a:lstStyle/>
          <a:p>
            <a:pPr marL="0" indent="0" algn="jus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But</a:t>
            </a:r>
            <a:r>
              <a:rPr lang="en-US" sz="2400"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remember,</a:t>
            </a:r>
            <a:r>
              <a:rPr lang="en-US" sz="2400"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if</a:t>
            </a:r>
            <a:r>
              <a:rPr lang="en-US" sz="2400"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your</a:t>
            </a:r>
            <a:r>
              <a:rPr lang="en-US" sz="2400"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income</a:t>
            </a:r>
            <a:r>
              <a:rPr lang="en-US" sz="2400"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exceeds</a:t>
            </a:r>
            <a:r>
              <a:rPr lang="en-US" sz="2400"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₹12</a:t>
            </a:r>
            <a:r>
              <a:rPr lang="en-US" sz="2400"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lakh,</a:t>
            </a:r>
            <a:r>
              <a:rPr lang="en-US" sz="2400"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even</a:t>
            </a:r>
            <a:r>
              <a:rPr lang="en-US" sz="2400"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by</a:t>
            </a:r>
            <a:r>
              <a:rPr lang="en-US" sz="2400"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₹1,</a:t>
            </a:r>
            <a:r>
              <a:rPr lang="en-US" sz="2400"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the</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rebate</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vanishes</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and</a:t>
            </a:r>
            <a:r>
              <a:rPr lang="en-US" sz="2400"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taxes</a:t>
            </a:r>
            <a:r>
              <a:rPr lang="en-US" sz="2400"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apply as per slabs.</a:t>
            </a:r>
            <a:endParaRPr lang="en-US" sz="32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61145CAD-14CF-58C4-0C41-A0EB9FD9DE87}"/>
              </a:ext>
            </a:extLst>
          </p:cNvPr>
          <p:cNvGraphicFramePr>
            <a:graphicFrameLocks noGrp="1"/>
          </p:cNvGraphicFramePr>
          <p:nvPr>
            <p:extLst>
              <p:ext uri="{D42A27DB-BD31-4B8C-83A1-F6EECF244321}">
                <p14:modId xmlns:p14="http://schemas.microsoft.com/office/powerpoint/2010/main" val="2611460970"/>
              </p:ext>
            </p:extLst>
          </p:nvPr>
        </p:nvGraphicFramePr>
        <p:xfrm>
          <a:off x="537089" y="1371600"/>
          <a:ext cx="8069819" cy="3259836"/>
        </p:xfrm>
        <a:graphic>
          <a:graphicData uri="http://schemas.openxmlformats.org/drawingml/2006/table">
            <a:tbl>
              <a:tblPr firstRow="1" firstCol="1" lastRow="1" lastCol="1" bandRow="1" bandCol="1">
                <a:tableStyleId>{5940675A-B579-460E-94D1-54222C63F5DA}</a:tableStyleId>
              </a:tblPr>
              <a:tblGrid>
                <a:gridCol w="4913249">
                  <a:extLst>
                    <a:ext uri="{9D8B030D-6E8A-4147-A177-3AD203B41FA5}">
                      <a16:colId xmlns:a16="http://schemas.microsoft.com/office/drawing/2014/main" val="219864210"/>
                    </a:ext>
                  </a:extLst>
                </a:gridCol>
                <a:gridCol w="1579524">
                  <a:extLst>
                    <a:ext uri="{9D8B030D-6E8A-4147-A177-3AD203B41FA5}">
                      <a16:colId xmlns:a16="http://schemas.microsoft.com/office/drawing/2014/main" val="1401533280"/>
                    </a:ext>
                  </a:extLst>
                </a:gridCol>
                <a:gridCol w="1577046">
                  <a:extLst>
                    <a:ext uri="{9D8B030D-6E8A-4147-A177-3AD203B41FA5}">
                      <a16:colId xmlns:a16="http://schemas.microsoft.com/office/drawing/2014/main" val="3333822461"/>
                    </a:ext>
                  </a:extLst>
                </a:gridCol>
              </a:tblGrid>
              <a:tr h="362189">
                <a:tc gridSpan="3">
                  <a:txBody>
                    <a:bodyPr/>
                    <a:lstStyle/>
                    <a:p>
                      <a:pPr marL="453390" marR="0">
                        <a:lnSpc>
                          <a:spcPct val="150000"/>
                        </a:lnSpc>
                      </a:pPr>
                      <a:r>
                        <a:rPr lang="en-US" sz="1800" dirty="0">
                          <a:effectLst/>
                          <a:latin typeface="Times New Roman" panose="02020603050405020304" pitchFamily="18" charset="0"/>
                          <a:cs typeface="Times New Roman" panose="02020603050405020304" pitchFamily="18" charset="0"/>
                        </a:rPr>
                        <a:t>New</a:t>
                      </a:r>
                      <a:r>
                        <a:rPr lang="en-US" sz="1800" spc="-3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Tax</a:t>
                      </a:r>
                      <a:r>
                        <a:rPr lang="en-US" sz="1800" spc="-3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Regime</a:t>
                      </a:r>
                      <a:r>
                        <a:rPr lang="en-US" sz="1800" spc="-3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Rates</a:t>
                      </a:r>
                      <a:r>
                        <a:rPr lang="en-US" sz="1800" spc="-3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for</a:t>
                      </a:r>
                      <a:r>
                        <a:rPr lang="en-US" sz="1800" spc="-3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FY</a:t>
                      </a:r>
                      <a:r>
                        <a:rPr lang="en-US" sz="1800" spc="-50"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2025-26</a:t>
                      </a:r>
                      <a:r>
                        <a:rPr lang="en-US" sz="1800" spc="-3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(AY</a:t>
                      </a:r>
                      <a:r>
                        <a:rPr lang="en-US" sz="1800" spc="-3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2026-</a:t>
                      </a:r>
                      <a:r>
                        <a:rPr lang="en-US" sz="1800" spc="-25" dirty="0">
                          <a:effectLst/>
                          <a:latin typeface="Times New Roman" panose="02020603050405020304" pitchFamily="18" charset="0"/>
                          <a:cs typeface="Times New Roman" panose="02020603050405020304" pitchFamily="18" charset="0"/>
                        </a:rPr>
                        <a:t>27)</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8091712"/>
                  </a:ext>
                </a:extLst>
              </a:tr>
              <a:tr h="362189">
                <a:tc>
                  <a:txBody>
                    <a:bodyPr/>
                    <a:lstStyle/>
                    <a:p>
                      <a:pPr marL="6350" marR="0" algn="ctr">
                        <a:lnSpc>
                          <a:spcPct val="150000"/>
                        </a:lnSpc>
                      </a:pPr>
                      <a:r>
                        <a:rPr lang="en-US" sz="1800" spc="-10">
                          <a:effectLst/>
                          <a:latin typeface="Times New Roman" panose="02020603050405020304" pitchFamily="18" charset="0"/>
                          <a:cs typeface="Times New Roman" panose="02020603050405020304" pitchFamily="18" charset="0"/>
                        </a:rPr>
                        <a:t>Income</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5080" marR="0" algn="ctr">
                        <a:lnSpc>
                          <a:spcPct val="150000"/>
                        </a:lnSpc>
                      </a:pPr>
                      <a:r>
                        <a:rPr lang="en-US" sz="1800" spc="-25">
                          <a:effectLst/>
                          <a:latin typeface="Times New Roman" panose="02020603050405020304" pitchFamily="18" charset="0"/>
                          <a:cs typeface="Times New Roman" panose="02020603050405020304" pitchFamily="18" charset="0"/>
                        </a:rPr>
                        <a:t>Tax</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131445" marR="0">
                        <a:lnSpc>
                          <a:spcPct val="150000"/>
                        </a:lnSpc>
                      </a:pPr>
                      <a:r>
                        <a:rPr lang="en-US" sz="1800">
                          <a:effectLst/>
                          <a:latin typeface="Times New Roman" panose="02020603050405020304" pitchFamily="18" charset="0"/>
                          <a:cs typeface="Times New Roman" panose="02020603050405020304" pitchFamily="18" charset="0"/>
                        </a:rPr>
                        <a:t>Tax</a:t>
                      </a:r>
                      <a:r>
                        <a:rPr lang="en-US" sz="1800" spc="-15">
                          <a:effectLst/>
                          <a:latin typeface="Times New Roman" panose="02020603050405020304" pitchFamily="18" charset="0"/>
                          <a:cs typeface="Times New Roman" panose="02020603050405020304" pitchFamily="18" charset="0"/>
                        </a:rPr>
                        <a:t> </a:t>
                      </a:r>
                      <a:r>
                        <a:rPr lang="en-US" sz="1800" spc="-20">
                          <a:effectLst/>
                          <a:latin typeface="Times New Roman" panose="02020603050405020304" pitchFamily="18" charset="0"/>
                          <a:cs typeface="Times New Roman" panose="02020603050405020304" pitchFamily="18" charset="0"/>
                        </a:rPr>
                        <a:t>Rate</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81092965"/>
                  </a:ext>
                </a:extLst>
              </a:tr>
              <a:tr h="362189">
                <a:tc>
                  <a:txBody>
                    <a:bodyPr/>
                    <a:lstStyle/>
                    <a:p>
                      <a:pPr marL="67945" marR="0">
                        <a:lnSpc>
                          <a:spcPct val="150000"/>
                        </a:lnSpc>
                        <a:spcBef>
                          <a:spcPts val="10"/>
                        </a:spcBef>
                      </a:pPr>
                      <a:r>
                        <a:rPr lang="en-US" sz="1800">
                          <a:effectLst/>
                          <a:latin typeface="Times New Roman" panose="02020603050405020304" pitchFamily="18" charset="0"/>
                          <a:cs typeface="Times New Roman" panose="02020603050405020304" pitchFamily="18" charset="0"/>
                        </a:rPr>
                        <a:t>Upto</a:t>
                      </a:r>
                      <a:r>
                        <a:rPr lang="en-US" sz="1800" spc="-2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Rs.4</a:t>
                      </a:r>
                      <a:r>
                        <a:rPr lang="en-US" sz="1800" spc="-20">
                          <a:effectLst/>
                          <a:latin typeface="Times New Roman" panose="02020603050405020304" pitchFamily="18" charset="0"/>
                          <a:cs typeface="Times New Roman" panose="02020603050405020304" pitchFamily="18" charset="0"/>
                        </a:rPr>
                        <a:t> Lakhs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7945" marR="0">
                        <a:lnSpc>
                          <a:spcPct val="150000"/>
                        </a:lnSpc>
                        <a:spcBef>
                          <a:spcPts val="10"/>
                        </a:spcBef>
                      </a:pPr>
                      <a:r>
                        <a:rPr lang="en-US" sz="1800" spc="-25" dirty="0">
                          <a:effectLst/>
                          <a:latin typeface="Times New Roman" panose="02020603050405020304" pitchFamily="18" charset="0"/>
                          <a:cs typeface="Times New Roman" panose="02020603050405020304" pitchFamily="18" charset="0"/>
                        </a:rPr>
                        <a:t>Nil</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7310" marR="0">
                        <a:lnSpc>
                          <a:spcPct val="150000"/>
                        </a:lnSpc>
                        <a:spcBef>
                          <a:spcPts val="10"/>
                        </a:spcBef>
                      </a:pPr>
                      <a:r>
                        <a:rPr lang="en-US" sz="1800" spc="-25">
                          <a:effectLst/>
                          <a:latin typeface="Times New Roman" panose="02020603050405020304" pitchFamily="18" charset="0"/>
                          <a:cs typeface="Times New Roman" panose="02020603050405020304" pitchFamily="18" charset="0"/>
                        </a:rPr>
                        <a:t>Nil</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819379465"/>
                  </a:ext>
                </a:extLst>
              </a:tr>
              <a:tr h="362189">
                <a:tc>
                  <a:txBody>
                    <a:bodyPr/>
                    <a:lstStyle/>
                    <a:p>
                      <a:pPr marL="67945" marR="0">
                        <a:lnSpc>
                          <a:spcPct val="150000"/>
                        </a:lnSpc>
                      </a:pPr>
                      <a:r>
                        <a:rPr lang="en-US" sz="1800">
                          <a:effectLst/>
                          <a:latin typeface="Times New Roman" panose="02020603050405020304" pitchFamily="18" charset="0"/>
                          <a:cs typeface="Times New Roman" panose="02020603050405020304" pitchFamily="18" charset="0"/>
                        </a:rPr>
                        <a:t>From</a:t>
                      </a:r>
                      <a:r>
                        <a:rPr lang="en-US" sz="1800" spc="-2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3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4,00,001</a:t>
                      </a:r>
                      <a:r>
                        <a:rPr lang="en-US" sz="1800" spc="-3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to</a:t>
                      </a:r>
                      <a:r>
                        <a:rPr lang="en-US" sz="1800" spc="-2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45">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8,00,000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pPr>
                      <a:r>
                        <a:rPr lang="en-US" sz="1800" spc="-10">
                          <a:effectLst/>
                          <a:latin typeface="Times New Roman" panose="02020603050405020304" pitchFamily="18" charset="0"/>
                          <a:cs typeface="Times New Roman" panose="02020603050405020304" pitchFamily="18" charset="0"/>
                        </a:rPr>
                        <a:t>20000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pPr>
                      <a:r>
                        <a:rPr lang="en-US" sz="1800" spc="-25">
                          <a:effectLst/>
                          <a:latin typeface="Times New Roman" panose="02020603050405020304" pitchFamily="18" charset="0"/>
                          <a:cs typeface="Times New Roman" panose="02020603050405020304" pitchFamily="18" charset="0"/>
                        </a:rPr>
                        <a:t>5%</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833102330"/>
                  </a:ext>
                </a:extLst>
              </a:tr>
              <a:tr h="362189">
                <a:tc>
                  <a:txBody>
                    <a:bodyPr/>
                    <a:lstStyle/>
                    <a:p>
                      <a:pPr marL="67945" marR="0">
                        <a:lnSpc>
                          <a:spcPct val="150000"/>
                        </a:lnSpc>
                      </a:pPr>
                      <a:r>
                        <a:rPr lang="en-US" sz="1800">
                          <a:effectLst/>
                          <a:latin typeface="Times New Roman" panose="02020603050405020304" pitchFamily="18" charset="0"/>
                          <a:cs typeface="Times New Roman" panose="02020603050405020304" pitchFamily="18" charset="0"/>
                        </a:rPr>
                        <a:t>From</a:t>
                      </a:r>
                      <a:r>
                        <a:rPr lang="en-US" sz="1800" spc="-2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3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8,00,001</a:t>
                      </a:r>
                      <a:r>
                        <a:rPr lang="en-US" sz="1800" spc="-3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to</a:t>
                      </a:r>
                      <a:r>
                        <a:rPr lang="en-US" sz="1800" spc="-2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45">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12,00,000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pPr>
                      <a:r>
                        <a:rPr lang="en-US" sz="1800" spc="-10">
                          <a:effectLst/>
                          <a:latin typeface="Times New Roman" panose="02020603050405020304" pitchFamily="18" charset="0"/>
                          <a:cs typeface="Times New Roman" panose="02020603050405020304" pitchFamily="18" charset="0"/>
                        </a:rPr>
                        <a:t>40000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pPr>
                      <a:r>
                        <a:rPr lang="en-US" sz="1800" spc="-25">
                          <a:effectLst/>
                          <a:latin typeface="Times New Roman" panose="02020603050405020304" pitchFamily="18" charset="0"/>
                          <a:cs typeface="Times New Roman" panose="02020603050405020304" pitchFamily="18" charset="0"/>
                        </a:rPr>
                        <a:t>10%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881058221"/>
                  </a:ext>
                </a:extLst>
              </a:tr>
              <a:tr h="362189">
                <a:tc>
                  <a:txBody>
                    <a:bodyPr/>
                    <a:lstStyle/>
                    <a:p>
                      <a:pPr marL="67945" marR="0">
                        <a:lnSpc>
                          <a:spcPct val="150000"/>
                        </a:lnSpc>
                      </a:pPr>
                      <a:r>
                        <a:rPr lang="en-US" sz="1800">
                          <a:effectLst/>
                          <a:latin typeface="Times New Roman" panose="02020603050405020304" pitchFamily="18" charset="0"/>
                          <a:cs typeface="Times New Roman" panose="02020603050405020304" pitchFamily="18" charset="0"/>
                        </a:rPr>
                        <a:t>From</a:t>
                      </a:r>
                      <a:r>
                        <a:rPr lang="en-US" sz="1800" spc="-3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3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12,00,001</a:t>
                      </a:r>
                      <a:r>
                        <a:rPr lang="en-US" sz="1800" spc="-3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to</a:t>
                      </a:r>
                      <a:r>
                        <a:rPr lang="en-US" sz="1800" spc="-3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30">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16,00,000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pPr>
                      <a:r>
                        <a:rPr lang="en-US" sz="1800" spc="-10">
                          <a:effectLst/>
                          <a:latin typeface="Times New Roman" panose="02020603050405020304" pitchFamily="18" charset="0"/>
                          <a:cs typeface="Times New Roman" panose="02020603050405020304" pitchFamily="18" charset="0"/>
                        </a:rPr>
                        <a:t>60000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pPr>
                      <a:r>
                        <a:rPr lang="en-US" sz="1800" spc="-25" dirty="0">
                          <a:effectLst/>
                          <a:latin typeface="Times New Roman" panose="02020603050405020304" pitchFamily="18" charset="0"/>
                          <a:cs typeface="Times New Roman" panose="02020603050405020304" pitchFamily="18" charset="0"/>
                        </a:rPr>
                        <a:t>15%</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020541281"/>
                  </a:ext>
                </a:extLst>
              </a:tr>
              <a:tr h="362189">
                <a:tc>
                  <a:txBody>
                    <a:bodyPr/>
                    <a:lstStyle/>
                    <a:p>
                      <a:pPr marL="67945" marR="0">
                        <a:lnSpc>
                          <a:spcPct val="150000"/>
                        </a:lnSpc>
                        <a:spcBef>
                          <a:spcPts val="10"/>
                        </a:spcBef>
                      </a:pPr>
                      <a:r>
                        <a:rPr lang="en-US" sz="1800">
                          <a:effectLst/>
                          <a:latin typeface="Times New Roman" panose="02020603050405020304" pitchFamily="18" charset="0"/>
                          <a:cs typeface="Times New Roman" panose="02020603050405020304" pitchFamily="18" charset="0"/>
                        </a:rPr>
                        <a:t>From</a:t>
                      </a:r>
                      <a:r>
                        <a:rPr lang="en-US" sz="1800" spc="-3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3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16,00,001</a:t>
                      </a:r>
                      <a:r>
                        <a:rPr lang="en-US" sz="1800" spc="-3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to</a:t>
                      </a:r>
                      <a:r>
                        <a:rPr lang="en-US" sz="1800" spc="-3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30">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20,00,000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spcBef>
                          <a:spcPts val="10"/>
                        </a:spcBef>
                      </a:pPr>
                      <a:r>
                        <a:rPr lang="en-US" sz="1800" spc="-10">
                          <a:effectLst/>
                          <a:latin typeface="Times New Roman" panose="02020603050405020304" pitchFamily="18" charset="0"/>
                          <a:cs typeface="Times New Roman" panose="02020603050405020304" pitchFamily="18" charset="0"/>
                        </a:rPr>
                        <a:t>80000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spcBef>
                          <a:spcPts val="10"/>
                        </a:spcBef>
                      </a:pPr>
                      <a:r>
                        <a:rPr lang="en-US" sz="1800" spc="-25">
                          <a:effectLst/>
                          <a:latin typeface="Times New Roman" panose="02020603050405020304" pitchFamily="18" charset="0"/>
                          <a:cs typeface="Times New Roman" panose="02020603050405020304" pitchFamily="18" charset="0"/>
                        </a:rPr>
                        <a:t>20%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393880264"/>
                  </a:ext>
                </a:extLst>
              </a:tr>
              <a:tr h="362189">
                <a:tc>
                  <a:txBody>
                    <a:bodyPr/>
                    <a:lstStyle/>
                    <a:p>
                      <a:pPr marL="67945" marR="0">
                        <a:lnSpc>
                          <a:spcPct val="150000"/>
                        </a:lnSpc>
                      </a:pPr>
                      <a:r>
                        <a:rPr lang="en-US" sz="1800">
                          <a:effectLst/>
                          <a:latin typeface="Times New Roman" panose="02020603050405020304" pitchFamily="18" charset="0"/>
                          <a:cs typeface="Times New Roman" panose="02020603050405020304" pitchFamily="18" charset="0"/>
                        </a:rPr>
                        <a:t>From</a:t>
                      </a:r>
                      <a:r>
                        <a:rPr lang="en-US" sz="1800" spc="-3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3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20,00,001</a:t>
                      </a:r>
                      <a:r>
                        <a:rPr lang="en-US" sz="1800" spc="-3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to</a:t>
                      </a:r>
                      <a:r>
                        <a:rPr lang="en-US" sz="1800" spc="-3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30">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24,00,000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pPr>
                      <a:r>
                        <a:rPr lang="en-US" sz="1800" spc="-10">
                          <a:effectLst/>
                          <a:latin typeface="Times New Roman" panose="02020603050405020304" pitchFamily="18" charset="0"/>
                          <a:cs typeface="Times New Roman" panose="02020603050405020304" pitchFamily="18" charset="0"/>
                        </a:rPr>
                        <a:t>100000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pPr>
                      <a:r>
                        <a:rPr lang="en-US" sz="1800" spc="-25">
                          <a:effectLst/>
                          <a:latin typeface="Times New Roman" panose="02020603050405020304" pitchFamily="18" charset="0"/>
                          <a:cs typeface="Times New Roman" panose="02020603050405020304" pitchFamily="18" charset="0"/>
                        </a:rPr>
                        <a:t>25%</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942118146"/>
                  </a:ext>
                </a:extLst>
              </a:tr>
              <a:tr h="362189">
                <a:tc>
                  <a:txBody>
                    <a:bodyPr/>
                    <a:lstStyle/>
                    <a:p>
                      <a:pPr marL="67945" marR="0">
                        <a:lnSpc>
                          <a:spcPct val="150000"/>
                        </a:lnSpc>
                      </a:pPr>
                      <a:r>
                        <a:rPr lang="en-US" sz="1800">
                          <a:effectLst/>
                          <a:latin typeface="Times New Roman" panose="02020603050405020304" pitchFamily="18" charset="0"/>
                          <a:cs typeface="Times New Roman" panose="02020603050405020304" pitchFamily="18" charset="0"/>
                        </a:rPr>
                        <a:t>Above</a:t>
                      </a:r>
                      <a:r>
                        <a:rPr lang="en-US" sz="1800" spc="-2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Rs.</a:t>
                      </a:r>
                      <a:r>
                        <a:rPr lang="en-US" sz="1800" spc="-30">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24,00,000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0">
                        <a:lnSpc>
                          <a:spcPct val="150000"/>
                        </a:lnSpc>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0" marR="59055" algn="r">
                        <a:lnSpc>
                          <a:spcPct val="150000"/>
                        </a:lnSpc>
                      </a:pPr>
                      <a:r>
                        <a:rPr lang="en-US" sz="1800" spc="-25" dirty="0">
                          <a:effectLst/>
                          <a:latin typeface="Times New Roman" panose="02020603050405020304" pitchFamily="18" charset="0"/>
                          <a:cs typeface="Times New Roman" panose="02020603050405020304" pitchFamily="18" charset="0"/>
                        </a:rPr>
                        <a:t>30%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322260791"/>
                  </a:ext>
                </a:extLst>
              </a:tr>
            </a:tbl>
          </a:graphicData>
        </a:graphic>
      </p:graphicFrame>
      <p:sp>
        <p:nvSpPr>
          <p:cNvPr id="4" name="Footer Placeholder 3">
            <a:extLst>
              <a:ext uri="{FF2B5EF4-FFF2-40B4-BE49-F238E27FC236}">
                <a16:creationId xmlns:a16="http://schemas.microsoft.com/office/drawing/2014/main" id="{15441EBE-7545-D6CB-289A-590504D2264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20212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DB66E-4E29-8DA8-E918-A6EEC95036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CD4FB3-7020-B2E8-FA77-6DA86A4D43E2}"/>
              </a:ext>
            </a:extLst>
          </p:cNvPr>
          <p:cNvSpPr>
            <a:spLocks noGrp="1"/>
          </p:cNvSpPr>
          <p:nvPr>
            <p:ph idx="1"/>
          </p:nvPr>
        </p:nvSpPr>
        <p:spPr>
          <a:xfrm>
            <a:off x="275034" y="152400"/>
            <a:ext cx="8593931" cy="506205"/>
          </a:xfrm>
        </p:spPr>
        <p:txBody>
          <a:bodyPr>
            <a:normAutofit/>
          </a:bodyPr>
          <a:lstStyle/>
          <a:p>
            <a:pPr marL="0" indent="0" algn="just">
              <a:buNone/>
            </a:pPr>
            <a:r>
              <a:rPr lang="en-US" sz="2400" b="1" dirty="0">
                <a:latin typeface="Times New Roman" panose="02020603050405020304" pitchFamily="18" charset="0"/>
                <a:ea typeface="Calibri" panose="020F0502020204030204" pitchFamily="34" charset="0"/>
                <a:cs typeface="Times New Roman" panose="02020603050405020304" pitchFamily="18" charset="0"/>
              </a:rPr>
              <a:t>Tax</a:t>
            </a:r>
            <a:r>
              <a:rPr lang="en-US" sz="2400" b="1" spc="-3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Relief</a:t>
            </a:r>
            <a:r>
              <a:rPr lang="en-US" sz="2400" b="1" spc="-38"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middle</a:t>
            </a:r>
            <a:r>
              <a:rPr lang="en-US" sz="2400" b="1" spc="-3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tax</a:t>
            </a:r>
            <a:r>
              <a:rPr lang="en-US" sz="2400" b="1" spc="-3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payer</a:t>
            </a:r>
            <a:r>
              <a:rPr lang="en-US" sz="2400" b="1" spc="-3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has</a:t>
            </a:r>
            <a:r>
              <a:rPr lang="en-US" sz="2400" b="1" spc="-49"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got</a:t>
            </a:r>
            <a:r>
              <a:rPr lang="en-US" sz="2400" b="1" spc="-3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in</a:t>
            </a:r>
            <a:r>
              <a:rPr lang="en-US" sz="2400" b="1" spc="-38"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this</a:t>
            </a:r>
            <a:r>
              <a:rPr lang="en-US" sz="2400" b="1" spc="-41" dirty="0">
                <a:latin typeface="Times New Roman" panose="02020603050405020304" pitchFamily="18" charset="0"/>
                <a:ea typeface="Calibri" panose="020F0502020204030204" pitchFamily="34" charset="0"/>
                <a:cs typeface="Times New Roman" panose="02020603050405020304" pitchFamily="18" charset="0"/>
              </a:rPr>
              <a:t> </a:t>
            </a:r>
            <a:r>
              <a:rPr lang="en-US" sz="2400" b="1" spc="-8" dirty="0">
                <a:latin typeface="Times New Roman" panose="02020603050405020304" pitchFamily="18" charset="0"/>
                <a:ea typeface="Calibri" panose="020F0502020204030204" pitchFamily="34" charset="0"/>
                <a:cs typeface="Times New Roman" panose="02020603050405020304" pitchFamily="18" charset="0"/>
              </a:rPr>
              <a:t>budget:</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378E5CCF-10F8-0989-D6DE-1BA240130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75034" y="685800"/>
            <a:ext cx="8763000" cy="532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D9AF9626-38AE-B553-14CC-6BE6E7DBDC3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38977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249D4-1F25-3C7F-3E65-EF96C4FC07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791584-0FAA-F184-0D79-F97062815E0D}"/>
              </a:ext>
            </a:extLst>
          </p:cNvPr>
          <p:cNvSpPr>
            <a:spLocks noGrp="1"/>
          </p:cNvSpPr>
          <p:nvPr>
            <p:ph idx="1"/>
          </p:nvPr>
        </p:nvSpPr>
        <p:spPr>
          <a:xfrm>
            <a:off x="267891" y="304800"/>
            <a:ext cx="8593931" cy="5943600"/>
          </a:xfrm>
        </p:spPr>
        <p:txBody>
          <a:bodyPr>
            <a:noAutofit/>
          </a:bodyPr>
          <a:lstStyle/>
          <a:p>
            <a:pPr marL="0" indent="0" algn="just">
              <a:buNone/>
            </a:pPr>
            <a:r>
              <a:rPr lang="en-US" sz="2300" b="1" dirty="0">
                <a:latin typeface="Times New Roman" panose="02020603050405020304" pitchFamily="18" charset="0"/>
                <a:cs typeface="Times New Roman" panose="02020603050405020304" pitchFamily="18" charset="0"/>
              </a:rPr>
              <a:t>No More Rebate on Capital Gains</a:t>
            </a:r>
          </a:p>
          <a:p>
            <a:pPr marL="0" indent="0" algn="just">
              <a:buNone/>
            </a:pPr>
            <a:r>
              <a:rPr lang="en-US" sz="2300" dirty="0">
                <a:latin typeface="Times New Roman" panose="02020603050405020304" pitchFamily="18" charset="0"/>
                <a:cs typeface="Times New Roman" panose="02020603050405020304" pitchFamily="18" charset="0"/>
              </a:rPr>
              <a:t>Earlier, tax rebate </a:t>
            </a:r>
            <a:r>
              <a:rPr lang="en-US" sz="2300" b="1" dirty="0">
                <a:latin typeface="Times New Roman" panose="02020603050405020304" pitchFamily="18" charset="0"/>
                <a:cs typeface="Times New Roman" panose="02020603050405020304" pitchFamily="18" charset="0"/>
              </a:rPr>
              <a:t>includes capital gains income </a:t>
            </a:r>
            <a:r>
              <a:rPr lang="en-US" sz="2300" dirty="0">
                <a:latin typeface="Times New Roman" panose="02020603050405020304" pitchFamily="18" charset="0"/>
                <a:cs typeface="Times New Roman" panose="02020603050405020304" pitchFamily="18" charset="0"/>
              </a:rPr>
              <a:t>(like profits from shares). However, last year, the </a:t>
            </a:r>
            <a:r>
              <a:rPr lang="en-US" sz="2300" b="1" dirty="0">
                <a:latin typeface="Times New Roman" panose="02020603050405020304" pitchFamily="18" charset="0"/>
                <a:cs typeface="Times New Roman" panose="02020603050405020304" pitchFamily="18" charset="0"/>
              </a:rPr>
              <a:t>Income Tax Department stopped allowing this rebate under the new tax regime</a:t>
            </a:r>
            <a:r>
              <a:rPr lang="en-US" sz="2300" dirty="0">
                <a:latin typeface="Times New Roman" panose="02020603050405020304" pitchFamily="18" charset="0"/>
                <a:cs typeface="Times New Roman" panose="02020603050405020304" pitchFamily="18" charset="0"/>
              </a:rPr>
              <a:t>, which led to a legal dispute. </a:t>
            </a:r>
          </a:p>
          <a:p>
            <a:pPr marL="0" indent="0" algn="just">
              <a:buNone/>
            </a:pPr>
            <a:r>
              <a:rPr lang="en-US" sz="2300" b="1" dirty="0">
                <a:latin typeface="Times New Roman" panose="02020603050405020304" pitchFamily="18" charset="0"/>
                <a:cs typeface="Times New Roman" panose="02020603050405020304" pitchFamily="18" charset="0"/>
              </a:rPr>
              <a:t>Now, the Budget 2025 has officially amended Sec on 87A to exclude capital gains from rebate eligibility.</a:t>
            </a:r>
          </a:p>
          <a:p>
            <a:pPr marL="0" indent="0" algn="just">
              <a:buNone/>
            </a:pPr>
            <a:endParaRPr lang="en-US" sz="2300" b="1" dirty="0">
              <a:latin typeface="Times New Roman" panose="02020603050405020304" pitchFamily="18" charset="0"/>
              <a:cs typeface="Times New Roman" panose="02020603050405020304" pitchFamily="18" charset="0"/>
            </a:endParaRPr>
          </a:p>
          <a:p>
            <a:pPr marL="0" indent="0" algn="just">
              <a:buNone/>
            </a:pPr>
            <a:r>
              <a:rPr lang="en-US" sz="2300" b="1" dirty="0">
                <a:latin typeface="Times New Roman" panose="02020603050405020304" pitchFamily="18" charset="0"/>
                <a:cs typeface="Times New Roman" panose="02020603050405020304" pitchFamily="18" charset="0"/>
              </a:rPr>
              <a:t>What This Means for You:</a:t>
            </a:r>
          </a:p>
          <a:p>
            <a:pPr marL="0" indent="0" algn="just">
              <a:buNone/>
            </a:pPr>
            <a:r>
              <a:rPr lang="en-US" sz="2300" dirty="0">
                <a:latin typeface="Times New Roman" panose="02020603050405020304" pitchFamily="18" charset="0"/>
                <a:cs typeface="Times New Roman" panose="02020603050405020304" pitchFamily="18" charset="0"/>
              </a:rPr>
              <a:t>If your income (excluding capital gains) is </a:t>
            </a:r>
            <a:r>
              <a:rPr lang="en-US" sz="2300" b="1" dirty="0">
                <a:latin typeface="Times New Roman" panose="02020603050405020304" pitchFamily="18" charset="0"/>
                <a:cs typeface="Times New Roman" panose="02020603050405020304" pitchFamily="18" charset="0"/>
              </a:rPr>
              <a:t>below ₹12 lakh</a:t>
            </a:r>
            <a:r>
              <a:rPr lang="en-US" sz="2300" dirty="0">
                <a:latin typeface="Times New Roman" panose="02020603050405020304" pitchFamily="18" charset="0"/>
                <a:cs typeface="Times New Roman" panose="02020603050405020304" pitchFamily="18" charset="0"/>
              </a:rPr>
              <a:t>, you pay </a:t>
            </a:r>
            <a:r>
              <a:rPr lang="en-US" sz="2300" b="1" dirty="0">
                <a:latin typeface="Times New Roman" panose="02020603050405020304" pitchFamily="18" charset="0"/>
                <a:cs typeface="Times New Roman" panose="02020603050405020304" pitchFamily="18" charset="0"/>
              </a:rPr>
              <a:t>zero tax</a:t>
            </a:r>
            <a:r>
              <a:rPr lang="en-US" sz="2300" dirty="0">
                <a:latin typeface="Times New Roman" panose="02020603050405020304" pitchFamily="18" charset="0"/>
                <a:cs typeface="Times New Roman" panose="02020603050405020304" pitchFamily="18" charset="0"/>
              </a:rPr>
              <a:t>.</a:t>
            </a:r>
          </a:p>
          <a:p>
            <a:pPr marL="0" indent="0" algn="just">
              <a:buNone/>
            </a:pPr>
            <a:r>
              <a:rPr lang="en-US" sz="2300" dirty="0">
                <a:latin typeface="Times New Roman" panose="02020603050405020304" pitchFamily="18" charset="0"/>
                <a:cs typeface="Times New Roman" panose="02020603050405020304" pitchFamily="18" charset="0"/>
              </a:rPr>
              <a:t> If you have capital gains, you </a:t>
            </a:r>
            <a:r>
              <a:rPr lang="en-US" sz="2300" b="1" dirty="0">
                <a:latin typeface="Times New Roman" panose="02020603050405020304" pitchFamily="18" charset="0"/>
                <a:cs typeface="Times New Roman" panose="02020603050405020304" pitchFamily="18" charset="0"/>
              </a:rPr>
              <a:t>must pay tax </a:t>
            </a:r>
            <a:r>
              <a:rPr lang="en-US" sz="2300" dirty="0">
                <a:latin typeface="Times New Roman" panose="02020603050405020304" pitchFamily="18" charset="0"/>
                <a:cs typeface="Times New Roman" panose="02020603050405020304" pitchFamily="18" charset="0"/>
              </a:rPr>
              <a:t>on them:</a:t>
            </a:r>
          </a:p>
          <a:p>
            <a:pPr algn="just">
              <a:buFont typeface="Wingdings" panose="05000000000000000000" pitchFamily="2" charset="2"/>
              <a:buChar char="Ø"/>
            </a:pPr>
            <a:r>
              <a:rPr lang="en-US" sz="2300" b="1" dirty="0">
                <a:latin typeface="Times New Roman" panose="02020603050405020304" pitchFamily="18" charset="0"/>
                <a:cs typeface="Times New Roman" panose="02020603050405020304" pitchFamily="18" charset="0"/>
              </a:rPr>
              <a:t>12.5% on long-term capital gains (LTCG) </a:t>
            </a:r>
            <a:r>
              <a:rPr lang="en-US" sz="2300" dirty="0">
                <a:latin typeface="Times New Roman" panose="02020603050405020304" pitchFamily="18" charset="0"/>
                <a:cs typeface="Times New Roman" panose="02020603050405020304" pitchFamily="18" charset="0"/>
              </a:rPr>
              <a:t>above ₹1.25 lakh.</a:t>
            </a:r>
          </a:p>
          <a:p>
            <a:pPr algn="just">
              <a:buFont typeface="Wingdings" panose="05000000000000000000" pitchFamily="2" charset="2"/>
              <a:buChar char="Ø"/>
            </a:pPr>
            <a:r>
              <a:rPr lang="en-US" sz="2300" b="1" dirty="0">
                <a:latin typeface="Times New Roman" panose="02020603050405020304" pitchFamily="18" charset="0"/>
                <a:cs typeface="Times New Roman" panose="02020603050405020304" pitchFamily="18" charset="0"/>
              </a:rPr>
              <a:t>20% on short-term capital gains (STCG)</a:t>
            </a:r>
            <a:r>
              <a:rPr lang="en-US" sz="2300" dirty="0">
                <a:latin typeface="Times New Roman" panose="02020603050405020304" pitchFamily="18" charset="0"/>
                <a:cs typeface="Times New Roman" panose="02020603050405020304" pitchFamily="18" charset="0"/>
              </a:rPr>
              <a:t>.</a:t>
            </a:r>
          </a:p>
          <a:p>
            <a:pPr marL="0" indent="0" algn="just">
              <a:buNone/>
            </a:pPr>
            <a:r>
              <a:rPr lang="en-US" sz="2300" b="1" dirty="0">
                <a:latin typeface="Times New Roman" panose="02020603050405020304" pitchFamily="18" charset="0"/>
                <a:cs typeface="Times New Roman" panose="02020603050405020304" pitchFamily="18" charset="0"/>
              </a:rPr>
              <a:t>No rebate on tax from capital gains </a:t>
            </a:r>
            <a:r>
              <a:rPr lang="en-US" sz="2300" dirty="0">
                <a:latin typeface="Times New Roman" panose="02020603050405020304" pitchFamily="18" charset="0"/>
                <a:cs typeface="Times New Roman" panose="02020603050405020304" pitchFamily="18" charset="0"/>
              </a:rPr>
              <a:t>under the new regime.</a:t>
            </a:r>
          </a:p>
        </p:txBody>
      </p:sp>
      <p:sp>
        <p:nvSpPr>
          <p:cNvPr id="2" name="Footer Placeholder 1">
            <a:extLst>
              <a:ext uri="{FF2B5EF4-FFF2-40B4-BE49-F238E27FC236}">
                <a16:creationId xmlns:a16="http://schemas.microsoft.com/office/drawing/2014/main" id="{9AD0DA0D-B882-1DBD-77A2-0B6ED0A2F52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050978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Rebate under section 87A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1.Under the provisions of section 87A of the Act, an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being an individual resident in India, having total income not exceeding Rs 5 lakh, is provided a rebate of 100 per cent of the amount of income-tax payable i.e., an individual having income till Rs 5 lakh is not required to pay any income tax. </a:t>
            </a:r>
          </a:p>
        </p:txBody>
      </p:sp>
      <p:sp>
        <p:nvSpPr>
          <p:cNvPr id="2" name="Footer Placeholder 1">
            <a:extLst>
              <a:ext uri="{FF2B5EF4-FFF2-40B4-BE49-F238E27FC236}">
                <a16:creationId xmlns:a16="http://schemas.microsoft.com/office/drawing/2014/main" id="{F2C4D8FD-6F42-68F9-1496-FF420D9FDAC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Finance Act, 2023 inserted proviso to the said section, to provide rebate of income-tax in cases where the total income of such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is chargeable to tax under sub-section (1A) of section 115BAC. </a:t>
            </a:r>
          </a:p>
          <a:p>
            <a:pPr marL="0" indent="0" algn="just">
              <a:buNone/>
            </a:pPr>
            <a:r>
              <a:rPr lang="en-US" sz="2400" dirty="0">
                <a:latin typeface="Times New Roman" panose="02020603050405020304" pitchFamily="18" charset="0"/>
                <a:cs typeface="Times New Roman" panose="02020603050405020304" pitchFamily="18" charset="0"/>
              </a:rPr>
              <a:t>Proviso to section 87A provides the rebate of income-tax in cases of such individuals, </a:t>
            </a:r>
            <a:r>
              <a:rPr lang="en-US" sz="2400" dirty="0" err="1">
                <a:latin typeface="Times New Roman" panose="02020603050405020304" pitchFamily="18" charset="0"/>
                <a:cs typeface="Times New Roman" panose="02020603050405020304" pitchFamily="18" charset="0"/>
              </a:rPr>
              <a:t>upto</a:t>
            </a:r>
            <a:r>
              <a:rPr lang="en-US" sz="2400" dirty="0">
                <a:latin typeface="Times New Roman" panose="02020603050405020304" pitchFamily="18" charset="0"/>
                <a:cs typeface="Times New Roman" panose="02020603050405020304" pitchFamily="18" charset="0"/>
              </a:rPr>
              <a:t> Rs.25,000/- where the total income does not exceed Rs. 7,00,000/- (clause (a) of the said proviso) and marginal relief where the total income exceeds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7,00,000/- (clause (b) of the said proviso) to income chargeable to tax under sub-section (1A) of section 115BAC.</a:t>
            </a:r>
          </a:p>
        </p:txBody>
      </p:sp>
      <p:sp>
        <p:nvSpPr>
          <p:cNvPr id="2" name="Footer Placeholder 1">
            <a:extLst>
              <a:ext uri="{FF2B5EF4-FFF2-40B4-BE49-F238E27FC236}">
                <a16:creationId xmlns:a16="http://schemas.microsoft.com/office/drawing/2014/main" id="{F8FBFAFF-7967-CF39-24B6-399A13C49DD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The provisions of sub-section (1A) of section 115BAC are subject to the other provisions of Chapter XII i.e. determination of tax in certain special cases. </a:t>
            </a:r>
          </a:p>
          <a:p>
            <a:pPr marL="0" indent="0" algn="just">
              <a:buNone/>
            </a:pPr>
            <a:r>
              <a:rPr lang="en-US" sz="2400" dirty="0">
                <a:latin typeface="Times New Roman" panose="02020603050405020304" pitchFamily="18" charset="0"/>
                <a:cs typeface="Times New Roman" panose="02020603050405020304" pitchFamily="18" charset="0"/>
              </a:rPr>
              <a:t>Hence, proviso to section 87A clearly provides that tax on incomes chargeable at special rates (for e.g.: capital gains u/s 111A, 112 etc.) as specified under various provisions of Chapter XII, are not included while determining the rebate of income-tax under the first proviso to section 87A.</a:t>
            </a:r>
          </a:p>
        </p:txBody>
      </p:sp>
      <p:sp>
        <p:nvSpPr>
          <p:cNvPr id="2" name="Footer Placeholder 1">
            <a:extLst>
              <a:ext uri="{FF2B5EF4-FFF2-40B4-BE49-F238E27FC236}">
                <a16:creationId xmlns:a16="http://schemas.microsoft.com/office/drawing/2014/main" id="{EF634237-77B9-0679-9F05-C6799490293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4. </a:t>
            </a:r>
            <a:r>
              <a:rPr lang="en-US" sz="2400" b="1" dirty="0">
                <a:latin typeface="Times New Roman" panose="02020603050405020304" pitchFamily="18" charset="0"/>
                <a:cs typeface="Times New Roman" panose="02020603050405020304" pitchFamily="18" charset="0"/>
              </a:rPr>
              <a:t>From assessment year 2026-27 onwards, for an </a:t>
            </a:r>
            <a:r>
              <a:rPr lang="en-US" sz="2400" b="1" dirty="0" err="1">
                <a:latin typeface="Times New Roman" panose="02020603050405020304" pitchFamily="18" charset="0"/>
                <a:cs typeface="Times New Roman" panose="02020603050405020304" pitchFamily="18" charset="0"/>
              </a:rPr>
              <a:t>assessee</a:t>
            </a:r>
            <a:r>
              <a:rPr lang="en-US" sz="2400" b="1" dirty="0">
                <a:latin typeface="Times New Roman" panose="02020603050405020304" pitchFamily="18" charset="0"/>
                <a:cs typeface="Times New Roman" panose="02020603050405020304" pitchFamily="18" charset="0"/>
              </a:rPr>
              <a:t>, being an individual resident in India whose income is chargeable to tax under the sub-section (1A) of section 115BAC, it is proposed to,–</a:t>
            </a:r>
          </a:p>
          <a:p>
            <a:pPr marL="0" indent="0" algn="just">
              <a:buNone/>
            </a:pP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enhance the limit of total income for rebate in clause (a) and (b) of first proviso under section 87A, on which the income-tax is payable as per the rates of income-tax under sub-section (1A) of section 115BAC, from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7,00,000/- to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12,00,000/- and the limit of rebate in clause (a) of first proviso to section 87A from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25,000/- to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60,000/-.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a:t>
            </a:r>
            <a:r>
              <a:rPr lang="en-US" sz="2400" dirty="0" err="1">
                <a:latin typeface="Times New Roman" panose="02020603050405020304" pitchFamily="18" charset="0"/>
                <a:cs typeface="Times New Roman" panose="02020603050405020304" pitchFamily="18" charset="0"/>
              </a:rPr>
              <a:t>rationalise</a:t>
            </a:r>
            <a:r>
              <a:rPr lang="en-US" sz="2400" dirty="0">
                <a:latin typeface="Times New Roman" panose="02020603050405020304" pitchFamily="18" charset="0"/>
                <a:cs typeface="Times New Roman" panose="02020603050405020304" pitchFamily="18" charset="0"/>
              </a:rPr>
              <a:t> the first proviso to section 87A by inserting a new proviso so as to provide that the deduction under the first proviso, shall not exceed the amount of income-tax payable as per the rates provided in sub-section (1A) of section 115BAC. </a:t>
            </a:r>
          </a:p>
        </p:txBody>
      </p:sp>
      <p:sp>
        <p:nvSpPr>
          <p:cNvPr id="2" name="Footer Placeholder 1">
            <a:extLst>
              <a:ext uri="{FF2B5EF4-FFF2-40B4-BE49-F238E27FC236}">
                <a16:creationId xmlns:a16="http://schemas.microsoft.com/office/drawing/2014/main" id="{8DAF4EBB-0EE5-D4BC-C41C-9A7A78F0414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5. Further, as mentioned in para. 4 above, such rebate of income-tax is not available on tax on incomes chargeable at special rates (for e.g.: capital gains u/s 111A, 112 etc.).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2, 20, 24 &amp; the First Schedule] </a:t>
            </a:r>
          </a:p>
        </p:txBody>
      </p:sp>
      <p:sp>
        <p:nvSpPr>
          <p:cNvPr id="2" name="Footer Placeholder 1">
            <a:extLst>
              <a:ext uri="{FF2B5EF4-FFF2-40B4-BE49-F238E27FC236}">
                <a16:creationId xmlns:a16="http://schemas.microsoft.com/office/drawing/2014/main" id="{6FF40FE5-034E-7AE9-A7B3-E9BDDBE32A3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62EC09-D31A-88F7-BCD4-8E1B4C62C9FA}"/>
              </a:ext>
            </a:extLst>
          </p:cNvPr>
          <p:cNvSpPr>
            <a:spLocks noGrp="1"/>
          </p:cNvSpPr>
          <p:nvPr>
            <p:ph idx="1"/>
          </p:nvPr>
        </p:nvSpPr>
        <p:spPr>
          <a:xfrm>
            <a:off x="304800" y="229552"/>
            <a:ext cx="8115300" cy="5485447"/>
          </a:xfrm>
        </p:spPr>
        <p:txBody>
          <a:bodyPr>
            <a:noAutofit/>
          </a:bodyPr>
          <a:lstStyle/>
          <a:p>
            <a:pPr marL="0" indent="0" algn="just">
              <a:spcBef>
                <a:spcPts val="285"/>
              </a:spcBef>
              <a:buSzPts val="2000"/>
              <a:buNone/>
              <a:tabLst>
                <a:tab pos="313849" algn="l"/>
              </a:tabLst>
            </a:pPr>
            <a:r>
              <a:rPr lang="en-US" b="1" kern="0" spc="-8" dirty="0">
                <a:latin typeface="Times New Roman" panose="02020603050405020304" pitchFamily="18" charset="0"/>
                <a:ea typeface="Arial" panose="020B0604020202020204" pitchFamily="34" charset="0"/>
                <a:cs typeface="Times New Roman" panose="02020603050405020304" pitchFamily="18" charset="0"/>
              </a:rPr>
              <a:t>Tax</a:t>
            </a:r>
            <a:r>
              <a:rPr lang="en-US" b="1" kern="0" spc="-94" dirty="0">
                <a:latin typeface="Times New Roman" panose="02020603050405020304" pitchFamily="18" charset="0"/>
                <a:ea typeface="Arial" panose="020B0604020202020204" pitchFamily="34" charset="0"/>
                <a:cs typeface="Times New Roman" panose="02020603050405020304" pitchFamily="18" charset="0"/>
              </a:rPr>
              <a:t> </a:t>
            </a:r>
            <a:r>
              <a:rPr lang="en-US" b="1" kern="0" spc="-15" dirty="0">
                <a:latin typeface="Times New Roman" panose="02020603050405020304" pitchFamily="18" charset="0"/>
                <a:ea typeface="Arial" panose="020B0604020202020204" pitchFamily="34" charset="0"/>
                <a:cs typeface="Times New Roman" panose="02020603050405020304" pitchFamily="18" charset="0"/>
              </a:rPr>
              <a:t>Rates</a:t>
            </a:r>
            <a:endParaRPr lang="en-US" b="1" kern="0"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r>
              <a:rPr lang="en-US" b="1" dirty="0">
                <a:latin typeface="Times New Roman" panose="02020603050405020304" pitchFamily="18" charset="0"/>
                <a:ea typeface="Arial" panose="020B0604020202020204" pitchFamily="34" charset="0"/>
                <a:cs typeface="Times New Roman" panose="02020603050405020304" pitchFamily="18" charset="0"/>
              </a:rPr>
              <a:t>Personal</a:t>
            </a:r>
            <a:r>
              <a:rPr lang="en-US" b="1" spc="-41"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Tax</a:t>
            </a:r>
            <a:r>
              <a:rPr lang="en-US" b="1" spc="-41" dirty="0">
                <a:latin typeface="Times New Roman" panose="02020603050405020304" pitchFamily="18" charset="0"/>
                <a:ea typeface="Arial" panose="020B0604020202020204" pitchFamily="34" charset="0"/>
                <a:cs typeface="Times New Roman" panose="02020603050405020304" pitchFamily="18" charset="0"/>
              </a:rPr>
              <a:t> </a:t>
            </a:r>
            <a:r>
              <a:rPr lang="en-US" b="1" spc="-8" dirty="0">
                <a:latin typeface="Times New Roman" panose="02020603050405020304" pitchFamily="18" charset="0"/>
                <a:ea typeface="Arial" panose="020B0604020202020204" pitchFamily="34" charset="0"/>
                <a:cs typeface="Times New Roman" panose="02020603050405020304" pitchFamily="18" charset="0"/>
              </a:rPr>
              <a:t>Rates</a:t>
            </a:r>
            <a:endParaRPr lang="en-US" b="1"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r>
              <a:rPr lang="en-US" b="1" dirty="0">
                <a:latin typeface="Times New Roman" panose="02020603050405020304" pitchFamily="18" charset="0"/>
                <a:ea typeface="Arial" panose="020B0604020202020204" pitchFamily="34" charset="0"/>
                <a:cs typeface="Times New Roman" panose="02020603050405020304" pitchFamily="18" charset="0"/>
              </a:rPr>
              <a:t>New</a:t>
            </a:r>
            <a:r>
              <a:rPr lang="en-US" b="1" spc="-19"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Tax</a:t>
            </a:r>
            <a:r>
              <a:rPr lang="en-US" b="1" spc="-15"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Regime</a:t>
            </a:r>
            <a:r>
              <a:rPr lang="en-US" b="1" spc="-19"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[Mandatory</a:t>
            </a:r>
            <a:r>
              <a:rPr lang="en-US" b="1" spc="-15"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if</a:t>
            </a:r>
            <a:r>
              <a:rPr lang="en-US" b="1" spc="-15"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not</a:t>
            </a:r>
            <a:r>
              <a:rPr lang="en-US" b="1" spc="-19"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opted</a:t>
            </a:r>
            <a:r>
              <a:rPr lang="en-US" b="1" spc="-15"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for</a:t>
            </a:r>
            <a:r>
              <a:rPr lang="en-US" b="1" spc="-15" dirty="0">
                <a:latin typeface="Times New Roman" panose="02020603050405020304" pitchFamily="18" charset="0"/>
                <a:ea typeface="Arial" panose="020B0604020202020204" pitchFamily="34" charset="0"/>
                <a:cs typeface="Times New Roman" panose="02020603050405020304" pitchFamily="18" charset="0"/>
              </a:rPr>
              <a:t> old]</a:t>
            </a:r>
          </a:p>
          <a:p>
            <a:pPr marL="0" indent="0" algn="just">
              <a:buSzPts val="1400"/>
              <a:buNone/>
              <a:tabLst>
                <a:tab pos="314325" algn="l"/>
              </a:tabLst>
            </a:pPr>
            <a:r>
              <a:rPr lang="en-US" b="1" spc="-8" dirty="0">
                <a:latin typeface="Times New Roman" panose="02020603050405020304" pitchFamily="18" charset="0"/>
                <a:ea typeface="Arial" panose="020B0604020202020204" pitchFamily="34" charset="0"/>
                <a:cs typeface="Times New Roman" panose="02020603050405020304" pitchFamily="18" charset="0"/>
              </a:rPr>
              <a:t>Individuals</a:t>
            </a:r>
          </a:p>
          <a:p>
            <a:pPr marL="0" indent="0" algn="just">
              <a:buSzPts val="1400"/>
              <a:buNone/>
              <a:tabLst>
                <a:tab pos="314325" algn="l"/>
              </a:tabLst>
            </a:pPr>
            <a:endParaRPr lang="en-US" b="1" spc="-8"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endParaRPr lang="en-US" b="1" spc="-8"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endParaRPr lang="en-US" b="1" spc="-8"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endParaRPr lang="en-US" b="1" spc="-8"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endParaRPr lang="en-US" b="1" spc="-8"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endParaRPr lang="en-US" b="1" spc="-8"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endParaRPr lang="en-US" b="1" spc="-8"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endParaRPr lang="en-US" b="1" spc="-8" dirty="0">
              <a:latin typeface="Times New Roman" panose="02020603050405020304" pitchFamily="18" charset="0"/>
              <a:ea typeface="Arial" panose="020B0604020202020204" pitchFamily="34" charset="0"/>
              <a:cs typeface="Times New Roman" panose="02020603050405020304" pitchFamily="18" charset="0"/>
            </a:endParaRPr>
          </a:p>
          <a:p>
            <a:pPr marL="0" indent="0">
              <a:spcBef>
                <a:spcPts val="439"/>
              </a:spcBef>
              <a:buNone/>
            </a:pPr>
            <a:r>
              <a:rPr lang="en-US" i="1" dirty="0">
                <a:latin typeface="Times New Roman" panose="02020603050405020304" pitchFamily="18" charset="0"/>
                <a:ea typeface="Arial Narrow" panose="020B0606020202030204" pitchFamily="34" charset="0"/>
                <a:cs typeface="Times New Roman" panose="02020603050405020304" pitchFamily="18" charset="0"/>
              </a:rPr>
              <a:t>*Note-</a:t>
            </a:r>
            <a:r>
              <a:rPr lang="en-US" i="1" spc="-19" dirty="0">
                <a:latin typeface="Times New Roman" panose="02020603050405020304" pitchFamily="18" charset="0"/>
                <a:ea typeface="Arial Narrow" panose="020B0606020202030204" pitchFamily="34" charset="0"/>
                <a:cs typeface="Times New Roman" panose="02020603050405020304" pitchFamily="18" charset="0"/>
              </a:rPr>
              <a:t> </a:t>
            </a:r>
            <a:r>
              <a:rPr lang="en-US" i="1" dirty="0">
                <a:latin typeface="Times New Roman" panose="02020603050405020304" pitchFamily="18" charset="0"/>
                <a:ea typeface="Arial Narrow" panose="020B0606020202030204" pitchFamily="34" charset="0"/>
                <a:cs typeface="Times New Roman" panose="02020603050405020304" pitchFamily="18" charset="0"/>
              </a:rPr>
              <a:t>No</a:t>
            </a:r>
            <a:r>
              <a:rPr lang="en-US" i="1" spc="-15" dirty="0">
                <a:latin typeface="Times New Roman" panose="02020603050405020304" pitchFamily="18" charset="0"/>
                <a:ea typeface="Arial Narrow" panose="020B0606020202030204" pitchFamily="34" charset="0"/>
                <a:cs typeface="Times New Roman" panose="02020603050405020304" pitchFamily="18" charset="0"/>
              </a:rPr>
              <a:t> </a:t>
            </a:r>
            <a:r>
              <a:rPr lang="en-US" i="1" dirty="0">
                <a:latin typeface="Times New Roman" panose="02020603050405020304" pitchFamily="18" charset="0"/>
                <a:ea typeface="Arial Narrow" panose="020B0606020202030204" pitchFamily="34" charset="0"/>
                <a:cs typeface="Times New Roman" panose="02020603050405020304" pitchFamily="18" charset="0"/>
              </a:rPr>
              <a:t>deduction</a:t>
            </a:r>
            <a:r>
              <a:rPr lang="en-US" i="1" spc="-15" dirty="0">
                <a:latin typeface="Times New Roman" panose="02020603050405020304" pitchFamily="18" charset="0"/>
                <a:ea typeface="Arial Narrow" panose="020B0606020202030204" pitchFamily="34" charset="0"/>
                <a:cs typeface="Times New Roman" panose="02020603050405020304" pitchFamily="18" charset="0"/>
              </a:rPr>
              <a:t> </a:t>
            </a:r>
            <a:r>
              <a:rPr lang="en-US" i="1" dirty="0">
                <a:latin typeface="Times New Roman" panose="02020603050405020304" pitchFamily="18" charset="0"/>
                <a:ea typeface="Arial Narrow" panose="020B0606020202030204" pitchFamily="34" charset="0"/>
                <a:cs typeface="Times New Roman" panose="02020603050405020304" pitchFamily="18" charset="0"/>
              </a:rPr>
              <a:t>available</a:t>
            </a:r>
            <a:r>
              <a:rPr lang="en-US" i="1" spc="-15" dirty="0">
                <a:latin typeface="Times New Roman" panose="02020603050405020304" pitchFamily="18" charset="0"/>
                <a:ea typeface="Arial Narrow" panose="020B0606020202030204" pitchFamily="34" charset="0"/>
                <a:cs typeface="Times New Roman" panose="02020603050405020304" pitchFamily="18" charset="0"/>
              </a:rPr>
              <a:t> </a:t>
            </a:r>
            <a:r>
              <a:rPr lang="en-US" i="1" dirty="0">
                <a:latin typeface="Times New Roman" panose="02020603050405020304" pitchFamily="18" charset="0"/>
                <a:ea typeface="Arial Narrow" panose="020B0606020202030204" pitchFamily="34" charset="0"/>
                <a:cs typeface="Times New Roman" panose="02020603050405020304" pitchFamily="18" charset="0"/>
              </a:rPr>
              <a:t>except</a:t>
            </a:r>
            <a:r>
              <a:rPr lang="en-US" i="1" spc="-15" dirty="0">
                <a:latin typeface="Times New Roman" panose="02020603050405020304" pitchFamily="18" charset="0"/>
                <a:ea typeface="Arial Narrow" panose="020B0606020202030204" pitchFamily="34" charset="0"/>
                <a:cs typeface="Times New Roman" panose="02020603050405020304" pitchFamily="18" charset="0"/>
              </a:rPr>
              <a:t> </a:t>
            </a:r>
            <a:r>
              <a:rPr lang="en-US" i="1" dirty="0">
                <a:latin typeface="Times New Roman" panose="02020603050405020304" pitchFamily="18" charset="0"/>
                <a:ea typeface="Arial Narrow" panose="020B0606020202030204" pitchFamily="34" charset="0"/>
                <a:cs typeface="Times New Roman" panose="02020603050405020304" pitchFamily="18" charset="0"/>
              </a:rPr>
              <a:t>mentioned</a:t>
            </a:r>
            <a:r>
              <a:rPr lang="en-US" i="1" spc="-15" dirty="0">
                <a:latin typeface="Times New Roman" panose="02020603050405020304" pitchFamily="18" charset="0"/>
                <a:ea typeface="Arial Narrow" panose="020B0606020202030204" pitchFamily="34" charset="0"/>
                <a:cs typeface="Times New Roman" panose="02020603050405020304" pitchFamily="18" charset="0"/>
              </a:rPr>
              <a:t> </a:t>
            </a:r>
            <a:r>
              <a:rPr lang="en-US" i="1" spc="-8" dirty="0">
                <a:latin typeface="Times New Roman" panose="02020603050405020304" pitchFamily="18" charset="0"/>
                <a:ea typeface="Arial Narrow" panose="020B0606020202030204" pitchFamily="34" charset="0"/>
                <a:cs typeface="Times New Roman" panose="02020603050405020304" pitchFamily="18" charset="0"/>
              </a:rPr>
              <a:t>below.</a:t>
            </a:r>
            <a:endParaRPr lang="en-US" dirty="0">
              <a:latin typeface="Times New Roman" panose="02020603050405020304" pitchFamily="18" charset="0"/>
              <a:ea typeface="Arial Narrow" panose="020B0606020202030204" pitchFamily="34" charset="0"/>
              <a:cs typeface="Times New Roman" panose="02020603050405020304" pitchFamily="18" charset="0"/>
            </a:endParaRPr>
          </a:p>
          <a:p>
            <a:pPr>
              <a:spcBef>
                <a:spcPts val="94"/>
              </a:spcBef>
              <a:buSzPts val="1200"/>
              <a:tabLst>
                <a:tab pos="313849" algn="l"/>
              </a:tabLst>
            </a:pPr>
            <a:r>
              <a:rPr lang="en-US" dirty="0">
                <a:latin typeface="Times New Roman" panose="02020603050405020304" pitchFamily="18" charset="0"/>
                <a:ea typeface="Arial Narrow" panose="020B0606020202030204" pitchFamily="34" charset="0"/>
                <a:cs typeface="Times New Roman" panose="02020603050405020304" pitchFamily="18" charset="0"/>
              </a:rPr>
              <a:t>Standard</a:t>
            </a:r>
            <a:r>
              <a:rPr lang="en-US" spc="-23"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a:latin typeface="Times New Roman" panose="02020603050405020304" pitchFamily="18" charset="0"/>
                <a:ea typeface="Arial Narrow" panose="020B0606020202030204" pitchFamily="34" charset="0"/>
                <a:cs typeface="Times New Roman" panose="02020603050405020304" pitchFamily="18" charset="0"/>
              </a:rPr>
              <a:t>Deduction</a:t>
            </a:r>
            <a:r>
              <a:rPr lang="en-US" spc="-19"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a:latin typeface="Times New Roman" panose="02020603050405020304" pitchFamily="18" charset="0"/>
                <a:ea typeface="Arial Narrow" panose="020B0606020202030204" pitchFamily="34" charset="0"/>
                <a:cs typeface="Times New Roman" panose="02020603050405020304" pitchFamily="18" charset="0"/>
              </a:rPr>
              <a:t>U/s</a:t>
            </a:r>
            <a:r>
              <a:rPr lang="en-US" spc="-19"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a:latin typeface="Times New Roman" panose="02020603050405020304" pitchFamily="18" charset="0"/>
                <a:ea typeface="Arial Narrow" panose="020B0606020202030204" pitchFamily="34" charset="0"/>
                <a:cs typeface="Times New Roman" panose="02020603050405020304" pitchFamily="18" charset="0"/>
              </a:rPr>
              <a:t>16(</a:t>
            </a:r>
            <a:r>
              <a:rPr lang="en-US" dirty="0" err="1">
                <a:latin typeface="Times New Roman" panose="02020603050405020304" pitchFamily="18" charset="0"/>
                <a:ea typeface="Arial Narrow" panose="020B0606020202030204" pitchFamily="34" charset="0"/>
                <a:cs typeface="Times New Roman" panose="02020603050405020304" pitchFamily="18" charset="0"/>
              </a:rPr>
              <a:t>ia</a:t>
            </a:r>
            <a:r>
              <a:rPr lang="en-US" dirty="0">
                <a:latin typeface="Times New Roman" panose="02020603050405020304" pitchFamily="18" charset="0"/>
                <a:ea typeface="Arial Narrow" panose="020B0606020202030204" pitchFamily="34" charset="0"/>
                <a:cs typeface="Times New Roman" panose="02020603050405020304" pitchFamily="18" charset="0"/>
              </a:rPr>
              <a:t>)</a:t>
            </a:r>
            <a:r>
              <a:rPr lang="en-US" spc="-19"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err="1">
                <a:latin typeface="Times New Roman" panose="02020603050405020304" pitchFamily="18" charset="0"/>
                <a:ea typeface="Arial Narrow" panose="020B0606020202030204" pitchFamily="34" charset="0"/>
                <a:cs typeface="Times New Roman" panose="02020603050405020304" pitchFamily="18" charset="0"/>
              </a:rPr>
              <a:t>upto</a:t>
            </a:r>
            <a:r>
              <a:rPr lang="en-US" spc="-19" dirty="0">
                <a:latin typeface="Times New Roman" panose="02020603050405020304" pitchFamily="18" charset="0"/>
                <a:ea typeface="Arial Narrow" panose="020B0606020202030204" pitchFamily="34" charset="0"/>
                <a:cs typeface="Times New Roman" panose="02020603050405020304" pitchFamily="18" charset="0"/>
              </a:rPr>
              <a:t> </a:t>
            </a:r>
            <a:r>
              <a:rPr lang="en-US" spc="-8" dirty="0">
                <a:latin typeface="Times New Roman" panose="02020603050405020304" pitchFamily="18" charset="0"/>
                <a:ea typeface="Arial Narrow" panose="020B0606020202030204" pitchFamily="34" charset="0"/>
                <a:cs typeface="Times New Roman" panose="02020603050405020304" pitchFamily="18" charset="0"/>
              </a:rPr>
              <a:t>Rs.75,000/-</a:t>
            </a:r>
            <a:endParaRPr lang="en-US" dirty="0">
              <a:latin typeface="Times New Roman" panose="02020603050405020304" pitchFamily="18" charset="0"/>
              <a:ea typeface="Arial Narrow" panose="020B0606020202030204" pitchFamily="34" charset="0"/>
              <a:cs typeface="Times New Roman" panose="02020603050405020304" pitchFamily="18" charset="0"/>
            </a:endParaRPr>
          </a:p>
          <a:p>
            <a:pPr>
              <a:spcBef>
                <a:spcPts val="49"/>
              </a:spcBef>
              <a:buSzPts val="1200"/>
              <a:tabLst>
                <a:tab pos="313849" algn="l"/>
              </a:tabLst>
            </a:pPr>
            <a:r>
              <a:rPr lang="en-US" spc="-8" dirty="0">
                <a:latin typeface="Times New Roman" panose="02020603050405020304" pitchFamily="18" charset="0"/>
                <a:ea typeface="Arial Narrow" panose="020B0606020202030204" pitchFamily="34" charset="0"/>
                <a:cs typeface="Times New Roman" panose="02020603050405020304" pitchFamily="18" charset="0"/>
              </a:rPr>
              <a:t>Family</a:t>
            </a:r>
            <a:r>
              <a:rPr lang="en-US" spc="-15" dirty="0">
                <a:latin typeface="Times New Roman" panose="02020603050405020304" pitchFamily="18" charset="0"/>
                <a:ea typeface="Arial Narrow" panose="020B0606020202030204" pitchFamily="34" charset="0"/>
                <a:cs typeface="Times New Roman" panose="02020603050405020304" pitchFamily="18" charset="0"/>
              </a:rPr>
              <a:t> </a:t>
            </a:r>
            <a:r>
              <a:rPr lang="en-US" spc="-8" dirty="0">
                <a:latin typeface="Times New Roman" panose="02020603050405020304" pitchFamily="18" charset="0"/>
                <a:ea typeface="Arial Narrow" panose="020B0606020202030204" pitchFamily="34" charset="0"/>
                <a:cs typeface="Times New Roman" panose="02020603050405020304" pitchFamily="18" charset="0"/>
              </a:rPr>
              <a:t>Pension</a:t>
            </a:r>
            <a:r>
              <a:rPr lang="en-US" spc="-15" dirty="0">
                <a:latin typeface="Times New Roman" panose="02020603050405020304" pitchFamily="18" charset="0"/>
                <a:ea typeface="Arial Narrow" panose="020B0606020202030204" pitchFamily="34" charset="0"/>
                <a:cs typeface="Times New Roman" panose="02020603050405020304" pitchFamily="18" charset="0"/>
              </a:rPr>
              <a:t> </a:t>
            </a:r>
            <a:r>
              <a:rPr lang="en-US" spc="-8" dirty="0">
                <a:latin typeface="Times New Roman" panose="02020603050405020304" pitchFamily="18" charset="0"/>
                <a:ea typeface="Arial Narrow" panose="020B0606020202030204" pitchFamily="34" charset="0"/>
                <a:cs typeface="Times New Roman" panose="02020603050405020304" pitchFamily="18" charset="0"/>
              </a:rPr>
              <a:t>U/s</a:t>
            </a:r>
            <a:r>
              <a:rPr lang="en-US"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pc="-8" dirty="0">
                <a:latin typeface="Times New Roman" panose="02020603050405020304" pitchFamily="18" charset="0"/>
                <a:ea typeface="Arial Narrow" panose="020B0606020202030204" pitchFamily="34" charset="0"/>
                <a:cs typeface="Times New Roman" panose="02020603050405020304" pitchFamily="18" charset="0"/>
              </a:rPr>
              <a:t>57(</a:t>
            </a:r>
            <a:r>
              <a:rPr lang="en-US" spc="-8" dirty="0" err="1">
                <a:latin typeface="Times New Roman" panose="02020603050405020304" pitchFamily="18" charset="0"/>
                <a:ea typeface="Arial Narrow" panose="020B0606020202030204" pitchFamily="34" charset="0"/>
                <a:cs typeface="Times New Roman" panose="02020603050405020304" pitchFamily="18" charset="0"/>
              </a:rPr>
              <a:t>iia</a:t>
            </a:r>
            <a:r>
              <a:rPr lang="en-US" spc="-8" dirty="0">
                <a:latin typeface="Times New Roman" panose="02020603050405020304" pitchFamily="18" charset="0"/>
                <a:ea typeface="Arial Narrow" panose="020B0606020202030204" pitchFamily="34" charset="0"/>
                <a:cs typeface="Times New Roman" panose="02020603050405020304" pitchFamily="18" charset="0"/>
              </a:rPr>
              <a:t>)</a:t>
            </a:r>
            <a:r>
              <a:rPr lang="en-US" spc="-15" dirty="0">
                <a:latin typeface="Times New Roman" panose="02020603050405020304" pitchFamily="18" charset="0"/>
                <a:ea typeface="Arial Narrow" panose="020B0606020202030204" pitchFamily="34" charset="0"/>
                <a:cs typeface="Times New Roman" panose="02020603050405020304" pitchFamily="18" charset="0"/>
              </a:rPr>
              <a:t> </a:t>
            </a:r>
            <a:r>
              <a:rPr lang="en-US" spc="-8" dirty="0" err="1">
                <a:latin typeface="Times New Roman" panose="02020603050405020304" pitchFamily="18" charset="0"/>
                <a:ea typeface="Arial Narrow" panose="020B0606020202030204" pitchFamily="34" charset="0"/>
                <a:cs typeface="Times New Roman" panose="02020603050405020304" pitchFamily="18" charset="0"/>
              </a:rPr>
              <a:t>upto</a:t>
            </a:r>
            <a:r>
              <a:rPr lang="en-US" spc="-15" dirty="0">
                <a:latin typeface="Times New Roman" panose="02020603050405020304" pitchFamily="18" charset="0"/>
                <a:ea typeface="Arial Narrow" panose="020B0606020202030204" pitchFamily="34" charset="0"/>
                <a:cs typeface="Times New Roman" panose="02020603050405020304" pitchFamily="18" charset="0"/>
              </a:rPr>
              <a:t> </a:t>
            </a:r>
            <a:r>
              <a:rPr lang="en-US" spc="-8" dirty="0">
                <a:latin typeface="Times New Roman" panose="02020603050405020304" pitchFamily="18" charset="0"/>
                <a:ea typeface="Arial Narrow" panose="020B0606020202030204" pitchFamily="34" charset="0"/>
                <a:cs typeface="Times New Roman" panose="02020603050405020304" pitchFamily="18" charset="0"/>
              </a:rPr>
              <a:t>Rs.25,000/-</a:t>
            </a:r>
            <a:endParaRPr lang="en-US" dirty="0">
              <a:latin typeface="Times New Roman" panose="02020603050405020304" pitchFamily="18" charset="0"/>
              <a:ea typeface="Arial Narrow" panose="020B0606020202030204" pitchFamily="34" charset="0"/>
              <a:cs typeface="Times New Roman" panose="02020603050405020304" pitchFamily="18" charset="0"/>
            </a:endParaRPr>
          </a:p>
          <a:p>
            <a:pPr>
              <a:spcBef>
                <a:spcPts val="49"/>
              </a:spcBef>
              <a:buSzPts val="1200"/>
              <a:tabLst>
                <a:tab pos="313849" algn="l"/>
              </a:tabLst>
            </a:pPr>
            <a:r>
              <a:rPr lang="en-US" dirty="0">
                <a:latin typeface="Times New Roman" panose="02020603050405020304" pitchFamily="18" charset="0"/>
                <a:ea typeface="Arial Narrow" panose="020B0606020202030204" pitchFamily="34" charset="0"/>
                <a:cs typeface="Times New Roman" panose="02020603050405020304" pitchFamily="18" charset="0"/>
              </a:rPr>
              <a:t>Deposited</a:t>
            </a:r>
            <a:r>
              <a:rPr lang="en-US" spc="-49"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a:latin typeface="Times New Roman" panose="02020603050405020304" pitchFamily="18" charset="0"/>
                <a:ea typeface="Arial Narrow" panose="020B0606020202030204" pitchFamily="34" charset="0"/>
                <a:cs typeface="Times New Roman" panose="02020603050405020304" pitchFamily="18" charset="0"/>
              </a:rPr>
              <a:t>in</a:t>
            </a:r>
            <a:r>
              <a:rPr lang="en-US" spc="-45"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a:latin typeface="Times New Roman" panose="02020603050405020304" pitchFamily="18" charset="0"/>
                <a:ea typeface="Arial Narrow" panose="020B0606020202030204" pitchFamily="34" charset="0"/>
                <a:cs typeface="Times New Roman" panose="02020603050405020304" pitchFamily="18" charset="0"/>
              </a:rPr>
              <a:t>the</a:t>
            </a:r>
            <a:r>
              <a:rPr lang="en-US" spc="-45"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err="1">
                <a:latin typeface="Times New Roman" panose="02020603050405020304" pitchFamily="18" charset="0"/>
                <a:ea typeface="Arial Narrow" panose="020B0606020202030204" pitchFamily="34" charset="0"/>
                <a:cs typeface="Times New Roman" panose="02020603050405020304" pitchFamily="18" charset="0"/>
              </a:rPr>
              <a:t>Agniveer</a:t>
            </a:r>
            <a:r>
              <a:rPr lang="en-US" spc="-45"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a:latin typeface="Times New Roman" panose="02020603050405020304" pitchFamily="18" charset="0"/>
                <a:ea typeface="Arial Narrow" panose="020B0606020202030204" pitchFamily="34" charset="0"/>
                <a:cs typeface="Times New Roman" panose="02020603050405020304" pitchFamily="18" charset="0"/>
              </a:rPr>
              <a:t>Corpus</a:t>
            </a:r>
            <a:r>
              <a:rPr lang="en-US" spc="-45"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a:latin typeface="Times New Roman" panose="02020603050405020304" pitchFamily="18" charset="0"/>
                <a:ea typeface="Arial Narrow" panose="020B0606020202030204" pitchFamily="34" charset="0"/>
                <a:cs typeface="Times New Roman" panose="02020603050405020304" pitchFamily="18" charset="0"/>
              </a:rPr>
              <a:t>Fund</a:t>
            </a:r>
            <a:r>
              <a:rPr lang="en-US" spc="-45" dirty="0">
                <a:latin typeface="Times New Roman" panose="02020603050405020304" pitchFamily="18" charset="0"/>
                <a:ea typeface="Arial Narrow" panose="020B0606020202030204" pitchFamily="34" charset="0"/>
                <a:cs typeface="Times New Roman" panose="02020603050405020304" pitchFamily="18" charset="0"/>
              </a:rPr>
              <a:t> </a:t>
            </a:r>
            <a:r>
              <a:rPr lang="en-US" dirty="0">
                <a:latin typeface="Times New Roman" panose="02020603050405020304" pitchFamily="18" charset="0"/>
                <a:ea typeface="Arial Narrow" panose="020B0606020202030204" pitchFamily="34" charset="0"/>
                <a:cs typeface="Times New Roman" panose="02020603050405020304" pitchFamily="18" charset="0"/>
              </a:rPr>
              <a:t>u/s</a:t>
            </a:r>
            <a:r>
              <a:rPr lang="en-US"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pc="-8" dirty="0">
                <a:latin typeface="Times New Roman" panose="02020603050405020304" pitchFamily="18" charset="0"/>
                <a:ea typeface="Arial Narrow" panose="020B0606020202030204" pitchFamily="34" charset="0"/>
                <a:cs typeface="Times New Roman" panose="02020603050405020304" pitchFamily="18" charset="0"/>
              </a:rPr>
              <a:t>80CCH(2)</a:t>
            </a:r>
            <a:endParaRPr lang="en-US" dirty="0">
              <a:latin typeface="Times New Roman" panose="02020603050405020304" pitchFamily="18" charset="0"/>
              <a:ea typeface="Arial Narrow" panose="020B0606020202030204" pitchFamily="34" charset="0"/>
              <a:cs typeface="Times New Roman" panose="02020603050405020304" pitchFamily="18" charset="0"/>
            </a:endParaRPr>
          </a:p>
          <a:p>
            <a:pPr marL="0" indent="0" algn="just">
              <a:buSzPts val="1400"/>
              <a:buNone/>
              <a:tabLst>
                <a:tab pos="314325" algn="l"/>
              </a:tabLst>
            </a:pPr>
            <a:endParaRPr lang="en-US" b="1"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SzPts val="1400"/>
              <a:buNone/>
              <a:tabLst>
                <a:tab pos="314325" algn="l"/>
              </a:tabLst>
            </a:pPr>
            <a:endParaRPr lang="en-US" b="1"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None/>
            </a:pPr>
            <a:endParaRPr lang="en-US" dirty="0">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1C266ADA-1397-D696-78EA-6F76EA90F913}"/>
              </a:ext>
            </a:extLst>
          </p:cNvPr>
          <p:cNvGraphicFramePr>
            <a:graphicFrameLocks noGrp="1"/>
          </p:cNvGraphicFramePr>
          <p:nvPr>
            <p:extLst>
              <p:ext uri="{D42A27DB-BD31-4B8C-83A1-F6EECF244321}">
                <p14:modId xmlns:p14="http://schemas.microsoft.com/office/powerpoint/2010/main" val="1818655567"/>
              </p:ext>
            </p:extLst>
          </p:nvPr>
        </p:nvGraphicFramePr>
        <p:xfrm>
          <a:off x="457200" y="1752600"/>
          <a:ext cx="7509510" cy="2350294"/>
        </p:xfrm>
        <a:graphic>
          <a:graphicData uri="http://schemas.openxmlformats.org/drawingml/2006/table">
            <a:tbl>
              <a:tblPr firstRow="1" firstCol="1" lastRow="1" lastCol="1" bandRow="1" bandCol="1">
                <a:tableStyleId>{5940675A-B579-460E-94D1-54222C63F5DA}</a:tableStyleId>
              </a:tblPr>
              <a:tblGrid>
                <a:gridCol w="3913456">
                  <a:extLst>
                    <a:ext uri="{9D8B030D-6E8A-4147-A177-3AD203B41FA5}">
                      <a16:colId xmlns:a16="http://schemas.microsoft.com/office/drawing/2014/main" val="841128203"/>
                    </a:ext>
                  </a:extLst>
                </a:gridCol>
                <a:gridCol w="3596054">
                  <a:extLst>
                    <a:ext uri="{9D8B030D-6E8A-4147-A177-3AD203B41FA5}">
                      <a16:colId xmlns:a16="http://schemas.microsoft.com/office/drawing/2014/main" val="1682116942"/>
                    </a:ext>
                  </a:extLst>
                </a:gridCol>
              </a:tblGrid>
              <a:tr h="323374">
                <a:tc>
                  <a:txBody>
                    <a:bodyPr/>
                    <a:lstStyle/>
                    <a:p>
                      <a:pPr marL="96520" marR="0" algn="ctr">
                        <a:lnSpc>
                          <a:spcPct val="100000"/>
                        </a:lnSpc>
                        <a:spcBef>
                          <a:spcPts val="895"/>
                        </a:spcBef>
                      </a:pPr>
                      <a:r>
                        <a:rPr lang="en-US" sz="1900" b="1" dirty="0">
                          <a:effectLst/>
                          <a:latin typeface="Times New Roman" panose="02020603050405020304" pitchFamily="18" charset="0"/>
                          <a:cs typeface="Times New Roman" panose="02020603050405020304" pitchFamily="18" charset="0"/>
                        </a:rPr>
                        <a:t>Income</a:t>
                      </a:r>
                      <a:r>
                        <a:rPr lang="en-US" sz="1900" b="1" spc="-25" dirty="0">
                          <a:effectLst/>
                          <a:latin typeface="Times New Roman" panose="02020603050405020304" pitchFamily="18" charset="0"/>
                          <a:cs typeface="Times New Roman" panose="02020603050405020304" pitchFamily="18" charset="0"/>
                        </a:rPr>
                        <a:t> </a:t>
                      </a:r>
                      <a:r>
                        <a:rPr lang="en-US" sz="1900" b="1" spc="-20" dirty="0">
                          <a:effectLst/>
                          <a:latin typeface="Times New Roman" panose="02020603050405020304" pitchFamily="18" charset="0"/>
                          <a:cs typeface="Times New Roman" panose="02020603050405020304" pitchFamily="18" charset="0"/>
                        </a:rPr>
                        <a:t>(Rs)</a:t>
                      </a:r>
                      <a:endParaRPr lang="en-US" sz="19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458470" marR="0" indent="-335915" algn="ctr">
                        <a:lnSpc>
                          <a:spcPct val="100000"/>
                        </a:lnSpc>
                      </a:pPr>
                      <a:r>
                        <a:rPr lang="en-US" sz="1900" b="1" dirty="0">
                          <a:effectLst/>
                          <a:latin typeface="Times New Roman" panose="02020603050405020304" pitchFamily="18" charset="0"/>
                          <a:cs typeface="Times New Roman" panose="02020603050405020304" pitchFamily="18" charset="0"/>
                        </a:rPr>
                        <a:t>Proposed</a:t>
                      </a:r>
                      <a:r>
                        <a:rPr lang="en-US" sz="1900" b="1" spc="-65" dirty="0">
                          <a:effectLst/>
                          <a:latin typeface="Times New Roman" panose="02020603050405020304" pitchFamily="18" charset="0"/>
                          <a:cs typeface="Times New Roman" panose="02020603050405020304" pitchFamily="18" charset="0"/>
                        </a:rPr>
                        <a:t> </a:t>
                      </a:r>
                      <a:r>
                        <a:rPr lang="en-US" sz="1900" b="1" dirty="0">
                          <a:effectLst/>
                          <a:latin typeface="Times New Roman" panose="02020603050405020304" pitchFamily="18" charset="0"/>
                          <a:cs typeface="Times New Roman" panose="02020603050405020304" pitchFamily="18" charset="0"/>
                        </a:rPr>
                        <a:t>rate</a:t>
                      </a:r>
                      <a:r>
                        <a:rPr lang="en-US" sz="1900" b="1" spc="-65" dirty="0">
                          <a:effectLst/>
                          <a:latin typeface="Times New Roman" panose="02020603050405020304" pitchFamily="18" charset="0"/>
                          <a:cs typeface="Times New Roman" panose="02020603050405020304" pitchFamily="18" charset="0"/>
                        </a:rPr>
                        <a:t> </a:t>
                      </a:r>
                      <a:r>
                        <a:rPr lang="en-US" sz="1900" b="1" dirty="0">
                          <a:effectLst/>
                          <a:latin typeface="Times New Roman" panose="02020603050405020304" pitchFamily="18" charset="0"/>
                          <a:cs typeface="Times New Roman" panose="02020603050405020304" pitchFamily="18" charset="0"/>
                        </a:rPr>
                        <a:t>of</a:t>
                      </a:r>
                      <a:r>
                        <a:rPr lang="en-US" sz="1900" b="1" spc="-65" dirty="0">
                          <a:effectLst/>
                          <a:latin typeface="Times New Roman" panose="02020603050405020304" pitchFamily="18" charset="0"/>
                          <a:cs typeface="Times New Roman" panose="02020603050405020304" pitchFamily="18" charset="0"/>
                        </a:rPr>
                        <a:t> </a:t>
                      </a:r>
                      <a:r>
                        <a:rPr lang="en-US" sz="1900" b="1" dirty="0">
                          <a:effectLst/>
                          <a:latin typeface="Times New Roman" panose="02020603050405020304" pitchFamily="18" charset="0"/>
                          <a:cs typeface="Times New Roman" panose="02020603050405020304" pitchFamily="18" charset="0"/>
                        </a:rPr>
                        <a:t>tax (AY 2026-27)</a:t>
                      </a:r>
                      <a:endParaRPr lang="en-US" sz="19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483376344"/>
                  </a:ext>
                </a:extLst>
              </a:tr>
              <a:tr h="228600">
                <a:tc>
                  <a:txBody>
                    <a:bodyPr/>
                    <a:lstStyle/>
                    <a:p>
                      <a:pPr marL="96520" marR="0">
                        <a:lnSpc>
                          <a:spcPct val="100000"/>
                        </a:lnSpc>
                        <a:spcBef>
                          <a:spcPts val="50"/>
                        </a:spcBef>
                      </a:pPr>
                      <a:r>
                        <a:rPr lang="en-US" sz="1900" dirty="0" err="1">
                          <a:effectLst/>
                          <a:latin typeface="Times New Roman" panose="02020603050405020304" pitchFamily="18" charset="0"/>
                          <a:cs typeface="Times New Roman" panose="02020603050405020304" pitchFamily="18" charset="0"/>
                        </a:rPr>
                        <a:t>Upto</a:t>
                      </a:r>
                      <a:r>
                        <a:rPr lang="en-US" sz="1900" spc="-25" dirty="0">
                          <a:effectLst/>
                          <a:latin typeface="Times New Roman" panose="02020603050405020304" pitchFamily="18" charset="0"/>
                          <a:cs typeface="Times New Roman" panose="02020603050405020304" pitchFamily="18" charset="0"/>
                        </a:rPr>
                        <a:t> </a:t>
                      </a:r>
                      <a:r>
                        <a:rPr lang="en-US" sz="1900" spc="-10" dirty="0">
                          <a:effectLst/>
                          <a:latin typeface="Times New Roman" panose="02020603050405020304" pitchFamily="18" charset="0"/>
                          <a:cs typeface="Times New Roman" panose="02020603050405020304" pitchFamily="18" charset="0"/>
                        </a:rPr>
                        <a:t>4,00,000</a:t>
                      </a:r>
                      <a:endParaRPr lang="en-US" sz="19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1900" spc="-25">
                          <a:effectLst/>
                          <a:latin typeface="Times New Roman" panose="02020603050405020304" pitchFamily="18" charset="0"/>
                          <a:cs typeface="Times New Roman" panose="02020603050405020304" pitchFamily="18" charset="0"/>
                        </a:rPr>
                        <a:t>Nil</a:t>
                      </a:r>
                      <a:endParaRPr lang="en-US" sz="19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078986810"/>
                  </a:ext>
                </a:extLst>
              </a:tr>
              <a:tr h="228600">
                <a:tc>
                  <a:txBody>
                    <a:bodyPr/>
                    <a:lstStyle/>
                    <a:p>
                      <a:pPr marL="96520" marR="0">
                        <a:lnSpc>
                          <a:spcPct val="100000"/>
                        </a:lnSpc>
                        <a:spcBef>
                          <a:spcPts val="50"/>
                        </a:spcBef>
                      </a:pPr>
                      <a:r>
                        <a:rPr lang="en-US" sz="1900" spc="-10" dirty="0">
                          <a:effectLst/>
                          <a:latin typeface="Times New Roman" panose="02020603050405020304" pitchFamily="18" charset="0"/>
                          <a:cs typeface="Times New Roman" panose="02020603050405020304" pitchFamily="18" charset="0"/>
                        </a:rPr>
                        <a:t>4,00,001-8,00,000</a:t>
                      </a:r>
                      <a:endParaRPr lang="en-US" sz="19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1900" spc="-25">
                          <a:effectLst/>
                          <a:latin typeface="Times New Roman" panose="02020603050405020304" pitchFamily="18" charset="0"/>
                          <a:cs typeface="Times New Roman" panose="02020603050405020304" pitchFamily="18" charset="0"/>
                        </a:rPr>
                        <a:t>5%</a:t>
                      </a:r>
                      <a:endParaRPr lang="en-US" sz="19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484731412"/>
                  </a:ext>
                </a:extLst>
              </a:tr>
              <a:tr h="228600">
                <a:tc>
                  <a:txBody>
                    <a:bodyPr/>
                    <a:lstStyle/>
                    <a:p>
                      <a:pPr marL="96520" marR="0">
                        <a:lnSpc>
                          <a:spcPct val="100000"/>
                        </a:lnSpc>
                        <a:spcBef>
                          <a:spcPts val="50"/>
                        </a:spcBef>
                      </a:pPr>
                      <a:r>
                        <a:rPr lang="en-US" sz="1900" spc="-10">
                          <a:effectLst/>
                          <a:latin typeface="Times New Roman" panose="02020603050405020304" pitchFamily="18" charset="0"/>
                          <a:cs typeface="Times New Roman" panose="02020603050405020304" pitchFamily="18" charset="0"/>
                        </a:rPr>
                        <a:t>8,00,001-12,00,000</a:t>
                      </a:r>
                      <a:endParaRPr lang="en-US" sz="19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1900" spc="-25" dirty="0">
                          <a:effectLst/>
                          <a:latin typeface="Times New Roman" panose="02020603050405020304" pitchFamily="18" charset="0"/>
                          <a:cs typeface="Times New Roman" panose="02020603050405020304" pitchFamily="18" charset="0"/>
                        </a:rPr>
                        <a:t>10%</a:t>
                      </a:r>
                      <a:endParaRPr lang="en-US" sz="19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327238946"/>
                  </a:ext>
                </a:extLst>
              </a:tr>
              <a:tr h="228600">
                <a:tc>
                  <a:txBody>
                    <a:bodyPr/>
                    <a:lstStyle/>
                    <a:p>
                      <a:pPr marL="96520" marR="0">
                        <a:lnSpc>
                          <a:spcPct val="100000"/>
                        </a:lnSpc>
                        <a:spcBef>
                          <a:spcPts val="50"/>
                        </a:spcBef>
                      </a:pPr>
                      <a:r>
                        <a:rPr lang="en-US" sz="1900">
                          <a:effectLst/>
                          <a:latin typeface="Times New Roman" panose="02020603050405020304" pitchFamily="18" charset="0"/>
                          <a:cs typeface="Times New Roman" panose="02020603050405020304" pitchFamily="18" charset="0"/>
                        </a:rPr>
                        <a:t>12,00,001</a:t>
                      </a:r>
                      <a:r>
                        <a:rPr lang="en-US" sz="1900" spc="-20">
                          <a:effectLst/>
                          <a:latin typeface="Times New Roman" panose="02020603050405020304" pitchFamily="18" charset="0"/>
                          <a:cs typeface="Times New Roman" panose="02020603050405020304" pitchFamily="18" charset="0"/>
                        </a:rPr>
                        <a:t> </a:t>
                      </a:r>
                      <a:r>
                        <a:rPr lang="en-US" sz="1900">
                          <a:effectLst/>
                          <a:latin typeface="Times New Roman" panose="02020603050405020304" pitchFamily="18" charset="0"/>
                          <a:cs typeface="Times New Roman" panose="02020603050405020304" pitchFamily="18" charset="0"/>
                        </a:rPr>
                        <a:t>–</a:t>
                      </a:r>
                      <a:r>
                        <a:rPr lang="en-US" sz="1900" spc="-20">
                          <a:effectLst/>
                          <a:latin typeface="Times New Roman" panose="02020603050405020304" pitchFamily="18" charset="0"/>
                          <a:cs typeface="Times New Roman" panose="02020603050405020304" pitchFamily="18" charset="0"/>
                        </a:rPr>
                        <a:t> </a:t>
                      </a:r>
                      <a:r>
                        <a:rPr lang="en-US" sz="1900" spc="-10">
                          <a:effectLst/>
                          <a:latin typeface="Times New Roman" panose="02020603050405020304" pitchFamily="18" charset="0"/>
                          <a:cs typeface="Times New Roman" panose="02020603050405020304" pitchFamily="18" charset="0"/>
                        </a:rPr>
                        <a:t>16,00,000</a:t>
                      </a:r>
                      <a:endParaRPr lang="en-US" sz="19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1900" spc="-25">
                          <a:effectLst/>
                          <a:latin typeface="Times New Roman" panose="02020603050405020304" pitchFamily="18" charset="0"/>
                          <a:cs typeface="Times New Roman" panose="02020603050405020304" pitchFamily="18" charset="0"/>
                        </a:rPr>
                        <a:t>15%</a:t>
                      </a:r>
                      <a:endParaRPr lang="en-US" sz="19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349422059"/>
                  </a:ext>
                </a:extLst>
              </a:tr>
              <a:tr h="228600">
                <a:tc>
                  <a:txBody>
                    <a:bodyPr/>
                    <a:lstStyle/>
                    <a:p>
                      <a:pPr marL="96520" marR="0">
                        <a:lnSpc>
                          <a:spcPct val="100000"/>
                        </a:lnSpc>
                        <a:spcBef>
                          <a:spcPts val="50"/>
                        </a:spcBef>
                      </a:pPr>
                      <a:r>
                        <a:rPr lang="en-US" sz="1900" dirty="0">
                          <a:effectLst/>
                          <a:latin typeface="Times New Roman" panose="02020603050405020304" pitchFamily="18" charset="0"/>
                          <a:cs typeface="Times New Roman" panose="02020603050405020304" pitchFamily="18" charset="0"/>
                        </a:rPr>
                        <a:t>16,00,001</a:t>
                      </a:r>
                      <a:r>
                        <a:rPr lang="en-US" sz="1900" spc="-20" dirty="0">
                          <a:effectLst/>
                          <a:latin typeface="Times New Roman" panose="02020603050405020304" pitchFamily="18" charset="0"/>
                          <a:cs typeface="Times New Roman" panose="02020603050405020304" pitchFamily="18" charset="0"/>
                        </a:rPr>
                        <a:t> </a:t>
                      </a:r>
                      <a:r>
                        <a:rPr lang="en-US" sz="1900" dirty="0">
                          <a:effectLst/>
                          <a:latin typeface="Times New Roman" panose="02020603050405020304" pitchFamily="18" charset="0"/>
                          <a:cs typeface="Times New Roman" panose="02020603050405020304" pitchFamily="18" charset="0"/>
                        </a:rPr>
                        <a:t>–</a:t>
                      </a:r>
                      <a:r>
                        <a:rPr lang="en-US" sz="1900" spc="-20" dirty="0">
                          <a:effectLst/>
                          <a:latin typeface="Times New Roman" panose="02020603050405020304" pitchFamily="18" charset="0"/>
                          <a:cs typeface="Times New Roman" panose="02020603050405020304" pitchFamily="18" charset="0"/>
                        </a:rPr>
                        <a:t> </a:t>
                      </a:r>
                      <a:r>
                        <a:rPr lang="en-US" sz="1900" spc="-10" dirty="0">
                          <a:effectLst/>
                          <a:latin typeface="Times New Roman" panose="02020603050405020304" pitchFamily="18" charset="0"/>
                          <a:cs typeface="Times New Roman" panose="02020603050405020304" pitchFamily="18" charset="0"/>
                        </a:rPr>
                        <a:t>20,00,000</a:t>
                      </a:r>
                      <a:endParaRPr lang="en-US" sz="19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1900" spc="-25">
                          <a:effectLst/>
                          <a:latin typeface="Times New Roman" panose="02020603050405020304" pitchFamily="18" charset="0"/>
                          <a:cs typeface="Times New Roman" panose="02020603050405020304" pitchFamily="18" charset="0"/>
                        </a:rPr>
                        <a:t>20%</a:t>
                      </a:r>
                      <a:endParaRPr lang="en-US" sz="19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760391403"/>
                  </a:ext>
                </a:extLst>
              </a:tr>
              <a:tr h="228600">
                <a:tc>
                  <a:txBody>
                    <a:bodyPr/>
                    <a:lstStyle/>
                    <a:p>
                      <a:pPr marL="96520" marR="0">
                        <a:lnSpc>
                          <a:spcPct val="100000"/>
                        </a:lnSpc>
                        <a:spcBef>
                          <a:spcPts val="50"/>
                        </a:spcBef>
                      </a:pPr>
                      <a:r>
                        <a:rPr lang="en-US" sz="1900">
                          <a:effectLst/>
                          <a:latin typeface="Times New Roman" panose="02020603050405020304" pitchFamily="18" charset="0"/>
                          <a:cs typeface="Times New Roman" panose="02020603050405020304" pitchFamily="18" charset="0"/>
                        </a:rPr>
                        <a:t>20,00,001</a:t>
                      </a:r>
                      <a:r>
                        <a:rPr lang="en-US" sz="1900" spc="-20">
                          <a:effectLst/>
                          <a:latin typeface="Times New Roman" panose="02020603050405020304" pitchFamily="18" charset="0"/>
                          <a:cs typeface="Times New Roman" panose="02020603050405020304" pitchFamily="18" charset="0"/>
                        </a:rPr>
                        <a:t> </a:t>
                      </a:r>
                      <a:r>
                        <a:rPr lang="en-US" sz="1900">
                          <a:effectLst/>
                          <a:latin typeface="Times New Roman" panose="02020603050405020304" pitchFamily="18" charset="0"/>
                          <a:cs typeface="Times New Roman" panose="02020603050405020304" pitchFamily="18" charset="0"/>
                        </a:rPr>
                        <a:t>–</a:t>
                      </a:r>
                      <a:r>
                        <a:rPr lang="en-US" sz="1900" spc="-20">
                          <a:effectLst/>
                          <a:latin typeface="Times New Roman" panose="02020603050405020304" pitchFamily="18" charset="0"/>
                          <a:cs typeface="Times New Roman" panose="02020603050405020304" pitchFamily="18" charset="0"/>
                        </a:rPr>
                        <a:t> </a:t>
                      </a:r>
                      <a:r>
                        <a:rPr lang="en-US" sz="1900" spc="-10">
                          <a:effectLst/>
                          <a:latin typeface="Times New Roman" panose="02020603050405020304" pitchFamily="18" charset="0"/>
                          <a:cs typeface="Times New Roman" panose="02020603050405020304" pitchFamily="18" charset="0"/>
                        </a:rPr>
                        <a:t>24,00,000</a:t>
                      </a:r>
                      <a:endParaRPr lang="en-US" sz="19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1900" spc="-25">
                          <a:effectLst/>
                          <a:latin typeface="Times New Roman" panose="02020603050405020304" pitchFamily="18" charset="0"/>
                          <a:cs typeface="Times New Roman" panose="02020603050405020304" pitchFamily="18" charset="0"/>
                        </a:rPr>
                        <a:t>25%</a:t>
                      </a:r>
                      <a:endParaRPr lang="en-US" sz="19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88827725"/>
                  </a:ext>
                </a:extLst>
              </a:tr>
              <a:tr h="228600">
                <a:tc>
                  <a:txBody>
                    <a:bodyPr/>
                    <a:lstStyle/>
                    <a:p>
                      <a:pPr marL="96520" marR="0">
                        <a:lnSpc>
                          <a:spcPct val="100000"/>
                        </a:lnSpc>
                        <a:spcBef>
                          <a:spcPts val="50"/>
                        </a:spcBef>
                      </a:pPr>
                      <a:r>
                        <a:rPr lang="en-US" sz="1900" dirty="0">
                          <a:effectLst/>
                          <a:latin typeface="Times New Roman" panose="02020603050405020304" pitchFamily="18" charset="0"/>
                          <a:cs typeface="Times New Roman" panose="02020603050405020304" pitchFamily="18" charset="0"/>
                        </a:rPr>
                        <a:t>Above</a:t>
                      </a:r>
                      <a:r>
                        <a:rPr lang="en-US" sz="1900" spc="-20" dirty="0">
                          <a:effectLst/>
                          <a:latin typeface="Times New Roman" panose="02020603050405020304" pitchFamily="18" charset="0"/>
                          <a:cs typeface="Times New Roman" panose="02020603050405020304" pitchFamily="18" charset="0"/>
                        </a:rPr>
                        <a:t> </a:t>
                      </a:r>
                      <a:r>
                        <a:rPr lang="en-US" sz="1900" spc="-10" dirty="0">
                          <a:effectLst/>
                          <a:latin typeface="Times New Roman" panose="02020603050405020304" pitchFamily="18" charset="0"/>
                          <a:cs typeface="Times New Roman" panose="02020603050405020304" pitchFamily="18" charset="0"/>
                        </a:rPr>
                        <a:t>24,00,000</a:t>
                      </a:r>
                      <a:endParaRPr lang="en-US" sz="19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1900" spc="-25" dirty="0">
                          <a:effectLst/>
                          <a:latin typeface="Times New Roman" panose="02020603050405020304" pitchFamily="18" charset="0"/>
                          <a:cs typeface="Times New Roman" panose="02020603050405020304" pitchFamily="18" charset="0"/>
                        </a:rPr>
                        <a:t>30%</a:t>
                      </a:r>
                      <a:endParaRPr lang="en-US" sz="19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497533969"/>
                  </a:ext>
                </a:extLst>
              </a:tr>
            </a:tbl>
          </a:graphicData>
        </a:graphic>
      </p:graphicFrame>
      <p:sp>
        <p:nvSpPr>
          <p:cNvPr id="2" name="Footer Placeholder 1">
            <a:extLst>
              <a:ext uri="{FF2B5EF4-FFF2-40B4-BE49-F238E27FC236}">
                <a16:creationId xmlns:a16="http://schemas.microsoft.com/office/drawing/2014/main" id="{877EAC93-25F6-0630-D7A4-E889EE9E3A3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131520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9BD79-F209-5633-6039-D2DF9EFF8A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13D7E8-2D2F-5D29-9B46-420BC62D4EEF}"/>
              </a:ext>
            </a:extLst>
          </p:cNvPr>
          <p:cNvSpPr>
            <a:spLocks noGrp="1"/>
          </p:cNvSpPr>
          <p:nvPr>
            <p:ph idx="1"/>
          </p:nvPr>
        </p:nvSpPr>
        <p:spPr>
          <a:xfrm>
            <a:off x="381000" y="335518"/>
            <a:ext cx="8046720" cy="4312682"/>
          </a:xfrm>
        </p:spPr>
        <p:txBody>
          <a:bodyPr>
            <a:normAutofit/>
          </a:bodyPr>
          <a:lstStyle/>
          <a:p>
            <a:pPr marL="0" indent="0" algn="just">
              <a:buNone/>
            </a:pPr>
            <a:r>
              <a:rPr lang="en-US" b="1" dirty="0">
                <a:latin typeface="Times New Roman" panose="02020603050405020304" pitchFamily="18" charset="0"/>
                <a:ea typeface="Arial" panose="020B0604020202020204" pitchFamily="34" charset="0"/>
                <a:cs typeface="Times New Roman" panose="02020603050405020304" pitchFamily="18" charset="0"/>
              </a:rPr>
              <a:t>Option</a:t>
            </a:r>
            <a:r>
              <a:rPr lang="en-US" b="1" spc="-26"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(Old</a:t>
            </a:r>
            <a:r>
              <a:rPr lang="en-US" b="1" spc="-26"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Regime)</a:t>
            </a:r>
            <a:r>
              <a:rPr lang="en-US" b="1" spc="-26"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[Need</a:t>
            </a:r>
            <a:r>
              <a:rPr lang="en-US" b="1" spc="-26"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to</a:t>
            </a:r>
            <a:r>
              <a:rPr lang="en-US" b="1" spc="-26"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be</a:t>
            </a:r>
            <a:r>
              <a:rPr lang="en-US" b="1" spc="-26" dirty="0">
                <a:latin typeface="Times New Roman" panose="02020603050405020304" pitchFamily="18" charset="0"/>
                <a:ea typeface="Arial" panose="020B0604020202020204" pitchFamily="34" charset="0"/>
                <a:cs typeface="Times New Roman" panose="02020603050405020304" pitchFamily="18" charset="0"/>
              </a:rPr>
              <a:t> </a:t>
            </a:r>
            <a:r>
              <a:rPr lang="en-US" b="1" dirty="0">
                <a:latin typeface="Times New Roman" panose="02020603050405020304" pitchFamily="18" charset="0"/>
                <a:ea typeface="Arial" panose="020B0604020202020204" pitchFamily="34" charset="0"/>
                <a:cs typeface="Times New Roman" panose="02020603050405020304" pitchFamily="18" charset="0"/>
              </a:rPr>
              <a:t>opted] Individuals other than Senior Citizen</a:t>
            </a:r>
          </a:p>
          <a:p>
            <a:pPr marL="0" indent="0">
              <a:buNone/>
            </a:pPr>
            <a:endParaRPr lang="en-US" sz="28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C52F9DFA-B65B-A348-BDCD-E10306301F74}"/>
              </a:ext>
            </a:extLst>
          </p:cNvPr>
          <p:cNvGraphicFramePr>
            <a:graphicFrameLocks noGrp="1"/>
          </p:cNvGraphicFramePr>
          <p:nvPr>
            <p:extLst>
              <p:ext uri="{D42A27DB-BD31-4B8C-83A1-F6EECF244321}">
                <p14:modId xmlns:p14="http://schemas.microsoft.com/office/powerpoint/2010/main" val="2247506372"/>
              </p:ext>
            </p:extLst>
          </p:nvPr>
        </p:nvGraphicFramePr>
        <p:xfrm>
          <a:off x="468630" y="1705808"/>
          <a:ext cx="8206740" cy="1974653"/>
        </p:xfrm>
        <a:graphic>
          <a:graphicData uri="http://schemas.openxmlformats.org/drawingml/2006/table">
            <a:tbl>
              <a:tblPr firstRow="1" firstCol="1" lastRow="1" lastCol="1" bandRow="1" bandCol="1">
                <a:tableStyleId>{5940675A-B579-460E-94D1-54222C63F5DA}</a:tableStyleId>
              </a:tblPr>
              <a:tblGrid>
                <a:gridCol w="3175227">
                  <a:extLst>
                    <a:ext uri="{9D8B030D-6E8A-4147-A177-3AD203B41FA5}">
                      <a16:colId xmlns:a16="http://schemas.microsoft.com/office/drawing/2014/main" val="1689219642"/>
                    </a:ext>
                  </a:extLst>
                </a:gridCol>
                <a:gridCol w="5031513">
                  <a:extLst>
                    <a:ext uri="{9D8B030D-6E8A-4147-A177-3AD203B41FA5}">
                      <a16:colId xmlns:a16="http://schemas.microsoft.com/office/drawing/2014/main" val="482588489"/>
                    </a:ext>
                  </a:extLst>
                </a:gridCol>
              </a:tblGrid>
              <a:tr h="449477">
                <a:tc>
                  <a:txBody>
                    <a:bodyPr/>
                    <a:lstStyle/>
                    <a:p>
                      <a:pPr marL="96520" marR="0" algn="ctr">
                        <a:lnSpc>
                          <a:spcPct val="100000"/>
                        </a:lnSpc>
                        <a:spcBef>
                          <a:spcPts val="895"/>
                        </a:spcBef>
                      </a:pPr>
                      <a:r>
                        <a:rPr lang="en-US" sz="1800" b="1" dirty="0">
                          <a:effectLst/>
                          <a:latin typeface="Times New Roman" panose="02020603050405020304" pitchFamily="18" charset="0"/>
                          <a:cs typeface="Times New Roman" panose="02020603050405020304" pitchFamily="18" charset="0"/>
                        </a:rPr>
                        <a:t>Income</a:t>
                      </a:r>
                      <a:r>
                        <a:rPr lang="en-US" sz="1800" b="1" spc="-25" dirty="0">
                          <a:effectLst/>
                          <a:latin typeface="Times New Roman" panose="02020603050405020304" pitchFamily="18" charset="0"/>
                          <a:cs typeface="Times New Roman" panose="02020603050405020304" pitchFamily="18" charset="0"/>
                        </a:rPr>
                        <a:t> </a:t>
                      </a:r>
                      <a:r>
                        <a:rPr lang="en-US" sz="1800" b="1" spc="-20" dirty="0">
                          <a:effectLst/>
                          <a:latin typeface="Times New Roman" panose="02020603050405020304" pitchFamily="18" charset="0"/>
                          <a:cs typeface="Times New Roman" panose="02020603050405020304" pitchFamily="18" charset="0"/>
                        </a:rPr>
                        <a:t>(Rs)</a:t>
                      </a:r>
                      <a:endParaRPr lang="en-US" sz="18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458470" marR="0" indent="-335915" algn="ctr">
                        <a:lnSpc>
                          <a:spcPct val="100000"/>
                        </a:lnSpc>
                      </a:pPr>
                      <a:r>
                        <a:rPr lang="en-US" sz="1800" b="1" dirty="0">
                          <a:effectLst/>
                          <a:latin typeface="Times New Roman" panose="02020603050405020304" pitchFamily="18" charset="0"/>
                          <a:cs typeface="Times New Roman" panose="02020603050405020304" pitchFamily="18" charset="0"/>
                        </a:rPr>
                        <a:t>Proposed</a:t>
                      </a:r>
                      <a:r>
                        <a:rPr lang="en-US" sz="1800" b="1" spc="-6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rate</a:t>
                      </a:r>
                      <a:r>
                        <a:rPr lang="en-US" sz="1800" b="1" spc="-6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of</a:t>
                      </a:r>
                      <a:r>
                        <a:rPr lang="en-US" sz="1800" b="1" spc="-6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tax (AY 2026-27)</a:t>
                      </a:r>
                      <a:endParaRPr lang="en-US" sz="18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777114888"/>
                  </a:ext>
                </a:extLst>
              </a:tr>
              <a:tr h="381294">
                <a:tc>
                  <a:txBody>
                    <a:bodyPr/>
                    <a:lstStyle/>
                    <a:p>
                      <a:pPr marL="96520" marR="0">
                        <a:lnSpc>
                          <a:spcPct val="100000"/>
                        </a:lnSpc>
                        <a:spcBef>
                          <a:spcPts val="95"/>
                        </a:spcBef>
                      </a:pPr>
                      <a:r>
                        <a:rPr lang="en-US" sz="1800">
                          <a:effectLst/>
                          <a:latin typeface="Times New Roman" panose="02020603050405020304" pitchFamily="18" charset="0"/>
                          <a:cs typeface="Times New Roman" panose="02020603050405020304" pitchFamily="18" charset="0"/>
                        </a:rPr>
                        <a:t>Upto</a:t>
                      </a:r>
                      <a:r>
                        <a:rPr lang="en-US" sz="1800" spc="-25">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2,50,000</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95"/>
                        </a:spcBef>
                      </a:pPr>
                      <a:r>
                        <a:rPr lang="en-US" sz="1800" spc="-25">
                          <a:effectLst/>
                          <a:latin typeface="Times New Roman" panose="02020603050405020304" pitchFamily="18" charset="0"/>
                          <a:cs typeface="Times New Roman" panose="02020603050405020304" pitchFamily="18" charset="0"/>
                        </a:rPr>
                        <a:t>Nil</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028672684"/>
                  </a:ext>
                </a:extLst>
              </a:tr>
              <a:tr h="381294">
                <a:tc>
                  <a:txBody>
                    <a:bodyPr/>
                    <a:lstStyle/>
                    <a:p>
                      <a:pPr marL="96520" marR="0">
                        <a:lnSpc>
                          <a:spcPct val="100000"/>
                        </a:lnSpc>
                        <a:spcBef>
                          <a:spcPts val="95"/>
                        </a:spcBef>
                      </a:pPr>
                      <a:r>
                        <a:rPr lang="en-US" sz="1800" spc="-10" dirty="0">
                          <a:effectLst/>
                          <a:latin typeface="Times New Roman" panose="02020603050405020304" pitchFamily="18" charset="0"/>
                          <a:cs typeface="Times New Roman" panose="02020603050405020304" pitchFamily="18" charset="0"/>
                        </a:rPr>
                        <a:t>2,50,001-5,00,000</a:t>
                      </a:r>
                      <a:endParaRPr lang="en-US" sz="18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95"/>
                        </a:spcBef>
                      </a:pPr>
                      <a:r>
                        <a:rPr lang="en-US" sz="1800" spc="-25">
                          <a:effectLst/>
                          <a:latin typeface="Times New Roman" panose="02020603050405020304" pitchFamily="18" charset="0"/>
                          <a:cs typeface="Times New Roman" panose="02020603050405020304" pitchFamily="18" charset="0"/>
                        </a:rPr>
                        <a:t>5%</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932975062"/>
                  </a:ext>
                </a:extLst>
              </a:tr>
              <a:tr h="381294">
                <a:tc>
                  <a:txBody>
                    <a:bodyPr/>
                    <a:lstStyle/>
                    <a:p>
                      <a:pPr marL="96520" marR="0">
                        <a:lnSpc>
                          <a:spcPct val="100000"/>
                        </a:lnSpc>
                        <a:spcBef>
                          <a:spcPts val="95"/>
                        </a:spcBef>
                      </a:pPr>
                      <a:r>
                        <a:rPr lang="en-US" sz="1800" spc="-10">
                          <a:effectLst/>
                          <a:latin typeface="Times New Roman" panose="02020603050405020304" pitchFamily="18" charset="0"/>
                          <a:cs typeface="Times New Roman" panose="02020603050405020304" pitchFamily="18" charset="0"/>
                        </a:rPr>
                        <a:t>5,00,001-10,00,000</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95"/>
                        </a:spcBef>
                      </a:pPr>
                      <a:r>
                        <a:rPr lang="en-US" sz="1800" spc="-25" dirty="0">
                          <a:effectLst/>
                          <a:latin typeface="Times New Roman" panose="02020603050405020304" pitchFamily="18" charset="0"/>
                          <a:cs typeface="Times New Roman" panose="02020603050405020304" pitchFamily="18" charset="0"/>
                        </a:rPr>
                        <a:t>20%</a:t>
                      </a:r>
                      <a:endParaRPr lang="en-US" sz="18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905333564"/>
                  </a:ext>
                </a:extLst>
              </a:tr>
              <a:tr h="381294">
                <a:tc>
                  <a:txBody>
                    <a:bodyPr/>
                    <a:lstStyle/>
                    <a:p>
                      <a:pPr marL="96520" marR="0">
                        <a:lnSpc>
                          <a:spcPct val="100000"/>
                        </a:lnSpc>
                        <a:spcBef>
                          <a:spcPts val="100"/>
                        </a:spcBef>
                      </a:pPr>
                      <a:r>
                        <a:rPr lang="en-US" sz="1800">
                          <a:effectLst/>
                          <a:latin typeface="Times New Roman" panose="02020603050405020304" pitchFamily="18" charset="0"/>
                          <a:cs typeface="Times New Roman" panose="02020603050405020304" pitchFamily="18" charset="0"/>
                        </a:rPr>
                        <a:t>10,00,001</a:t>
                      </a:r>
                      <a:r>
                        <a:rPr lang="en-US" sz="1800" spc="-2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and</a:t>
                      </a:r>
                      <a:r>
                        <a:rPr lang="en-US" sz="1800" spc="-25">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above</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100"/>
                        </a:spcBef>
                      </a:pPr>
                      <a:r>
                        <a:rPr lang="en-US" sz="1800" spc="-25" dirty="0">
                          <a:effectLst/>
                          <a:latin typeface="Times New Roman" panose="02020603050405020304" pitchFamily="18" charset="0"/>
                          <a:cs typeface="Times New Roman" panose="02020603050405020304" pitchFamily="18" charset="0"/>
                        </a:rPr>
                        <a:t>30%</a:t>
                      </a:r>
                      <a:endParaRPr lang="en-US" sz="18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252033904"/>
                  </a:ext>
                </a:extLst>
              </a:tr>
            </a:tbl>
          </a:graphicData>
        </a:graphic>
      </p:graphicFrame>
      <p:sp>
        <p:nvSpPr>
          <p:cNvPr id="4" name="Footer Placeholder 3">
            <a:extLst>
              <a:ext uri="{FF2B5EF4-FFF2-40B4-BE49-F238E27FC236}">
                <a16:creationId xmlns:a16="http://schemas.microsoft.com/office/drawing/2014/main" id="{0BC549AA-0076-0F98-98AA-BBC2E9CAF8C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385592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E3EAE-3804-DBB7-40AB-4E6E5F2257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B54185-AE52-C456-BC43-B264B0183AF2}"/>
              </a:ext>
            </a:extLst>
          </p:cNvPr>
          <p:cNvSpPr>
            <a:spLocks noGrp="1"/>
          </p:cNvSpPr>
          <p:nvPr>
            <p:ph idx="1"/>
          </p:nvPr>
        </p:nvSpPr>
        <p:spPr>
          <a:xfrm>
            <a:off x="304800" y="457200"/>
            <a:ext cx="8046720" cy="4312682"/>
          </a:xfrm>
        </p:spPr>
        <p:txBody>
          <a:bodyPr>
            <a:normAutofit/>
          </a:bodyPr>
          <a:lstStyle/>
          <a:p>
            <a:pPr marL="57150" indent="0">
              <a:spcBef>
                <a:spcPts val="259"/>
              </a:spcBef>
              <a:buNone/>
            </a:pPr>
            <a:r>
              <a:rPr lang="en-US" sz="2400" b="1" dirty="0">
                <a:latin typeface="Times New Roman" panose="02020603050405020304" pitchFamily="18" charset="0"/>
                <a:ea typeface="Arial" panose="020B0604020202020204" pitchFamily="34" charset="0"/>
                <a:cs typeface="Times New Roman" panose="02020603050405020304" pitchFamily="18" charset="0"/>
              </a:rPr>
              <a:t>Senior</a:t>
            </a:r>
            <a:r>
              <a:rPr lang="en-US" sz="2400" b="1" spc="-8"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Citizen</a:t>
            </a:r>
            <a:r>
              <a:rPr lang="en-US" sz="2400" b="1" spc="244"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(Between</a:t>
            </a:r>
            <a:r>
              <a:rPr lang="en-US" sz="2400" b="1" spc="-8"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60</a:t>
            </a:r>
            <a:r>
              <a:rPr lang="en-US" sz="2400" b="1" spc="-4"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a:t>
            </a:r>
            <a:r>
              <a:rPr lang="en-US" sz="2400" b="1" spc="-4"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80</a:t>
            </a:r>
            <a:r>
              <a:rPr lang="en-US" sz="2400" b="1" spc="-4"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years</a:t>
            </a:r>
            <a:r>
              <a:rPr lang="en-US" sz="2400" b="1" spc="-8"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of</a:t>
            </a:r>
            <a:r>
              <a:rPr lang="en-US" sz="2400" b="1" spc="-4" dirty="0">
                <a:latin typeface="Times New Roman" panose="02020603050405020304" pitchFamily="18" charset="0"/>
                <a:ea typeface="Arial" panose="020B0604020202020204" pitchFamily="34" charset="0"/>
                <a:cs typeface="Times New Roman" panose="02020603050405020304" pitchFamily="18" charset="0"/>
              </a:rPr>
              <a:t> </a:t>
            </a:r>
            <a:r>
              <a:rPr lang="en-US" sz="2400" b="1" spc="-15" dirty="0">
                <a:latin typeface="Times New Roman" panose="02020603050405020304" pitchFamily="18" charset="0"/>
                <a:ea typeface="Arial" panose="020B0604020202020204" pitchFamily="34" charset="0"/>
                <a:cs typeface="Times New Roman" panose="02020603050405020304" pitchFamily="18" charset="0"/>
              </a:rPr>
              <a:t>age)</a:t>
            </a:r>
            <a:endParaRPr lang="en-US" sz="2400" b="1" dirty="0">
              <a:latin typeface="Times New Roman" panose="02020603050405020304" pitchFamily="18" charset="0"/>
              <a:ea typeface="Arial" panose="020B0604020202020204" pitchFamily="34" charset="0"/>
              <a:cs typeface="Times New Roman" panose="02020603050405020304" pitchFamily="18" charset="0"/>
            </a:endParaRPr>
          </a:p>
          <a:p>
            <a:pPr marL="0" indent="0">
              <a:spcBef>
                <a:spcPts val="34"/>
              </a:spcBef>
              <a:buNone/>
            </a:pPr>
            <a:endParaRPr lang="en-US" sz="1600" dirty="0">
              <a:latin typeface="Arial Narrow" panose="020B0606020202030204" pitchFamily="34" charset="0"/>
              <a:ea typeface="Arial Narrow" panose="020B0606020202030204" pitchFamily="34" charset="0"/>
              <a:cs typeface="Arial Narrow" panose="020B0606020202030204" pitchFamily="34"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BC8C381C-54DE-5736-BA96-0C90CF7EF415}"/>
              </a:ext>
            </a:extLst>
          </p:cNvPr>
          <p:cNvGraphicFramePr>
            <a:graphicFrameLocks noGrp="1"/>
          </p:cNvGraphicFramePr>
          <p:nvPr>
            <p:extLst>
              <p:ext uri="{D42A27DB-BD31-4B8C-83A1-F6EECF244321}">
                <p14:modId xmlns:p14="http://schemas.microsoft.com/office/powerpoint/2010/main" val="76297151"/>
              </p:ext>
            </p:extLst>
          </p:nvPr>
        </p:nvGraphicFramePr>
        <p:xfrm>
          <a:off x="609600" y="1219200"/>
          <a:ext cx="5791200" cy="1828800"/>
        </p:xfrm>
        <a:graphic>
          <a:graphicData uri="http://schemas.openxmlformats.org/drawingml/2006/table">
            <a:tbl>
              <a:tblPr firstRow="1" firstCol="1" lastRow="1" lastCol="1" bandRow="1" bandCol="1">
                <a:tableStyleId>{5940675A-B579-460E-94D1-54222C63F5DA}</a:tableStyleId>
              </a:tblPr>
              <a:tblGrid>
                <a:gridCol w="3017987">
                  <a:extLst>
                    <a:ext uri="{9D8B030D-6E8A-4147-A177-3AD203B41FA5}">
                      <a16:colId xmlns:a16="http://schemas.microsoft.com/office/drawing/2014/main" val="1577708838"/>
                    </a:ext>
                  </a:extLst>
                </a:gridCol>
                <a:gridCol w="2773213">
                  <a:extLst>
                    <a:ext uri="{9D8B030D-6E8A-4147-A177-3AD203B41FA5}">
                      <a16:colId xmlns:a16="http://schemas.microsoft.com/office/drawing/2014/main" val="2043909220"/>
                    </a:ext>
                  </a:extLst>
                </a:gridCol>
              </a:tblGrid>
              <a:tr h="548640">
                <a:tc>
                  <a:txBody>
                    <a:bodyPr/>
                    <a:lstStyle/>
                    <a:p>
                      <a:pPr marL="96520" marR="0">
                        <a:lnSpc>
                          <a:spcPct val="100000"/>
                        </a:lnSpc>
                        <a:spcBef>
                          <a:spcPts val="895"/>
                        </a:spcBef>
                      </a:pPr>
                      <a:r>
                        <a:rPr lang="en-US" sz="2000" dirty="0">
                          <a:effectLst/>
                          <a:latin typeface="Times New Roman" panose="02020603050405020304" pitchFamily="18" charset="0"/>
                          <a:cs typeface="Times New Roman" panose="02020603050405020304" pitchFamily="18" charset="0"/>
                        </a:rPr>
                        <a:t>Income</a:t>
                      </a:r>
                      <a:r>
                        <a:rPr lang="en-US" sz="2000" spc="-25"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(Rs)</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458470" marR="0" indent="-335915">
                        <a:lnSpc>
                          <a:spcPct val="100000"/>
                        </a:lnSpc>
                      </a:pPr>
                      <a:r>
                        <a:rPr lang="en-US" sz="2000">
                          <a:effectLst/>
                          <a:latin typeface="Times New Roman" panose="02020603050405020304" pitchFamily="18" charset="0"/>
                          <a:cs typeface="Times New Roman" panose="02020603050405020304" pitchFamily="18" charset="0"/>
                        </a:rPr>
                        <a:t>Proposed</a:t>
                      </a:r>
                      <a:r>
                        <a:rPr lang="en-US" sz="2000" spc="-6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rate</a:t>
                      </a:r>
                      <a:r>
                        <a:rPr lang="en-US" sz="2000" spc="-6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of</a:t>
                      </a:r>
                      <a:r>
                        <a:rPr lang="en-US" sz="2000" spc="-6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tax (AY 2026-27)</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756592969"/>
                  </a:ext>
                </a:extLst>
              </a:tr>
              <a:tr h="274320">
                <a:tc>
                  <a:txBody>
                    <a:bodyPr/>
                    <a:lstStyle/>
                    <a:p>
                      <a:pPr marL="96520" marR="0">
                        <a:lnSpc>
                          <a:spcPct val="100000"/>
                        </a:lnSpc>
                        <a:spcBef>
                          <a:spcPts val="50"/>
                        </a:spcBef>
                      </a:pPr>
                      <a:r>
                        <a:rPr lang="en-US" sz="2000">
                          <a:effectLst/>
                          <a:latin typeface="Times New Roman" panose="02020603050405020304" pitchFamily="18" charset="0"/>
                          <a:cs typeface="Times New Roman" panose="02020603050405020304" pitchFamily="18" charset="0"/>
                        </a:rPr>
                        <a:t>Upto</a:t>
                      </a:r>
                      <a:r>
                        <a:rPr lang="en-US" sz="2000" spc="-25">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3,00,000</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2000" spc="-25">
                          <a:effectLst/>
                          <a:latin typeface="Times New Roman" panose="02020603050405020304" pitchFamily="18" charset="0"/>
                          <a:cs typeface="Times New Roman" panose="02020603050405020304" pitchFamily="18" charset="0"/>
                        </a:rPr>
                        <a:t>Nil</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847191821"/>
                  </a:ext>
                </a:extLst>
              </a:tr>
              <a:tr h="274320">
                <a:tc>
                  <a:txBody>
                    <a:bodyPr/>
                    <a:lstStyle/>
                    <a:p>
                      <a:pPr marL="96520" marR="0">
                        <a:lnSpc>
                          <a:spcPct val="100000"/>
                        </a:lnSpc>
                        <a:spcBef>
                          <a:spcPts val="50"/>
                        </a:spcBef>
                      </a:pPr>
                      <a:r>
                        <a:rPr lang="en-US" sz="2000" spc="-10">
                          <a:effectLst/>
                          <a:latin typeface="Times New Roman" panose="02020603050405020304" pitchFamily="18" charset="0"/>
                          <a:cs typeface="Times New Roman" panose="02020603050405020304" pitchFamily="18" charset="0"/>
                        </a:rPr>
                        <a:t>3,00,001-5,00,000</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2000" spc="-25" dirty="0">
                          <a:effectLst/>
                          <a:latin typeface="Times New Roman" panose="02020603050405020304" pitchFamily="18" charset="0"/>
                          <a:cs typeface="Times New Roman" panose="02020603050405020304" pitchFamily="18" charset="0"/>
                        </a:rPr>
                        <a:t>5%</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547517869"/>
                  </a:ext>
                </a:extLst>
              </a:tr>
              <a:tr h="274320">
                <a:tc>
                  <a:txBody>
                    <a:bodyPr/>
                    <a:lstStyle/>
                    <a:p>
                      <a:pPr marL="96520" marR="0">
                        <a:lnSpc>
                          <a:spcPct val="100000"/>
                        </a:lnSpc>
                        <a:spcBef>
                          <a:spcPts val="50"/>
                        </a:spcBef>
                      </a:pPr>
                      <a:r>
                        <a:rPr lang="en-US" sz="2000" spc="-10">
                          <a:effectLst/>
                          <a:latin typeface="Times New Roman" panose="02020603050405020304" pitchFamily="18" charset="0"/>
                          <a:cs typeface="Times New Roman" panose="02020603050405020304" pitchFamily="18" charset="0"/>
                        </a:rPr>
                        <a:t>5,00,001-10,00,000</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2000" spc="-25">
                          <a:effectLst/>
                          <a:latin typeface="Times New Roman" panose="02020603050405020304" pitchFamily="18" charset="0"/>
                          <a:cs typeface="Times New Roman" panose="02020603050405020304" pitchFamily="18" charset="0"/>
                        </a:rPr>
                        <a:t>20%</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406746362"/>
                  </a:ext>
                </a:extLst>
              </a:tr>
              <a:tr h="274320">
                <a:tc>
                  <a:txBody>
                    <a:bodyPr/>
                    <a:lstStyle/>
                    <a:p>
                      <a:pPr marL="96520" marR="0">
                        <a:lnSpc>
                          <a:spcPct val="100000"/>
                        </a:lnSpc>
                        <a:spcBef>
                          <a:spcPts val="50"/>
                        </a:spcBef>
                      </a:pPr>
                      <a:r>
                        <a:rPr lang="en-US" sz="2000">
                          <a:effectLst/>
                          <a:latin typeface="Times New Roman" panose="02020603050405020304" pitchFamily="18" charset="0"/>
                          <a:cs typeface="Times New Roman" panose="02020603050405020304" pitchFamily="18" charset="0"/>
                        </a:rPr>
                        <a:t>10,00,001</a:t>
                      </a:r>
                      <a:r>
                        <a:rPr lang="en-US" sz="2000" spc="-2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and</a:t>
                      </a:r>
                      <a:r>
                        <a:rPr lang="en-US" sz="2000" spc="-25">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above</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2000" spc="-25" dirty="0">
                          <a:effectLst/>
                          <a:latin typeface="Times New Roman" panose="02020603050405020304" pitchFamily="18" charset="0"/>
                          <a:cs typeface="Times New Roman" panose="02020603050405020304" pitchFamily="18" charset="0"/>
                        </a:rPr>
                        <a:t>30%</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857557"/>
                  </a:ext>
                </a:extLst>
              </a:tr>
            </a:tbl>
          </a:graphicData>
        </a:graphic>
      </p:graphicFrame>
      <p:sp>
        <p:nvSpPr>
          <p:cNvPr id="4" name="Footer Placeholder 3">
            <a:extLst>
              <a:ext uri="{FF2B5EF4-FFF2-40B4-BE49-F238E27FC236}">
                <a16:creationId xmlns:a16="http://schemas.microsoft.com/office/drawing/2014/main" id="{BCE44E1D-6A01-A8AF-B05D-1A34AB75764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567602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AC18F-DDDC-6959-1C2C-1D41F64C007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67DEB3-72F5-F790-BAC5-FC1C47636CB1}"/>
              </a:ext>
            </a:extLst>
          </p:cNvPr>
          <p:cNvSpPr>
            <a:spLocks noGrp="1"/>
          </p:cNvSpPr>
          <p:nvPr>
            <p:ph idx="1"/>
          </p:nvPr>
        </p:nvSpPr>
        <p:spPr>
          <a:xfrm>
            <a:off x="140208" y="76200"/>
            <a:ext cx="8851392" cy="4312682"/>
          </a:xfrm>
        </p:spPr>
        <p:txBody>
          <a:bodyPr>
            <a:noAutofit/>
          </a:bodyPr>
          <a:lstStyle/>
          <a:p>
            <a:pPr marL="0" indent="0" algn="just">
              <a:spcBef>
                <a:spcPts val="623"/>
              </a:spcBef>
              <a:buNone/>
            </a:pPr>
            <a:r>
              <a:rPr lang="en-US" sz="2400" b="1" dirty="0">
                <a:latin typeface="Times New Roman" panose="02020603050405020304" pitchFamily="18" charset="0"/>
                <a:ea typeface="Arial" panose="020B0604020202020204" pitchFamily="34" charset="0"/>
                <a:cs typeface="Times New Roman" panose="02020603050405020304" pitchFamily="18" charset="0"/>
              </a:rPr>
              <a:t>Super</a:t>
            </a:r>
            <a:r>
              <a:rPr lang="en-US" sz="2400" b="1" spc="-11"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Senior</a:t>
            </a:r>
            <a:r>
              <a:rPr lang="en-US" sz="2400" b="1" spc="-8"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Citizen</a:t>
            </a:r>
            <a:r>
              <a:rPr lang="en-US" sz="2400" b="1" spc="233"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(Above</a:t>
            </a:r>
            <a:r>
              <a:rPr lang="en-US" sz="2400" b="1" spc="-11"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80</a:t>
            </a:r>
            <a:r>
              <a:rPr lang="en-US" sz="2400" b="1" spc="-8"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years</a:t>
            </a:r>
            <a:r>
              <a:rPr lang="en-US" sz="2400" b="1" spc="-8"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of</a:t>
            </a:r>
            <a:r>
              <a:rPr lang="en-US" sz="2400" b="1" spc="-11" dirty="0">
                <a:latin typeface="Times New Roman" panose="02020603050405020304" pitchFamily="18" charset="0"/>
                <a:ea typeface="Arial" panose="020B0604020202020204" pitchFamily="34" charset="0"/>
                <a:cs typeface="Times New Roman" panose="02020603050405020304" pitchFamily="18" charset="0"/>
              </a:rPr>
              <a:t> </a:t>
            </a:r>
            <a:r>
              <a:rPr lang="en-US" sz="2400" b="1" spc="-15" dirty="0">
                <a:latin typeface="Times New Roman" panose="02020603050405020304" pitchFamily="18" charset="0"/>
                <a:ea typeface="Arial" panose="020B0604020202020204" pitchFamily="34" charset="0"/>
                <a:cs typeface="Times New Roman" panose="02020603050405020304" pitchFamily="18" charset="0"/>
              </a:rPr>
              <a:t>age)</a:t>
            </a:r>
          </a:p>
          <a:p>
            <a:pPr marL="0" indent="0" algn="just">
              <a:spcBef>
                <a:spcPts val="623"/>
              </a:spcBef>
              <a:buNone/>
            </a:pPr>
            <a:endParaRPr lang="en-US" sz="1600" b="1" spc="-15"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spcBef>
                <a:spcPts val="623"/>
              </a:spcBef>
              <a:buNone/>
            </a:pPr>
            <a:endParaRPr lang="en-US" sz="1600" b="1" spc="-15"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spcBef>
                <a:spcPts val="623"/>
              </a:spcBef>
              <a:buNone/>
            </a:pPr>
            <a:endParaRPr lang="en-US" sz="1600" b="1" spc="-15"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spcBef>
                <a:spcPts val="623"/>
              </a:spcBef>
              <a:buNone/>
            </a:pPr>
            <a:endParaRPr lang="en-US" sz="1600" b="1" spc="-15"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spcBef>
                <a:spcPts val="623"/>
              </a:spcBef>
              <a:buNone/>
            </a:pPr>
            <a:endParaRPr lang="en-US" sz="1600" b="1" spc="-15" dirty="0">
              <a:latin typeface="Times New Roman" panose="02020603050405020304" pitchFamily="18" charset="0"/>
              <a:ea typeface="Arial" panose="020B0604020202020204" pitchFamily="34" charset="0"/>
              <a:cs typeface="Times New Roman" panose="02020603050405020304" pitchFamily="18" charset="0"/>
            </a:endParaRPr>
          </a:p>
          <a:p>
            <a:pPr marL="0" marR="94298" indent="0" algn="just">
              <a:lnSpc>
                <a:spcPct val="105000"/>
              </a:lnSpc>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Note:</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err="1">
                <a:latin typeface="Times New Roman" panose="02020603050405020304" pitchFamily="18" charset="0"/>
                <a:ea typeface="Arial Narrow" panose="020B0606020202030204" pitchFamily="34" charset="0"/>
                <a:cs typeface="Times New Roman" panose="02020603050405020304" pitchFamily="18" charset="0"/>
              </a:rPr>
              <a:t>Cess</a:t>
            </a:r>
            <a:r>
              <a:rPr lang="en-US" sz="2400"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4%</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is</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leviable</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on</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the</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amount</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income</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tax</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and</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surcharge,</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if </a:t>
            </a:r>
            <a:r>
              <a:rPr lang="en-US" sz="2400" spc="-15" dirty="0">
                <a:latin typeface="Times New Roman" panose="02020603050405020304" pitchFamily="18" charset="0"/>
                <a:ea typeface="Arial Narrow" panose="020B0606020202030204" pitchFamily="34" charset="0"/>
                <a:cs typeface="Times New Roman" panose="02020603050405020304" pitchFamily="18" charset="0"/>
              </a:rPr>
              <a:t>any.</a:t>
            </a:r>
            <a:endParaRPr lang="en-US" sz="2400" dirty="0">
              <a:latin typeface="Times New Roman" panose="02020603050405020304" pitchFamily="18" charset="0"/>
              <a:ea typeface="Arial Narrow" panose="020B0606020202030204" pitchFamily="34" charset="0"/>
              <a:cs typeface="Times New Roman" panose="02020603050405020304" pitchFamily="18" charset="0"/>
            </a:endParaRPr>
          </a:p>
          <a:p>
            <a:pPr marL="0" marR="93821" indent="0" algn="just">
              <a:lnSpc>
                <a:spcPct val="105000"/>
              </a:lnSpc>
              <a:spcBef>
                <a:spcPts val="533"/>
              </a:spcBef>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Rebate</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u/s</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87A</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available</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for</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resident</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Individual</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(whose</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income</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does</a:t>
            </a:r>
            <a:r>
              <a:rPr lang="en-US" sz="2400"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not exceed</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12,00,000).</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The</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amount</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rebate</a:t>
            </a:r>
            <a:r>
              <a:rPr lang="en-US" sz="2400"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is</a:t>
            </a:r>
            <a:r>
              <a:rPr lang="en-US" sz="2400"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100%</a:t>
            </a:r>
            <a:r>
              <a:rPr lang="en-US" sz="2400"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income</a:t>
            </a:r>
            <a:r>
              <a:rPr lang="en-US" sz="2400"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tax</a:t>
            </a:r>
            <a:r>
              <a:rPr lang="en-US" sz="2400"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calculated before</a:t>
            </a:r>
            <a:r>
              <a:rPr lang="en-US" sz="2400"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education</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err="1">
                <a:latin typeface="Times New Roman" panose="02020603050405020304" pitchFamily="18" charset="0"/>
                <a:ea typeface="Arial Narrow" panose="020B0606020202030204" pitchFamily="34" charset="0"/>
                <a:cs typeface="Times New Roman" panose="02020603050405020304" pitchFamily="18" charset="0"/>
              </a:rPr>
              <a:t>cess</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or</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Rs</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60,000</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whichever</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is</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less</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i.e.</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no</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tax</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under</a:t>
            </a:r>
            <a:r>
              <a:rPr lang="en-US" sz="2400" spc="-2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new regime up-to Rs.12</a:t>
            </a:r>
            <a:r>
              <a:rPr lang="en-US" sz="2400" spc="15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lakhs of Income.</a:t>
            </a:r>
          </a:p>
          <a:p>
            <a:pPr marL="0" marR="93821" indent="0" algn="just">
              <a:lnSpc>
                <a:spcPct val="105000"/>
              </a:lnSpc>
              <a:spcBef>
                <a:spcPts val="521"/>
              </a:spcBef>
              <a:buNone/>
            </a:pPr>
            <a:r>
              <a:rPr lang="en-US" sz="2400" spc="-8" dirty="0">
                <a:latin typeface="Times New Roman" panose="02020603050405020304" pitchFamily="18" charset="0"/>
                <a:ea typeface="Arial Narrow" panose="020B0606020202030204" pitchFamily="34" charset="0"/>
                <a:cs typeface="Times New Roman" panose="02020603050405020304" pitchFamily="18" charset="0"/>
              </a:rPr>
              <a:t>Rebate</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u/s</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87A</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continues</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under</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Old</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Regime</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for</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a</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resident</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individual</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(whose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income</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does</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not</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exceed</a:t>
            </a:r>
            <a:r>
              <a:rPr lang="en-US" sz="2400"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5,00,000).The</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amount</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rebate</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is</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100%</a:t>
            </a:r>
            <a:r>
              <a:rPr lang="en-US" sz="2400"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income tax calculated before education </a:t>
            </a:r>
            <a:r>
              <a:rPr lang="en-US" sz="2400" dirty="0" err="1">
                <a:latin typeface="Times New Roman" panose="02020603050405020304" pitchFamily="18" charset="0"/>
                <a:ea typeface="Arial Narrow" panose="020B0606020202030204" pitchFamily="34" charset="0"/>
                <a:cs typeface="Times New Roman" panose="02020603050405020304" pitchFamily="18" charset="0"/>
              </a:rPr>
              <a:t>cess</a:t>
            </a:r>
            <a:r>
              <a:rPr lang="en-US" sz="2400" dirty="0">
                <a:latin typeface="Times New Roman" panose="02020603050405020304" pitchFamily="18" charset="0"/>
                <a:ea typeface="Arial Narrow" panose="020B0606020202030204" pitchFamily="34" charset="0"/>
                <a:cs typeface="Times New Roman" panose="02020603050405020304" pitchFamily="18" charset="0"/>
              </a:rPr>
              <a:t> or 12,500 whichever is less.</a:t>
            </a:r>
          </a:p>
          <a:p>
            <a:pPr marL="0" indent="0" algn="just">
              <a:spcBef>
                <a:spcPts val="623"/>
              </a:spcBef>
              <a:buNone/>
            </a:pPr>
            <a:endParaRPr lang="en-US" sz="2400" b="1" dirty="0">
              <a:latin typeface="Times New Roman" panose="02020603050405020304" pitchFamily="18" charset="0"/>
              <a:ea typeface="Arial" panose="020B0604020202020204" pitchFamily="34"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DE173646-58D8-F5C2-C95F-D91B7BBC3CAD}"/>
              </a:ext>
            </a:extLst>
          </p:cNvPr>
          <p:cNvGraphicFramePr>
            <a:graphicFrameLocks noGrp="1"/>
          </p:cNvGraphicFramePr>
          <p:nvPr>
            <p:extLst>
              <p:ext uri="{D42A27DB-BD31-4B8C-83A1-F6EECF244321}">
                <p14:modId xmlns:p14="http://schemas.microsoft.com/office/powerpoint/2010/main" val="2805369189"/>
              </p:ext>
            </p:extLst>
          </p:nvPr>
        </p:nvGraphicFramePr>
        <p:xfrm>
          <a:off x="304800" y="667226"/>
          <a:ext cx="8172451" cy="1237774"/>
        </p:xfrm>
        <a:graphic>
          <a:graphicData uri="http://schemas.openxmlformats.org/drawingml/2006/table">
            <a:tbl>
              <a:tblPr firstRow="1" firstCol="1" lastRow="1" lastCol="1" bandRow="1" bandCol="1">
                <a:tableStyleId>{5940675A-B579-460E-94D1-54222C63F5DA}</a:tableStyleId>
              </a:tblPr>
              <a:tblGrid>
                <a:gridCol w="4258936">
                  <a:extLst>
                    <a:ext uri="{9D8B030D-6E8A-4147-A177-3AD203B41FA5}">
                      <a16:colId xmlns:a16="http://schemas.microsoft.com/office/drawing/2014/main" val="4237971676"/>
                    </a:ext>
                  </a:extLst>
                </a:gridCol>
                <a:gridCol w="3913515">
                  <a:extLst>
                    <a:ext uri="{9D8B030D-6E8A-4147-A177-3AD203B41FA5}">
                      <a16:colId xmlns:a16="http://schemas.microsoft.com/office/drawing/2014/main" val="1082295290"/>
                    </a:ext>
                  </a:extLst>
                </a:gridCol>
              </a:tblGrid>
              <a:tr h="323374">
                <a:tc>
                  <a:txBody>
                    <a:bodyPr/>
                    <a:lstStyle/>
                    <a:p>
                      <a:pPr marL="96520" marR="0">
                        <a:lnSpc>
                          <a:spcPct val="100000"/>
                        </a:lnSpc>
                        <a:spcBef>
                          <a:spcPts val="895"/>
                        </a:spcBef>
                      </a:pPr>
                      <a:r>
                        <a:rPr lang="en-US" sz="2000">
                          <a:effectLst/>
                          <a:latin typeface="Times New Roman" panose="02020603050405020304" pitchFamily="18" charset="0"/>
                          <a:cs typeface="Times New Roman" panose="02020603050405020304" pitchFamily="18" charset="0"/>
                        </a:rPr>
                        <a:t>Income</a:t>
                      </a:r>
                      <a:r>
                        <a:rPr lang="en-US" sz="2000" spc="-25">
                          <a:effectLst/>
                          <a:latin typeface="Times New Roman" panose="02020603050405020304" pitchFamily="18" charset="0"/>
                          <a:cs typeface="Times New Roman" panose="02020603050405020304" pitchFamily="18" charset="0"/>
                        </a:rPr>
                        <a:t> </a:t>
                      </a:r>
                      <a:r>
                        <a:rPr lang="en-US" sz="2000" spc="-20">
                          <a:effectLst/>
                          <a:latin typeface="Times New Roman" panose="02020603050405020304" pitchFamily="18" charset="0"/>
                          <a:cs typeface="Times New Roman" panose="02020603050405020304" pitchFamily="18" charset="0"/>
                        </a:rPr>
                        <a:t>(Rs)</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458470" marR="0" indent="-335915">
                        <a:lnSpc>
                          <a:spcPct val="100000"/>
                        </a:lnSpc>
                      </a:pPr>
                      <a:r>
                        <a:rPr lang="en-US" sz="2000">
                          <a:effectLst/>
                          <a:latin typeface="Times New Roman" panose="02020603050405020304" pitchFamily="18" charset="0"/>
                          <a:cs typeface="Times New Roman" panose="02020603050405020304" pitchFamily="18" charset="0"/>
                        </a:rPr>
                        <a:t>Proposed</a:t>
                      </a:r>
                      <a:r>
                        <a:rPr lang="en-US" sz="2000" spc="-6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rate</a:t>
                      </a:r>
                      <a:r>
                        <a:rPr lang="en-US" sz="2000" spc="-6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of</a:t>
                      </a:r>
                      <a:r>
                        <a:rPr lang="en-US" sz="2000" spc="-6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tax (AY 2026-27)</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714977093"/>
                  </a:ext>
                </a:extLst>
              </a:tr>
              <a:tr h="274320">
                <a:tc>
                  <a:txBody>
                    <a:bodyPr/>
                    <a:lstStyle/>
                    <a:p>
                      <a:pPr marL="96520" marR="0">
                        <a:lnSpc>
                          <a:spcPct val="100000"/>
                        </a:lnSpc>
                        <a:spcBef>
                          <a:spcPts val="50"/>
                        </a:spcBef>
                      </a:pPr>
                      <a:r>
                        <a:rPr lang="en-US" sz="2000" dirty="0" err="1">
                          <a:effectLst/>
                          <a:latin typeface="Times New Roman" panose="02020603050405020304" pitchFamily="18" charset="0"/>
                          <a:cs typeface="Times New Roman" panose="02020603050405020304" pitchFamily="18" charset="0"/>
                        </a:rPr>
                        <a:t>Upto</a:t>
                      </a:r>
                      <a:r>
                        <a:rPr lang="en-US" sz="2000" spc="-25"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5,00,000</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2000" spc="-25">
                          <a:effectLst/>
                          <a:latin typeface="Times New Roman" panose="02020603050405020304" pitchFamily="18" charset="0"/>
                          <a:cs typeface="Times New Roman" panose="02020603050405020304" pitchFamily="18" charset="0"/>
                        </a:rPr>
                        <a:t>Nil</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653592594"/>
                  </a:ext>
                </a:extLst>
              </a:tr>
              <a:tr h="274320">
                <a:tc>
                  <a:txBody>
                    <a:bodyPr/>
                    <a:lstStyle/>
                    <a:p>
                      <a:pPr marL="96520" marR="0">
                        <a:lnSpc>
                          <a:spcPct val="100000"/>
                        </a:lnSpc>
                        <a:spcBef>
                          <a:spcPts val="50"/>
                        </a:spcBef>
                      </a:pPr>
                      <a:r>
                        <a:rPr lang="en-US" sz="2000" spc="-10">
                          <a:effectLst/>
                          <a:latin typeface="Times New Roman" panose="02020603050405020304" pitchFamily="18" charset="0"/>
                          <a:cs typeface="Times New Roman" panose="02020603050405020304" pitchFamily="18" charset="0"/>
                        </a:rPr>
                        <a:t>5,00,001-10,00,000</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2000" spc="-25" dirty="0">
                          <a:effectLst/>
                          <a:latin typeface="Times New Roman" panose="02020603050405020304" pitchFamily="18" charset="0"/>
                          <a:cs typeface="Times New Roman" panose="02020603050405020304" pitchFamily="18" charset="0"/>
                        </a:rPr>
                        <a:t>20%</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479776342"/>
                  </a:ext>
                </a:extLst>
              </a:tr>
              <a:tr h="274320">
                <a:tc>
                  <a:txBody>
                    <a:bodyPr/>
                    <a:lstStyle/>
                    <a:p>
                      <a:pPr marL="96520" marR="0">
                        <a:lnSpc>
                          <a:spcPct val="100000"/>
                        </a:lnSpc>
                        <a:spcBef>
                          <a:spcPts val="50"/>
                        </a:spcBef>
                      </a:pPr>
                      <a:r>
                        <a:rPr lang="en-US" sz="2000">
                          <a:effectLst/>
                          <a:latin typeface="Times New Roman" panose="02020603050405020304" pitchFamily="18" charset="0"/>
                          <a:cs typeface="Times New Roman" panose="02020603050405020304" pitchFamily="18" charset="0"/>
                        </a:rPr>
                        <a:t>10,00,001</a:t>
                      </a:r>
                      <a:r>
                        <a:rPr lang="en-US" sz="2000" spc="-2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and</a:t>
                      </a:r>
                      <a:r>
                        <a:rPr lang="en-US" sz="2000" spc="-25">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above</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3335" marR="0" algn="ctr">
                        <a:lnSpc>
                          <a:spcPct val="100000"/>
                        </a:lnSpc>
                        <a:spcBef>
                          <a:spcPts val="50"/>
                        </a:spcBef>
                      </a:pPr>
                      <a:r>
                        <a:rPr lang="en-US" sz="2000" spc="-25" dirty="0">
                          <a:effectLst/>
                          <a:latin typeface="Times New Roman" panose="02020603050405020304" pitchFamily="18" charset="0"/>
                          <a:cs typeface="Times New Roman" panose="02020603050405020304" pitchFamily="18" charset="0"/>
                        </a:rPr>
                        <a:t>30%</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414685638"/>
                  </a:ext>
                </a:extLst>
              </a:tr>
            </a:tbl>
          </a:graphicData>
        </a:graphic>
      </p:graphicFrame>
      <p:sp>
        <p:nvSpPr>
          <p:cNvPr id="4" name="Footer Placeholder 3">
            <a:extLst>
              <a:ext uri="{FF2B5EF4-FFF2-40B4-BE49-F238E27FC236}">
                <a16:creationId xmlns:a16="http://schemas.microsoft.com/office/drawing/2014/main" id="{74C9F9CC-F81F-8E52-C4D8-319A10E62CF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861983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56924-8CF8-65DF-EEA6-DEC51903C5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83E0E6-657E-615D-A677-EE8FDB843C74}"/>
              </a:ext>
            </a:extLst>
          </p:cNvPr>
          <p:cNvSpPr>
            <a:spLocks noGrp="1"/>
          </p:cNvSpPr>
          <p:nvPr>
            <p:ph idx="1"/>
          </p:nvPr>
        </p:nvSpPr>
        <p:spPr>
          <a:xfrm>
            <a:off x="288227" y="339090"/>
            <a:ext cx="8627173" cy="4537710"/>
          </a:xfrm>
        </p:spPr>
        <p:txBody>
          <a:bodyPr>
            <a:noAutofit/>
          </a:bodyPr>
          <a:lstStyle/>
          <a:p>
            <a:pPr marL="0" indent="0">
              <a:buNone/>
            </a:pPr>
            <a:r>
              <a:rPr lang="en-US" sz="2400" b="1" dirty="0">
                <a:latin typeface="Times New Roman" panose="02020603050405020304" pitchFamily="18" charset="0"/>
                <a:ea typeface="Arial" panose="020B0604020202020204" pitchFamily="34" charset="0"/>
                <a:cs typeface="Times New Roman" panose="02020603050405020304" pitchFamily="18" charset="0"/>
              </a:rPr>
              <a:t>Surcharge</a:t>
            </a:r>
            <a:r>
              <a:rPr lang="en-US" sz="2400" b="1" spc="-11"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to</a:t>
            </a:r>
            <a:r>
              <a:rPr lang="en-US" sz="2400" b="1" spc="-11"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be</a:t>
            </a:r>
            <a:r>
              <a:rPr lang="en-US" sz="2400" b="1" spc="-11" dirty="0">
                <a:latin typeface="Times New Roman" panose="02020603050405020304" pitchFamily="18" charset="0"/>
                <a:ea typeface="Arial" panose="020B0604020202020204" pitchFamily="34" charset="0"/>
                <a:cs typeface="Times New Roman" panose="02020603050405020304" pitchFamily="18" charset="0"/>
              </a:rPr>
              <a:t> </a:t>
            </a:r>
            <a:r>
              <a:rPr lang="en-US" sz="2400" b="1" spc="-8" dirty="0">
                <a:latin typeface="Times New Roman" panose="02020603050405020304" pitchFamily="18" charset="0"/>
                <a:ea typeface="Arial" panose="020B0604020202020204" pitchFamily="34" charset="0"/>
                <a:cs typeface="Times New Roman" panose="02020603050405020304" pitchFamily="18" charset="0"/>
              </a:rPr>
              <a:t>added</a:t>
            </a:r>
          </a:p>
          <a:p>
            <a:pPr marL="0" indent="0">
              <a:buNone/>
            </a:pPr>
            <a:endParaRPr lang="en-US" sz="2400" b="1" spc="-8" dirty="0">
              <a:latin typeface="Times New Roman" panose="02020603050405020304" pitchFamily="18" charset="0"/>
              <a:cs typeface="Times New Roman" panose="02020603050405020304" pitchFamily="18" charset="0"/>
            </a:endParaRPr>
          </a:p>
          <a:p>
            <a:pPr marL="0" indent="0">
              <a:buNone/>
            </a:pPr>
            <a:endParaRPr lang="en-US" sz="2400" b="1" spc="-8" dirty="0">
              <a:latin typeface="Times New Roman" panose="02020603050405020304" pitchFamily="18" charset="0"/>
              <a:cs typeface="Times New Roman" panose="02020603050405020304" pitchFamily="18" charset="0"/>
            </a:endParaRPr>
          </a:p>
          <a:p>
            <a:pPr marL="0" indent="0">
              <a:buNone/>
            </a:pPr>
            <a:endParaRPr lang="en-US" sz="2400" b="1" spc="-8" dirty="0">
              <a:latin typeface="Times New Roman" panose="02020603050405020304" pitchFamily="18" charset="0"/>
              <a:cs typeface="Times New Roman" panose="02020603050405020304" pitchFamily="18" charset="0"/>
            </a:endParaRPr>
          </a:p>
          <a:p>
            <a:pPr marL="0" indent="0">
              <a:buNone/>
            </a:pPr>
            <a:endParaRPr lang="en-US" sz="2400" b="1" spc="-8" dirty="0">
              <a:latin typeface="Times New Roman" panose="02020603050405020304" pitchFamily="18" charset="0"/>
              <a:cs typeface="Times New Roman" panose="02020603050405020304" pitchFamily="18" charset="0"/>
            </a:endParaRPr>
          </a:p>
          <a:p>
            <a:pPr marL="0" indent="0">
              <a:buNone/>
            </a:pPr>
            <a:endParaRPr lang="en-US" sz="2400" b="1" spc="-8" dirty="0">
              <a:latin typeface="Times New Roman" panose="02020603050405020304" pitchFamily="18" charset="0"/>
              <a:cs typeface="Times New Roman" panose="02020603050405020304" pitchFamily="18" charset="0"/>
            </a:endParaRPr>
          </a:p>
          <a:p>
            <a:pPr marL="0" indent="0">
              <a:buNone/>
            </a:pPr>
            <a:endParaRPr lang="en-US" sz="2400" b="1" spc="-8" dirty="0">
              <a:latin typeface="Times New Roman" panose="02020603050405020304" pitchFamily="18" charset="0"/>
              <a:cs typeface="Times New Roman" panose="02020603050405020304" pitchFamily="18" charset="0"/>
            </a:endParaRPr>
          </a:p>
          <a:p>
            <a:pPr marL="0" indent="0">
              <a:buNone/>
            </a:pPr>
            <a:endParaRPr lang="en-US" sz="2400" b="1" spc="-8" dirty="0">
              <a:latin typeface="Times New Roman" panose="02020603050405020304" pitchFamily="18" charset="0"/>
              <a:cs typeface="Times New Roman" panose="02020603050405020304" pitchFamily="18" charset="0"/>
            </a:endParaRPr>
          </a:p>
          <a:p>
            <a:pPr marL="0" indent="0">
              <a:buNone/>
            </a:pPr>
            <a:endParaRPr lang="en-US" sz="2400" b="1" spc="-8" dirty="0">
              <a:latin typeface="Times New Roman" panose="02020603050405020304" pitchFamily="18" charset="0"/>
              <a:cs typeface="Times New Roman" panose="02020603050405020304" pitchFamily="18" charset="0"/>
            </a:endParaRPr>
          </a:p>
          <a:p>
            <a:pPr marL="0" indent="0">
              <a:buNone/>
            </a:pPr>
            <a:endParaRPr lang="en-US" sz="2400" b="1" spc="-8"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Note</a:t>
            </a:r>
            <a:r>
              <a:rPr lang="en-US" sz="2400"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Above</a:t>
            </a:r>
            <a:r>
              <a:rPr lang="en-US" sz="2400"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table</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explains</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that</a:t>
            </a:r>
            <a:r>
              <a:rPr lang="en-US" sz="2400"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Surcharge</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on</a:t>
            </a:r>
            <a:r>
              <a:rPr lang="en-US" sz="2400"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Dividend</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income</a:t>
            </a:r>
            <a:r>
              <a:rPr lang="en-US" sz="2400"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and</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capital</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gains</a:t>
            </a:r>
            <a:r>
              <a:rPr lang="en-US" sz="2400"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u/s</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111A, 112 &amp; 112A will be restricted to 15% only.</a:t>
            </a:r>
          </a:p>
          <a:p>
            <a:pPr marL="0" indent="0">
              <a:buNone/>
            </a:pPr>
            <a:endParaRPr lang="en-US" sz="32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0AF84336-6546-811F-7365-53B76C2AC83B}"/>
              </a:ext>
            </a:extLst>
          </p:cNvPr>
          <p:cNvGraphicFramePr>
            <a:graphicFrameLocks noGrp="1"/>
          </p:cNvGraphicFramePr>
          <p:nvPr>
            <p:extLst>
              <p:ext uri="{D42A27DB-BD31-4B8C-83A1-F6EECF244321}">
                <p14:modId xmlns:p14="http://schemas.microsoft.com/office/powerpoint/2010/main" val="1518290512"/>
              </p:ext>
            </p:extLst>
          </p:nvPr>
        </p:nvGraphicFramePr>
        <p:xfrm>
          <a:off x="212035" y="825397"/>
          <a:ext cx="8779565" cy="3527425"/>
        </p:xfrm>
        <a:graphic>
          <a:graphicData uri="http://schemas.openxmlformats.org/drawingml/2006/table">
            <a:tbl>
              <a:tblPr firstRow="1" firstCol="1" lastRow="1" lastCol="1" bandRow="1" bandCol="1">
                <a:tableStyleId>{5940675A-B579-460E-94D1-54222C63F5DA}</a:tableStyleId>
              </a:tblPr>
              <a:tblGrid>
                <a:gridCol w="6231332">
                  <a:extLst>
                    <a:ext uri="{9D8B030D-6E8A-4147-A177-3AD203B41FA5}">
                      <a16:colId xmlns:a16="http://schemas.microsoft.com/office/drawing/2014/main" val="2322704163"/>
                    </a:ext>
                  </a:extLst>
                </a:gridCol>
                <a:gridCol w="1329033">
                  <a:extLst>
                    <a:ext uri="{9D8B030D-6E8A-4147-A177-3AD203B41FA5}">
                      <a16:colId xmlns:a16="http://schemas.microsoft.com/office/drawing/2014/main" val="2367778895"/>
                    </a:ext>
                  </a:extLst>
                </a:gridCol>
                <a:gridCol w="1219200">
                  <a:extLst>
                    <a:ext uri="{9D8B030D-6E8A-4147-A177-3AD203B41FA5}">
                      <a16:colId xmlns:a16="http://schemas.microsoft.com/office/drawing/2014/main" val="2171027484"/>
                    </a:ext>
                  </a:extLst>
                </a:gridCol>
              </a:tblGrid>
              <a:tr h="328930">
                <a:tc rowSpan="2">
                  <a:txBody>
                    <a:bodyPr/>
                    <a:lstStyle/>
                    <a:p>
                      <a:pPr marL="0" marR="0">
                        <a:spcBef>
                          <a:spcPts val="405"/>
                        </a:spcBef>
                      </a:pPr>
                      <a:r>
                        <a:rPr lang="en-US" sz="2000" dirty="0">
                          <a:effectLst/>
                          <a:latin typeface="Times New Roman" panose="02020603050405020304" pitchFamily="18" charset="0"/>
                          <a:cs typeface="Times New Roman" panose="02020603050405020304" pitchFamily="18" charset="0"/>
                        </a:rPr>
                        <a:t> </a:t>
                      </a:r>
                    </a:p>
                    <a:p>
                      <a:pPr marL="18415" marR="0" algn="ctr"/>
                      <a:r>
                        <a:rPr lang="en-US" sz="2000" dirty="0">
                          <a:effectLst/>
                          <a:latin typeface="Times New Roman" panose="02020603050405020304" pitchFamily="18" charset="0"/>
                          <a:cs typeface="Times New Roman" panose="02020603050405020304" pitchFamily="18" charset="0"/>
                        </a:rPr>
                        <a:t>Income</a:t>
                      </a:r>
                      <a:r>
                        <a:rPr lang="en-US" sz="2000" spc="-50"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(Rs)</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100584" marR="100584" marT="0" marB="0"/>
                </a:tc>
                <a:tc gridSpan="2">
                  <a:txBody>
                    <a:bodyPr/>
                    <a:lstStyle/>
                    <a:p>
                      <a:pPr marL="5715" marR="1270" algn="ctr">
                        <a:spcBef>
                          <a:spcPts val="215"/>
                        </a:spcBef>
                      </a:pPr>
                      <a:r>
                        <a:rPr lang="en-US" sz="2000" spc="-20" dirty="0">
                          <a:effectLst/>
                          <a:latin typeface="Times New Roman" panose="02020603050405020304" pitchFamily="18" charset="0"/>
                          <a:cs typeface="Times New Roman" panose="02020603050405020304" pitchFamily="18" charset="0"/>
                        </a:rPr>
                        <a:t>Rate </a:t>
                      </a:r>
                      <a:r>
                        <a:rPr lang="en-US" sz="2000" spc="-30" dirty="0">
                          <a:effectLst/>
                          <a:latin typeface="Times New Roman" panose="02020603050405020304" pitchFamily="18" charset="0"/>
                          <a:cs typeface="Times New Roman" panose="02020603050405020304" pitchFamily="18" charset="0"/>
                        </a:rPr>
                        <a:t>(AY</a:t>
                      </a:r>
                      <a:r>
                        <a:rPr lang="en-US" sz="2000" spc="-40" dirty="0">
                          <a:effectLst/>
                          <a:latin typeface="Times New Roman" panose="02020603050405020304" pitchFamily="18" charset="0"/>
                          <a:cs typeface="Times New Roman" panose="02020603050405020304" pitchFamily="18" charset="0"/>
                        </a:rPr>
                        <a:t> </a:t>
                      </a:r>
                      <a:r>
                        <a:rPr lang="en-US" sz="2000" spc="-30" dirty="0">
                          <a:effectLst/>
                          <a:latin typeface="Times New Roman" panose="02020603050405020304" pitchFamily="18" charset="0"/>
                          <a:cs typeface="Times New Roman" panose="02020603050405020304" pitchFamily="18" charset="0"/>
                        </a:rPr>
                        <a:t>2026-27)</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100584" marR="100584" marT="0" marB="0"/>
                </a:tc>
                <a:tc hMerge="1">
                  <a:txBody>
                    <a:bodyPr/>
                    <a:lstStyle/>
                    <a:p>
                      <a:endParaRPr lang="en-US"/>
                    </a:p>
                  </a:txBody>
                  <a:tcPr/>
                </a:tc>
                <a:extLst>
                  <a:ext uri="{0D108BD9-81ED-4DB2-BD59-A6C34878D82A}">
                    <a16:rowId xmlns:a16="http://schemas.microsoft.com/office/drawing/2014/main" val="1325309429"/>
                  </a:ext>
                </a:extLst>
              </a:tr>
              <a:tr h="274320">
                <a:tc vMerge="1">
                  <a:txBody>
                    <a:bodyPr/>
                    <a:lstStyle/>
                    <a:p>
                      <a:endParaRPr lang="en-US"/>
                    </a:p>
                  </a:txBody>
                  <a:tcPr/>
                </a:tc>
                <a:tc>
                  <a:txBody>
                    <a:bodyPr/>
                    <a:lstStyle/>
                    <a:p>
                      <a:pPr marL="12065" marR="0" algn="ctr">
                        <a:spcBef>
                          <a:spcPts val="115"/>
                        </a:spcBef>
                      </a:pPr>
                      <a:r>
                        <a:rPr lang="en-US" sz="2000">
                          <a:effectLst/>
                          <a:latin typeface="Times New Roman" panose="02020603050405020304" pitchFamily="18" charset="0"/>
                          <a:cs typeface="Times New Roman" panose="02020603050405020304" pitchFamily="18" charset="0"/>
                        </a:rPr>
                        <a:t>New</a:t>
                      </a:r>
                      <a:r>
                        <a:rPr lang="en-US" sz="2000" spc="-5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Regime</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715" marR="0" algn="ctr">
                        <a:spcBef>
                          <a:spcPts val="115"/>
                        </a:spcBef>
                      </a:pPr>
                      <a:r>
                        <a:rPr lang="en-US" sz="2000">
                          <a:effectLst/>
                          <a:latin typeface="Times New Roman" panose="02020603050405020304" pitchFamily="18" charset="0"/>
                          <a:cs typeface="Times New Roman" panose="02020603050405020304" pitchFamily="18" charset="0"/>
                        </a:rPr>
                        <a:t>Old</a:t>
                      </a:r>
                      <a:r>
                        <a:rPr lang="en-US" sz="2000" spc="135">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Regime</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718963243"/>
                  </a:ext>
                </a:extLst>
              </a:tr>
              <a:tr h="274320">
                <a:tc>
                  <a:txBody>
                    <a:bodyPr/>
                    <a:lstStyle/>
                    <a:p>
                      <a:pPr marL="50800" marR="0">
                        <a:spcBef>
                          <a:spcPts val="240"/>
                        </a:spcBef>
                      </a:pPr>
                      <a:r>
                        <a:rPr lang="en-US" sz="2000">
                          <a:effectLst/>
                          <a:latin typeface="Times New Roman" panose="02020603050405020304" pitchFamily="18" charset="0"/>
                          <a:cs typeface="Times New Roman" panose="02020603050405020304" pitchFamily="18" charset="0"/>
                        </a:rPr>
                        <a:t>Upto</a:t>
                      </a:r>
                      <a:r>
                        <a:rPr lang="en-US" sz="2000" spc="-3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50</a:t>
                      </a:r>
                      <a:r>
                        <a:rPr lang="en-US" sz="2000" spc="-25">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Lakhs</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2065" marR="0" algn="ctr">
                        <a:spcBef>
                          <a:spcPts val="240"/>
                        </a:spcBef>
                      </a:pPr>
                      <a:r>
                        <a:rPr lang="en-US" sz="2000" spc="-25">
                          <a:effectLst/>
                          <a:latin typeface="Times New Roman" panose="02020603050405020304" pitchFamily="18" charset="0"/>
                          <a:cs typeface="Times New Roman" panose="02020603050405020304" pitchFamily="18" charset="0"/>
                        </a:rPr>
                        <a:t>Nil</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2065" marR="0" algn="ctr">
                        <a:spcBef>
                          <a:spcPts val="240"/>
                        </a:spcBef>
                      </a:pPr>
                      <a:r>
                        <a:rPr lang="en-US" sz="2000" spc="-25">
                          <a:effectLst/>
                          <a:latin typeface="Times New Roman" panose="02020603050405020304" pitchFamily="18" charset="0"/>
                          <a:cs typeface="Times New Roman" panose="02020603050405020304" pitchFamily="18" charset="0"/>
                        </a:rPr>
                        <a:t>Nil</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601339477"/>
                  </a:ext>
                </a:extLst>
              </a:tr>
              <a:tr h="274320">
                <a:tc>
                  <a:txBody>
                    <a:bodyPr/>
                    <a:lstStyle/>
                    <a:p>
                      <a:pPr marL="50800" marR="0">
                        <a:spcBef>
                          <a:spcPts val="110"/>
                        </a:spcBef>
                      </a:pPr>
                      <a:r>
                        <a:rPr lang="en-US" sz="2000" spc="-20" dirty="0">
                          <a:effectLst/>
                          <a:latin typeface="Times New Roman" panose="02020603050405020304" pitchFamily="18" charset="0"/>
                          <a:cs typeface="Times New Roman" panose="02020603050405020304" pitchFamily="18" charset="0"/>
                        </a:rPr>
                        <a:t>Above</a:t>
                      </a:r>
                      <a:r>
                        <a:rPr lang="en-US" sz="2000" spc="-25"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50 Lakhs</a:t>
                      </a:r>
                      <a:r>
                        <a:rPr lang="en-US" sz="2000" spc="-25"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-1 Crore</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2065" marR="0" algn="ctr">
                        <a:spcBef>
                          <a:spcPts val="110"/>
                        </a:spcBef>
                      </a:pPr>
                      <a:r>
                        <a:rPr lang="en-US" sz="2000" spc="-25">
                          <a:effectLst/>
                          <a:latin typeface="Times New Roman" panose="02020603050405020304" pitchFamily="18" charset="0"/>
                          <a:cs typeface="Times New Roman" panose="02020603050405020304" pitchFamily="18" charset="0"/>
                        </a:rPr>
                        <a:t>10%</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2065" marR="0" algn="ctr">
                        <a:spcBef>
                          <a:spcPts val="110"/>
                        </a:spcBef>
                      </a:pPr>
                      <a:r>
                        <a:rPr lang="en-US" sz="2000" spc="-25">
                          <a:effectLst/>
                          <a:latin typeface="Times New Roman" panose="02020603050405020304" pitchFamily="18" charset="0"/>
                          <a:cs typeface="Times New Roman" panose="02020603050405020304" pitchFamily="18" charset="0"/>
                        </a:rPr>
                        <a:t>10%</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73947509"/>
                  </a:ext>
                </a:extLst>
              </a:tr>
              <a:tr h="274320">
                <a:tc>
                  <a:txBody>
                    <a:bodyPr/>
                    <a:lstStyle/>
                    <a:p>
                      <a:pPr marL="50800" marR="0">
                        <a:spcBef>
                          <a:spcPts val="110"/>
                        </a:spcBef>
                      </a:pPr>
                      <a:r>
                        <a:rPr lang="en-US" sz="2000">
                          <a:effectLst/>
                          <a:latin typeface="Times New Roman" panose="02020603050405020304" pitchFamily="18" charset="0"/>
                          <a:cs typeface="Times New Roman" panose="02020603050405020304" pitchFamily="18" charset="0"/>
                        </a:rPr>
                        <a:t>Above</a:t>
                      </a:r>
                      <a:r>
                        <a:rPr lang="en-US" sz="2000" spc="-7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1</a:t>
                      </a:r>
                      <a:r>
                        <a:rPr lang="en-US" sz="2000" spc="-6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Crore-</a:t>
                      </a:r>
                      <a:r>
                        <a:rPr lang="en-US" sz="2000" spc="-6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2</a:t>
                      </a:r>
                      <a:r>
                        <a:rPr lang="en-US" sz="2000" spc="295">
                          <a:effectLst/>
                          <a:latin typeface="Times New Roman" panose="02020603050405020304" pitchFamily="18" charset="0"/>
                          <a:cs typeface="Times New Roman" panose="02020603050405020304" pitchFamily="18" charset="0"/>
                        </a:rPr>
                        <a:t> </a:t>
                      </a:r>
                      <a:r>
                        <a:rPr lang="en-US" sz="2000" spc="-20">
                          <a:effectLst/>
                          <a:latin typeface="Times New Roman" panose="02020603050405020304" pitchFamily="18" charset="0"/>
                          <a:cs typeface="Times New Roman" panose="02020603050405020304" pitchFamily="18" charset="0"/>
                        </a:rPr>
                        <a:t>Crore</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2065" marR="0" algn="ctr">
                        <a:spcBef>
                          <a:spcPts val="110"/>
                        </a:spcBef>
                      </a:pPr>
                      <a:r>
                        <a:rPr lang="en-US" sz="2000" spc="-25">
                          <a:effectLst/>
                          <a:latin typeface="Times New Roman" panose="02020603050405020304" pitchFamily="18" charset="0"/>
                          <a:cs typeface="Times New Roman" panose="02020603050405020304" pitchFamily="18" charset="0"/>
                        </a:rPr>
                        <a:t>15%</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2065" marR="0" algn="ctr">
                        <a:spcBef>
                          <a:spcPts val="110"/>
                        </a:spcBef>
                      </a:pPr>
                      <a:r>
                        <a:rPr lang="en-US" sz="2000" spc="-25">
                          <a:effectLst/>
                          <a:latin typeface="Times New Roman" panose="02020603050405020304" pitchFamily="18" charset="0"/>
                          <a:cs typeface="Times New Roman" panose="02020603050405020304" pitchFamily="18" charset="0"/>
                        </a:rPr>
                        <a:t>15%</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574744472"/>
                  </a:ext>
                </a:extLst>
              </a:tr>
              <a:tr h="1674495">
                <a:tc>
                  <a:txBody>
                    <a:bodyPr/>
                    <a:lstStyle/>
                    <a:p>
                      <a:pPr marL="50800" marR="0">
                        <a:spcBef>
                          <a:spcPts val="110"/>
                        </a:spcBef>
                      </a:pPr>
                      <a:r>
                        <a:rPr lang="en-US" sz="2000" spc="-10" dirty="0">
                          <a:effectLst/>
                          <a:latin typeface="Times New Roman" panose="02020603050405020304" pitchFamily="18" charset="0"/>
                          <a:cs typeface="Times New Roman" panose="02020603050405020304" pitchFamily="18" charset="0"/>
                        </a:rPr>
                        <a:t>Above</a:t>
                      </a:r>
                      <a:r>
                        <a:rPr lang="en-US" sz="2000" spc="-45"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2</a:t>
                      </a:r>
                      <a:r>
                        <a:rPr lang="en-US" sz="2000" spc="-45"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Crore:</a:t>
                      </a:r>
                      <a:endParaRPr lang="en-US" sz="2000" dirty="0">
                        <a:effectLst/>
                        <a:latin typeface="Times New Roman" panose="02020603050405020304" pitchFamily="18" charset="0"/>
                        <a:cs typeface="Times New Roman" panose="02020603050405020304" pitchFamily="18" charset="0"/>
                      </a:endParaRPr>
                    </a:p>
                    <a:p>
                      <a:pPr marL="393700" marR="0" indent="-342900">
                        <a:spcBef>
                          <a:spcPts val="35"/>
                        </a:spcBef>
                        <a:buFont typeface="Arial" panose="020B0604020202020204" pitchFamily="34" charset="0"/>
                        <a:buChar char="•"/>
                      </a:pPr>
                      <a:r>
                        <a:rPr lang="en-US" sz="2000" dirty="0">
                          <a:effectLst/>
                          <a:latin typeface="Times New Roman" panose="02020603050405020304" pitchFamily="18" charset="0"/>
                          <a:cs typeface="Times New Roman" panose="02020603050405020304" pitchFamily="18" charset="0"/>
                        </a:rPr>
                        <a:t>Dividend</a:t>
                      </a:r>
                      <a:r>
                        <a:rPr lang="en-US" sz="2000" spc="-4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income</a:t>
                      </a:r>
                      <a:r>
                        <a:rPr lang="en-US" sz="2000" spc="-3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and</a:t>
                      </a:r>
                      <a:r>
                        <a:rPr lang="en-US" sz="2000" spc="-4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capital</a:t>
                      </a:r>
                      <a:r>
                        <a:rPr lang="en-US" sz="2000" spc="-3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gains</a:t>
                      </a:r>
                      <a:r>
                        <a:rPr lang="en-US" sz="2000" spc="-4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u/s</a:t>
                      </a:r>
                      <a:r>
                        <a:rPr lang="en-US" sz="2000" spc="-3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111A,</a:t>
                      </a:r>
                      <a:r>
                        <a:rPr lang="en-US" sz="2000" spc="-1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112</a:t>
                      </a:r>
                      <a:r>
                        <a:rPr lang="en-US" sz="2000" spc="-4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&amp;</a:t>
                      </a:r>
                      <a:r>
                        <a:rPr lang="en-US" sz="2000" spc="-35"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112A</a:t>
                      </a:r>
                      <a:endParaRPr lang="en-US" sz="2000" dirty="0">
                        <a:effectLst/>
                        <a:latin typeface="Times New Roman" panose="02020603050405020304" pitchFamily="18" charset="0"/>
                        <a:cs typeface="Times New Roman" panose="02020603050405020304" pitchFamily="18" charset="0"/>
                      </a:endParaRPr>
                    </a:p>
                    <a:p>
                      <a:pPr marL="393700" marR="0" indent="-342900">
                        <a:spcBef>
                          <a:spcPts val="50"/>
                        </a:spcBef>
                        <a:buFont typeface="Arial" panose="020B0604020202020204" pitchFamily="34" charset="0"/>
                        <a:buChar char="•"/>
                      </a:pPr>
                      <a:r>
                        <a:rPr lang="en-US" sz="2000" dirty="0">
                          <a:effectLst/>
                          <a:latin typeface="Times New Roman" panose="02020603050405020304" pitchFamily="18" charset="0"/>
                          <a:cs typeface="Times New Roman" panose="02020603050405020304" pitchFamily="18" charset="0"/>
                        </a:rPr>
                        <a:t>Remaining</a:t>
                      </a:r>
                      <a:r>
                        <a:rPr lang="en-US" sz="2000" spc="-3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Income</a:t>
                      </a:r>
                      <a:r>
                        <a:rPr lang="en-US" sz="2000" spc="-2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upto</a:t>
                      </a:r>
                      <a:r>
                        <a:rPr lang="en-US" sz="2000" spc="-2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2</a:t>
                      </a:r>
                      <a:r>
                        <a:rPr lang="en-US" sz="2000" spc="-15"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Crore</a:t>
                      </a:r>
                      <a:endParaRPr lang="en-US" sz="2000" dirty="0">
                        <a:effectLst/>
                        <a:latin typeface="Times New Roman" panose="02020603050405020304" pitchFamily="18" charset="0"/>
                        <a:cs typeface="Times New Roman" panose="02020603050405020304" pitchFamily="18" charset="0"/>
                      </a:endParaRPr>
                    </a:p>
                    <a:p>
                      <a:pPr marL="393700" marR="0" indent="-342900">
                        <a:spcBef>
                          <a:spcPts val="55"/>
                        </a:spcBef>
                        <a:buFont typeface="Arial" panose="020B0604020202020204" pitchFamily="34" charset="0"/>
                        <a:buChar char="•"/>
                      </a:pPr>
                      <a:r>
                        <a:rPr lang="en-US" sz="2000" dirty="0">
                          <a:effectLst/>
                          <a:latin typeface="Times New Roman" panose="02020603050405020304" pitchFamily="18" charset="0"/>
                          <a:cs typeface="Times New Roman" panose="02020603050405020304" pitchFamily="18" charset="0"/>
                        </a:rPr>
                        <a:t>Remaining</a:t>
                      </a:r>
                      <a:r>
                        <a:rPr lang="en-US" sz="2000" spc="-4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Income</a:t>
                      </a:r>
                      <a:r>
                        <a:rPr lang="en-US" sz="2000" spc="-4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2</a:t>
                      </a:r>
                      <a:r>
                        <a:rPr lang="en-US" sz="2000" spc="-4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Crore</a:t>
                      </a:r>
                      <a:r>
                        <a:rPr lang="en-US" sz="2000" spc="-4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a:t>
                      </a:r>
                      <a:r>
                        <a:rPr lang="en-US" sz="2000" spc="-4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5 </a:t>
                      </a:r>
                      <a:r>
                        <a:rPr lang="en-US" sz="2000" spc="-20" dirty="0">
                          <a:effectLst/>
                          <a:latin typeface="Times New Roman" panose="02020603050405020304" pitchFamily="18" charset="0"/>
                          <a:cs typeface="Times New Roman" panose="02020603050405020304" pitchFamily="18" charset="0"/>
                        </a:rPr>
                        <a:t>Crore</a:t>
                      </a:r>
                      <a:endParaRPr lang="en-US" sz="2000" dirty="0">
                        <a:effectLst/>
                        <a:latin typeface="Times New Roman" panose="02020603050405020304" pitchFamily="18" charset="0"/>
                        <a:cs typeface="Times New Roman" panose="02020603050405020304" pitchFamily="18" charset="0"/>
                      </a:endParaRPr>
                    </a:p>
                    <a:p>
                      <a:pPr marL="393700" marR="0" indent="-342900">
                        <a:spcBef>
                          <a:spcPts val="50"/>
                        </a:spcBef>
                        <a:buFont typeface="Arial" panose="020B0604020202020204" pitchFamily="34" charset="0"/>
                        <a:buChar char="•"/>
                      </a:pPr>
                      <a:r>
                        <a:rPr lang="en-US" sz="2000" dirty="0">
                          <a:effectLst/>
                          <a:latin typeface="Times New Roman" panose="02020603050405020304" pitchFamily="18" charset="0"/>
                          <a:cs typeface="Times New Roman" panose="02020603050405020304" pitchFamily="18" charset="0"/>
                        </a:rPr>
                        <a:t>Remaining</a:t>
                      </a:r>
                      <a:r>
                        <a:rPr lang="en-US" sz="2000" spc="-4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Income</a:t>
                      </a:r>
                      <a:r>
                        <a:rPr lang="en-US" sz="2000" spc="-4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above</a:t>
                      </a:r>
                      <a:r>
                        <a:rPr lang="en-US" sz="2000" spc="-4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5</a:t>
                      </a:r>
                      <a:r>
                        <a:rPr lang="en-US" sz="2000" spc="45"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Crore</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2065" marR="0" algn="ctr">
                        <a:spcBef>
                          <a:spcPts val="955"/>
                        </a:spcBef>
                      </a:pPr>
                      <a:r>
                        <a:rPr lang="en-US" sz="2000" spc="-25">
                          <a:effectLst/>
                          <a:latin typeface="Times New Roman" panose="02020603050405020304" pitchFamily="18" charset="0"/>
                          <a:cs typeface="Times New Roman" panose="02020603050405020304" pitchFamily="18" charset="0"/>
                        </a:rPr>
                        <a:t>15%</a:t>
                      </a:r>
                      <a:endParaRPr lang="en-US" sz="2000">
                        <a:effectLst/>
                        <a:latin typeface="Times New Roman" panose="02020603050405020304" pitchFamily="18" charset="0"/>
                        <a:cs typeface="Times New Roman" panose="02020603050405020304" pitchFamily="18" charset="0"/>
                      </a:endParaRPr>
                    </a:p>
                    <a:p>
                      <a:pPr marL="12065" marR="0" algn="ctr">
                        <a:spcBef>
                          <a:spcPts val="55"/>
                        </a:spcBef>
                      </a:pPr>
                      <a:r>
                        <a:rPr lang="en-US" sz="2000" spc="-25">
                          <a:effectLst/>
                          <a:latin typeface="Times New Roman" panose="02020603050405020304" pitchFamily="18" charset="0"/>
                          <a:cs typeface="Times New Roman" panose="02020603050405020304" pitchFamily="18" charset="0"/>
                        </a:rPr>
                        <a:t>15%</a:t>
                      </a:r>
                      <a:endParaRPr lang="en-US" sz="2000">
                        <a:effectLst/>
                        <a:latin typeface="Times New Roman" panose="02020603050405020304" pitchFamily="18" charset="0"/>
                        <a:cs typeface="Times New Roman" panose="02020603050405020304" pitchFamily="18" charset="0"/>
                      </a:endParaRPr>
                    </a:p>
                    <a:p>
                      <a:pPr marL="12065" marR="0" algn="ctr">
                        <a:spcBef>
                          <a:spcPts val="60"/>
                        </a:spcBef>
                      </a:pPr>
                      <a:r>
                        <a:rPr lang="en-US" sz="2000" spc="-25">
                          <a:effectLst/>
                          <a:latin typeface="Times New Roman" panose="02020603050405020304" pitchFamily="18" charset="0"/>
                          <a:cs typeface="Times New Roman" panose="02020603050405020304" pitchFamily="18" charset="0"/>
                        </a:rPr>
                        <a:t>25%</a:t>
                      </a:r>
                      <a:endParaRPr lang="en-US" sz="2000">
                        <a:effectLst/>
                        <a:latin typeface="Times New Roman" panose="02020603050405020304" pitchFamily="18" charset="0"/>
                        <a:cs typeface="Times New Roman" panose="02020603050405020304" pitchFamily="18" charset="0"/>
                      </a:endParaRPr>
                    </a:p>
                    <a:p>
                      <a:pPr marL="12065" marR="0" algn="ctr">
                        <a:spcBef>
                          <a:spcPts val="55"/>
                        </a:spcBef>
                      </a:pPr>
                      <a:r>
                        <a:rPr lang="en-US" sz="2000" spc="-25">
                          <a:effectLst/>
                          <a:latin typeface="Times New Roman" panose="02020603050405020304" pitchFamily="18" charset="0"/>
                          <a:cs typeface="Times New Roman" panose="02020603050405020304" pitchFamily="18" charset="0"/>
                        </a:rPr>
                        <a:t>25%</a:t>
                      </a:r>
                      <a:endParaRPr lang="en-US" sz="20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2065" marR="0" algn="ctr">
                        <a:spcBef>
                          <a:spcPts val="955"/>
                        </a:spcBef>
                      </a:pPr>
                      <a:r>
                        <a:rPr lang="en-US" sz="2000" spc="-25" dirty="0">
                          <a:effectLst/>
                          <a:latin typeface="Times New Roman" panose="02020603050405020304" pitchFamily="18" charset="0"/>
                          <a:cs typeface="Times New Roman" panose="02020603050405020304" pitchFamily="18" charset="0"/>
                        </a:rPr>
                        <a:t>15%</a:t>
                      </a:r>
                      <a:endParaRPr lang="en-US" sz="2000" dirty="0">
                        <a:effectLst/>
                        <a:latin typeface="Times New Roman" panose="02020603050405020304" pitchFamily="18" charset="0"/>
                        <a:cs typeface="Times New Roman" panose="02020603050405020304" pitchFamily="18" charset="0"/>
                      </a:endParaRPr>
                    </a:p>
                    <a:p>
                      <a:pPr marL="12065" marR="0" algn="ctr">
                        <a:spcBef>
                          <a:spcPts val="55"/>
                        </a:spcBef>
                      </a:pPr>
                      <a:r>
                        <a:rPr lang="en-US" sz="2000" spc="-25" dirty="0">
                          <a:effectLst/>
                          <a:latin typeface="Times New Roman" panose="02020603050405020304" pitchFamily="18" charset="0"/>
                          <a:cs typeface="Times New Roman" panose="02020603050405020304" pitchFamily="18" charset="0"/>
                        </a:rPr>
                        <a:t>15%</a:t>
                      </a:r>
                      <a:endParaRPr lang="en-US" sz="2000" dirty="0">
                        <a:effectLst/>
                        <a:latin typeface="Times New Roman" panose="02020603050405020304" pitchFamily="18" charset="0"/>
                        <a:cs typeface="Times New Roman" panose="02020603050405020304" pitchFamily="18" charset="0"/>
                      </a:endParaRPr>
                    </a:p>
                    <a:p>
                      <a:pPr marL="12065" marR="0" algn="ctr">
                        <a:spcBef>
                          <a:spcPts val="60"/>
                        </a:spcBef>
                      </a:pPr>
                      <a:r>
                        <a:rPr lang="en-US" sz="2000" spc="-25" dirty="0">
                          <a:effectLst/>
                          <a:latin typeface="Times New Roman" panose="02020603050405020304" pitchFamily="18" charset="0"/>
                          <a:cs typeface="Times New Roman" panose="02020603050405020304" pitchFamily="18" charset="0"/>
                        </a:rPr>
                        <a:t>25%</a:t>
                      </a:r>
                      <a:endParaRPr lang="en-US" sz="2000" dirty="0">
                        <a:effectLst/>
                        <a:latin typeface="Times New Roman" panose="02020603050405020304" pitchFamily="18" charset="0"/>
                        <a:cs typeface="Times New Roman" panose="02020603050405020304" pitchFamily="18" charset="0"/>
                      </a:endParaRPr>
                    </a:p>
                    <a:p>
                      <a:pPr marL="12065" marR="0" algn="ctr">
                        <a:spcBef>
                          <a:spcPts val="55"/>
                        </a:spcBef>
                      </a:pPr>
                      <a:r>
                        <a:rPr lang="en-US" sz="2000" spc="-25" dirty="0">
                          <a:effectLst/>
                          <a:latin typeface="Times New Roman" panose="02020603050405020304" pitchFamily="18" charset="0"/>
                          <a:cs typeface="Times New Roman" panose="02020603050405020304" pitchFamily="18" charset="0"/>
                        </a:rPr>
                        <a:t>37%</a:t>
                      </a:r>
                      <a:endParaRPr lang="en-US" sz="20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01550623"/>
                  </a:ext>
                </a:extLst>
              </a:tr>
            </a:tbl>
          </a:graphicData>
        </a:graphic>
      </p:graphicFrame>
      <p:sp>
        <p:nvSpPr>
          <p:cNvPr id="4" name="Footer Placeholder 3">
            <a:extLst>
              <a:ext uri="{FF2B5EF4-FFF2-40B4-BE49-F238E27FC236}">
                <a16:creationId xmlns:a16="http://schemas.microsoft.com/office/drawing/2014/main" id="{31C72F19-21F5-3742-60A3-1711B6B7599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72208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3CD18-7545-7010-278B-280421135F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223F3D-5823-44D5-334F-B5646C3BE772}"/>
              </a:ext>
            </a:extLst>
          </p:cNvPr>
          <p:cNvSpPr>
            <a:spLocks noGrp="1"/>
          </p:cNvSpPr>
          <p:nvPr>
            <p:ph idx="1"/>
          </p:nvPr>
        </p:nvSpPr>
        <p:spPr>
          <a:xfrm>
            <a:off x="228600" y="228600"/>
            <a:ext cx="8046720" cy="4312682"/>
          </a:xfrm>
        </p:spPr>
        <p:txBody>
          <a:bodyPr>
            <a:normAutofit/>
          </a:bodyPr>
          <a:lstStyle/>
          <a:p>
            <a:pPr marL="0" indent="0">
              <a:buNone/>
            </a:pPr>
            <a:r>
              <a:rPr lang="en-US" sz="2400" b="1" dirty="0">
                <a:latin typeface="Times New Roman" panose="02020603050405020304" pitchFamily="18" charset="0"/>
                <a:ea typeface="Arial" panose="020B0604020202020204" pitchFamily="34" charset="0"/>
                <a:cs typeface="Times New Roman" panose="02020603050405020304" pitchFamily="18" charset="0"/>
              </a:rPr>
              <a:t>Corporate</a:t>
            </a:r>
            <a:r>
              <a:rPr lang="en-US" sz="2400" b="1" spc="-64" dirty="0">
                <a:latin typeface="Times New Roman" panose="02020603050405020304" pitchFamily="18" charset="0"/>
                <a:ea typeface="Arial" panose="020B0604020202020204" pitchFamily="34" charset="0"/>
                <a:cs typeface="Times New Roman" panose="02020603050405020304" pitchFamily="18" charset="0"/>
              </a:rPr>
              <a:t> </a:t>
            </a:r>
            <a:r>
              <a:rPr lang="en-US" sz="2400" b="1" dirty="0">
                <a:latin typeface="Times New Roman" panose="02020603050405020304" pitchFamily="18" charset="0"/>
                <a:ea typeface="Arial" panose="020B0604020202020204" pitchFamily="34" charset="0"/>
                <a:cs typeface="Times New Roman" panose="02020603050405020304" pitchFamily="18" charset="0"/>
              </a:rPr>
              <a:t>Tax</a:t>
            </a:r>
            <a:r>
              <a:rPr lang="en-US" sz="2400" b="1" spc="-60" dirty="0">
                <a:latin typeface="Times New Roman" panose="02020603050405020304" pitchFamily="18" charset="0"/>
                <a:ea typeface="Arial" panose="020B0604020202020204" pitchFamily="34" charset="0"/>
                <a:cs typeface="Times New Roman" panose="02020603050405020304" pitchFamily="18" charset="0"/>
              </a:rPr>
              <a:t> </a:t>
            </a:r>
            <a:r>
              <a:rPr lang="en-US" sz="2400" b="1" spc="-8" dirty="0">
                <a:latin typeface="Times New Roman" panose="02020603050405020304" pitchFamily="18" charset="0"/>
                <a:ea typeface="Arial" panose="020B0604020202020204" pitchFamily="34" charset="0"/>
                <a:cs typeface="Times New Roman" panose="02020603050405020304" pitchFamily="18" charset="0"/>
              </a:rPr>
              <a:t>Rates</a:t>
            </a:r>
            <a:endParaRPr lang="en-US" sz="2400" b="1" dirty="0">
              <a:latin typeface="Times New Roman" panose="02020603050405020304" pitchFamily="18" charset="0"/>
              <a:ea typeface="Arial" panose="020B0604020202020204" pitchFamily="34" charset="0"/>
              <a:cs typeface="Times New Roman" panose="02020603050405020304" pitchFamily="18" charset="0"/>
            </a:endParaRPr>
          </a:p>
          <a:p>
            <a:pPr marL="0" indent="0">
              <a:buNone/>
            </a:pPr>
            <a:endParaRPr lang="en-US" sz="28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D3730126-C9B5-A12A-2F4A-0447AD6FEC53}"/>
              </a:ext>
            </a:extLst>
          </p:cNvPr>
          <p:cNvGraphicFramePr>
            <a:graphicFrameLocks noGrp="1"/>
          </p:cNvGraphicFramePr>
          <p:nvPr>
            <p:extLst>
              <p:ext uri="{D42A27DB-BD31-4B8C-83A1-F6EECF244321}">
                <p14:modId xmlns:p14="http://schemas.microsoft.com/office/powerpoint/2010/main" val="2759420021"/>
              </p:ext>
            </p:extLst>
          </p:nvPr>
        </p:nvGraphicFramePr>
        <p:xfrm>
          <a:off x="228600" y="762000"/>
          <a:ext cx="8206741" cy="3566160"/>
        </p:xfrm>
        <a:graphic>
          <a:graphicData uri="http://schemas.openxmlformats.org/drawingml/2006/table">
            <a:tbl>
              <a:tblPr firstRow="1" firstCol="1" lastRow="1" lastCol="1" bandRow="1" bandCol="1">
                <a:tableStyleId>{5940675A-B579-460E-94D1-54222C63F5DA}</a:tableStyleId>
              </a:tblPr>
              <a:tblGrid>
                <a:gridCol w="4706807">
                  <a:extLst>
                    <a:ext uri="{9D8B030D-6E8A-4147-A177-3AD203B41FA5}">
                      <a16:colId xmlns:a16="http://schemas.microsoft.com/office/drawing/2014/main" val="3622707936"/>
                    </a:ext>
                  </a:extLst>
                </a:gridCol>
                <a:gridCol w="3499934">
                  <a:extLst>
                    <a:ext uri="{9D8B030D-6E8A-4147-A177-3AD203B41FA5}">
                      <a16:colId xmlns:a16="http://schemas.microsoft.com/office/drawing/2014/main" val="3432007403"/>
                    </a:ext>
                  </a:extLst>
                </a:gridCol>
              </a:tblGrid>
              <a:tr h="274320">
                <a:tc>
                  <a:txBody>
                    <a:bodyPr/>
                    <a:lstStyle/>
                    <a:p>
                      <a:pPr marL="73025" marR="0">
                        <a:lnSpc>
                          <a:spcPct val="100000"/>
                        </a:lnSpc>
                      </a:pPr>
                      <a:r>
                        <a:rPr lang="en-US" sz="1800" b="1" dirty="0">
                          <a:effectLst/>
                          <a:latin typeface="Times New Roman" panose="02020603050405020304" pitchFamily="18" charset="0"/>
                          <a:ea typeface="Arial Narrow" panose="020B0606020202030204" pitchFamily="34" charset="0"/>
                          <a:cs typeface="Times New Roman" panose="02020603050405020304" pitchFamily="18" charset="0"/>
                        </a:rPr>
                        <a:t>Income </a:t>
                      </a:r>
                    </a:p>
                  </a:txBody>
                  <a:tcPr marL="0" marR="0" marT="0" marB="0"/>
                </a:tc>
                <a:tc>
                  <a:txBody>
                    <a:bodyPr/>
                    <a:lstStyle/>
                    <a:p>
                      <a:pPr marL="73025" marR="0">
                        <a:lnSpc>
                          <a:spcPct val="100000"/>
                        </a:lnSpc>
                        <a:spcBef>
                          <a:spcPts val="570"/>
                        </a:spcBef>
                      </a:pPr>
                      <a:r>
                        <a:rPr lang="en-US" sz="1800" b="1" dirty="0">
                          <a:effectLst/>
                          <a:latin typeface="Times New Roman" panose="02020603050405020304" pitchFamily="18" charset="0"/>
                          <a:ea typeface="Arial Narrow" panose="020B0606020202030204" pitchFamily="34" charset="0"/>
                          <a:cs typeface="Times New Roman" panose="02020603050405020304" pitchFamily="18" charset="0"/>
                        </a:rPr>
                        <a:t>Proposed rate of tax (A.Y. 2026-27)</a:t>
                      </a:r>
                    </a:p>
                  </a:txBody>
                  <a:tcPr marL="0" marR="0" marT="0" marB="0"/>
                </a:tc>
                <a:extLst>
                  <a:ext uri="{0D108BD9-81ED-4DB2-BD59-A6C34878D82A}">
                    <a16:rowId xmlns:a16="http://schemas.microsoft.com/office/drawing/2014/main" val="3772018766"/>
                  </a:ext>
                </a:extLst>
              </a:tr>
              <a:tr h="548640">
                <a:tc>
                  <a:txBody>
                    <a:bodyPr/>
                    <a:lstStyle/>
                    <a:p>
                      <a:pPr marL="73025" marR="0">
                        <a:lnSpc>
                          <a:spcPct val="100000"/>
                        </a:lnSpc>
                      </a:pPr>
                      <a:r>
                        <a:rPr lang="en-US" sz="1800" dirty="0">
                          <a:effectLst/>
                          <a:latin typeface="Times New Roman" panose="02020603050405020304" pitchFamily="18" charset="0"/>
                          <a:cs typeface="Times New Roman" panose="02020603050405020304" pitchFamily="18" charset="0"/>
                        </a:rPr>
                        <a:t>Domestic</a:t>
                      </a:r>
                      <a:r>
                        <a:rPr lang="en-US" sz="1800" spc="-4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Company</a:t>
                      </a:r>
                      <a:r>
                        <a:rPr lang="en-US" sz="1800" spc="-4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having</a:t>
                      </a:r>
                      <a:r>
                        <a:rPr lang="en-US" sz="1800" spc="-4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total</a:t>
                      </a:r>
                      <a:r>
                        <a:rPr lang="en-US" sz="1800" spc="-4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income</a:t>
                      </a:r>
                      <a:r>
                        <a:rPr lang="en-US" sz="1800" spc="-4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less than 1 Crore</a:t>
                      </a:r>
                      <a:endParaRPr lang="en-US" sz="18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73025" marR="0">
                        <a:lnSpc>
                          <a:spcPct val="100000"/>
                        </a:lnSpc>
                        <a:spcBef>
                          <a:spcPts val="570"/>
                        </a:spcBef>
                      </a:pPr>
                      <a:r>
                        <a:rPr lang="en-US" sz="1800" spc="-20">
                          <a:effectLst/>
                          <a:latin typeface="Times New Roman" panose="02020603050405020304" pitchFamily="18" charset="0"/>
                          <a:cs typeface="Times New Roman" panose="02020603050405020304" pitchFamily="18" charset="0"/>
                        </a:rPr>
                        <a:t>30%*</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222212319"/>
                  </a:ext>
                </a:extLst>
              </a:tr>
              <a:tr h="548640">
                <a:tc>
                  <a:txBody>
                    <a:bodyPr/>
                    <a:lstStyle/>
                    <a:p>
                      <a:pPr marL="73025" marR="0">
                        <a:lnSpc>
                          <a:spcPct val="100000"/>
                        </a:lnSpc>
                        <a:spcBef>
                          <a:spcPts val="75"/>
                        </a:spcBef>
                      </a:pPr>
                      <a:r>
                        <a:rPr lang="en-US" sz="1800" dirty="0">
                          <a:effectLst/>
                          <a:latin typeface="Times New Roman" panose="02020603050405020304" pitchFamily="18" charset="0"/>
                          <a:cs typeface="Times New Roman" panose="02020603050405020304" pitchFamily="18" charset="0"/>
                        </a:rPr>
                        <a:t>Domestic</a:t>
                      </a:r>
                      <a:r>
                        <a:rPr lang="en-US" sz="1800" spc="400"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Company</a:t>
                      </a:r>
                      <a:r>
                        <a:rPr lang="en-US" sz="1800" spc="400"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having</a:t>
                      </a:r>
                      <a:r>
                        <a:rPr lang="en-US" sz="1800" spc="400"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total</a:t>
                      </a:r>
                      <a:r>
                        <a:rPr lang="en-US" sz="1800" spc="400"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income more than 1 Crore but less than 10 Crore</a:t>
                      </a:r>
                      <a:endParaRPr lang="en-US" sz="18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73025" marR="0">
                        <a:lnSpc>
                          <a:spcPct val="100000"/>
                        </a:lnSpc>
                        <a:spcBef>
                          <a:spcPts val="660"/>
                        </a:spcBef>
                      </a:pPr>
                      <a:r>
                        <a:rPr lang="en-US" sz="1800">
                          <a:effectLst/>
                          <a:latin typeface="Times New Roman" panose="02020603050405020304" pitchFamily="18" charset="0"/>
                          <a:cs typeface="Times New Roman" panose="02020603050405020304" pitchFamily="18" charset="0"/>
                        </a:rPr>
                        <a:t>30%*</a:t>
                      </a:r>
                      <a:r>
                        <a:rPr lang="en-US" sz="1800" spc="-1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plus</a:t>
                      </a:r>
                      <a:r>
                        <a:rPr lang="en-US" sz="1800" spc="-2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surcharge</a:t>
                      </a:r>
                      <a:r>
                        <a:rPr lang="en-US" sz="1800" spc="-2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of</a:t>
                      </a:r>
                      <a:r>
                        <a:rPr lang="en-US" sz="1800" spc="-15">
                          <a:effectLst/>
                          <a:latin typeface="Times New Roman" panose="02020603050405020304" pitchFamily="18" charset="0"/>
                          <a:cs typeface="Times New Roman" panose="02020603050405020304" pitchFamily="18" charset="0"/>
                        </a:rPr>
                        <a:t> </a:t>
                      </a:r>
                      <a:r>
                        <a:rPr lang="en-US" sz="1800" spc="-25">
                          <a:effectLst/>
                          <a:latin typeface="Times New Roman" panose="02020603050405020304" pitchFamily="18" charset="0"/>
                          <a:cs typeface="Times New Roman" panose="02020603050405020304" pitchFamily="18" charset="0"/>
                        </a:rPr>
                        <a:t>7%</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46573171"/>
                  </a:ext>
                </a:extLst>
              </a:tr>
              <a:tr h="548640">
                <a:tc>
                  <a:txBody>
                    <a:bodyPr/>
                    <a:lstStyle/>
                    <a:p>
                      <a:pPr marL="73025" marR="0">
                        <a:lnSpc>
                          <a:spcPct val="100000"/>
                        </a:lnSpc>
                        <a:spcBef>
                          <a:spcPts val="135"/>
                        </a:spcBef>
                      </a:pPr>
                      <a:r>
                        <a:rPr lang="en-US" sz="1800">
                          <a:effectLst/>
                          <a:latin typeface="Times New Roman" panose="02020603050405020304" pitchFamily="18" charset="0"/>
                          <a:cs typeface="Times New Roman" panose="02020603050405020304" pitchFamily="18" charset="0"/>
                        </a:rPr>
                        <a:t>Domestic</a:t>
                      </a:r>
                      <a:r>
                        <a:rPr lang="en-US" sz="1800" spc="4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Company</a:t>
                      </a:r>
                      <a:r>
                        <a:rPr lang="en-US" sz="1800" spc="4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having</a:t>
                      </a:r>
                      <a:r>
                        <a:rPr lang="en-US" sz="1800" spc="4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total</a:t>
                      </a:r>
                      <a:r>
                        <a:rPr lang="en-US" sz="1800" spc="4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income more than 10 Crore</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73025" marR="0">
                        <a:lnSpc>
                          <a:spcPct val="100000"/>
                        </a:lnSpc>
                        <a:spcBef>
                          <a:spcPts val="685"/>
                        </a:spcBef>
                      </a:pPr>
                      <a:r>
                        <a:rPr lang="en-US" sz="1800">
                          <a:effectLst/>
                          <a:latin typeface="Times New Roman" panose="02020603050405020304" pitchFamily="18" charset="0"/>
                          <a:cs typeface="Times New Roman" panose="02020603050405020304" pitchFamily="18" charset="0"/>
                        </a:rPr>
                        <a:t>30%*</a:t>
                      </a:r>
                      <a:r>
                        <a:rPr lang="en-US" sz="1800" spc="-1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plus</a:t>
                      </a:r>
                      <a:r>
                        <a:rPr lang="en-US" sz="1800" spc="-2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surcharge</a:t>
                      </a:r>
                      <a:r>
                        <a:rPr lang="en-US" sz="1800" spc="-2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of</a:t>
                      </a:r>
                      <a:r>
                        <a:rPr lang="en-US" sz="1800" spc="-15">
                          <a:effectLst/>
                          <a:latin typeface="Times New Roman" panose="02020603050405020304" pitchFamily="18" charset="0"/>
                          <a:cs typeface="Times New Roman" panose="02020603050405020304" pitchFamily="18" charset="0"/>
                        </a:rPr>
                        <a:t> </a:t>
                      </a:r>
                      <a:r>
                        <a:rPr lang="en-US" sz="1800" spc="-25">
                          <a:effectLst/>
                          <a:latin typeface="Times New Roman" panose="02020603050405020304" pitchFamily="18" charset="0"/>
                          <a:cs typeface="Times New Roman" panose="02020603050405020304" pitchFamily="18" charset="0"/>
                        </a:rPr>
                        <a:t>12%</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7555004"/>
                  </a:ext>
                </a:extLst>
              </a:tr>
              <a:tr h="548640">
                <a:tc>
                  <a:txBody>
                    <a:bodyPr/>
                    <a:lstStyle/>
                    <a:p>
                      <a:pPr marL="73025" marR="0">
                        <a:lnSpc>
                          <a:spcPct val="100000"/>
                        </a:lnSpc>
                      </a:pPr>
                      <a:r>
                        <a:rPr lang="en-US" sz="1800">
                          <a:effectLst/>
                          <a:latin typeface="Times New Roman" panose="02020603050405020304" pitchFamily="18" charset="0"/>
                          <a:cs typeface="Times New Roman" panose="02020603050405020304" pitchFamily="18" charset="0"/>
                        </a:rPr>
                        <a:t>Other</a:t>
                      </a:r>
                      <a:r>
                        <a:rPr lang="en-US" sz="1800" spc="2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Company</a:t>
                      </a:r>
                      <a:r>
                        <a:rPr lang="en-US" sz="1800" spc="2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having</a:t>
                      </a:r>
                      <a:r>
                        <a:rPr lang="en-US" sz="1800" spc="2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total</a:t>
                      </a:r>
                      <a:r>
                        <a:rPr lang="en-US" sz="1800" spc="2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income</a:t>
                      </a:r>
                      <a:r>
                        <a:rPr lang="en-US" sz="1800" spc="2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less than</a:t>
                      </a:r>
                      <a:r>
                        <a:rPr lang="en-US" sz="1800" spc="20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1 Crore</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73025" marR="0">
                        <a:lnSpc>
                          <a:spcPct val="100000"/>
                        </a:lnSpc>
                        <a:spcBef>
                          <a:spcPts val="615"/>
                        </a:spcBef>
                      </a:pPr>
                      <a:r>
                        <a:rPr lang="en-US" sz="1800" spc="-25">
                          <a:effectLst/>
                          <a:latin typeface="Times New Roman" panose="02020603050405020304" pitchFamily="18" charset="0"/>
                          <a:cs typeface="Times New Roman" panose="02020603050405020304" pitchFamily="18" charset="0"/>
                        </a:rPr>
                        <a:t>35%</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958431007"/>
                  </a:ext>
                </a:extLst>
              </a:tr>
              <a:tr h="548640">
                <a:tc>
                  <a:txBody>
                    <a:bodyPr/>
                    <a:lstStyle/>
                    <a:p>
                      <a:pPr marL="73025" marR="0">
                        <a:lnSpc>
                          <a:spcPct val="100000"/>
                        </a:lnSpc>
                        <a:spcBef>
                          <a:spcPts val="285"/>
                        </a:spcBef>
                      </a:pPr>
                      <a:r>
                        <a:rPr lang="en-US" sz="1800">
                          <a:effectLst/>
                          <a:latin typeface="Times New Roman" panose="02020603050405020304" pitchFamily="18" charset="0"/>
                          <a:cs typeface="Times New Roman" panose="02020603050405020304" pitchFamily="18" charset="0"/>
                        </a:rPr>
                        <a:t>Other</a:t>
                      </a:r>
                      <a:r>
                        <a:rPr lang="en-US" sz="1800" spc="16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Company</a:t>
                      </a:r>
                      <a:r>
                        <a:rPr lang="en-US" sz="1800" spc="16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having</a:t>
                      </a:r>
                      <a:r>
                        <a:rPr lang="en-US" sz="1800" spc="16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total</a:t>
                      </a:r>
                      <a:r>
                        <a:rPr lang="en-US" sz="1800" spc="16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income</a:t>
                      </a:r>
                      <a:r>
                        <a:rPr lang="en-US" sz="1800" spc="16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more than 1 Crore but less than 10 Crore</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73025" marR="0">
                        <a:lnSpc>
                          <a:spcPct val="100000"/>
                        </a:lnSpc>
                        <a:spcBef>
                          <a:spcPts val="830"/>
                        </a:spcBef>
                      </a:pPr>
                      <a:r>
                        <a:rPr lang="en-US" sz="1800">
                          <a:effectLst/>
                          <a:latin typeface="Times New Roman" panose="02020603050405020304" pitchFamily="18" charset="0"/>
                          <a:cs typeface="Times New Roman" panose="02020603050405020304" pitchFamily="18" charset="0"/>
                        </a:rPr>
                        <a:t>35%</a:t>
                      </a:r>
                      <a:r>
                        <a:rPr lang="en-US" sz="1800" spc="-1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plus</a:t>
                      </a:r>
                      <a:r>
                        <a:rPr lang="en-US" sz="1800" spc="-10">
                          <a:effectLst/>
                          <a:latin typeface="Times New Roman" panose="02020603050405020304" pitchFamily="18" charset="0"/>
                          <a:cs typeface="Times New Roman" panose="02020603050405020304" pitchFamily="18" charset="0"/>
                        </a:rPr>
                        <a:t> </a:t>
                      </a:r>
                      <a:r>
                        <a:rPr lang="en-US" sz="1800" spc="-25">
                          <a:effectLst/>
                          <a:latin typeface="Times New Roman" panose="02020603050405020304" pitchFamily="18" charset="0"/>
                          <a:cs typeface="Times New Roman" panose="02020603050405020304" pitchFamily="18" charset="0"/>
                        </a:rPr>
                        <a:t>2%</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526352994"/>
                  </a:ext>
                </a:extLst>
              </a:tr>
              <a:tr h="548640">
                <a:tc>
                  <a:txBody>
                    <a:bodyPr/>
                    <a:lstStyle/>
                    <a:p>
                      <a:pPr marL="73025" marR="0">
                        <a:lnSpc>
                          <a:spcPct val="100000"/>
                        </a:lnSpc>
                      </a:pPr>
                      <a:r>
                        <a:rPr lang="en-US" sz="1800" dirty="0">
                          <a:effectLst/>
                          <a:latin typeface="Times New Roman" panose="02020603050405020304" pitchFamily="18" charset="0"/>
                          <a:cs typeface="Times New Roman" panose="02020603050405020304" pitchFamily="18" charset="0"/>
                        </a:rPr>
                        <a:t>Other</a:t>
                      </a:r>
                      <a:r>
                        <a:rPr lang="en-US" sz="1800" spc="16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Company</a:t>
                      </a:r>
                      <a:r>
                        <a:rPr lang="en-US" sz="1800" spc="16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having</a:t>
                      </a:r>
                      <a:r>
                        <a:rPr lang="en-US" sz="1800" spc="16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total</a:t>
                      </a:r>
                      <a:r>
                        <a:rPr lang="en-US" sz="1800" spc="16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income</a:t>
                      </a:r>
                      <a:r>
                        <a:rPr lang="en-US" sz="1800" spc="165"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more than 10 Crore</a:t>
                      </a:r>
                      <a:endParaRPr lang="en-US" sz="18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73025" marR="0">
                        <a:lnSpc>
                          <a:spcPct val="100000"/>
                        </a:lnSpc>
                        <a:spcBef>
                          <a:spcPts val="535"/>
                        </a:spcBef>
                      </a:pPr>
                      <a:r>
                        <a:rPr lang="en-US" sz="1800" dirty="0">
                          <a:effectLst/>
                          <a:latin typeface="Times New Roman" panose="02020603050405020304" pitchFamily="18" charset="0"/>
                          <a:cs typeface="Times New Roman" panose="02020603050405020304" pitchFamily="18" charset="0"/>
                        </a:rPr>
                        <a:t>35%</a:t>
                      </a:r>
                      <a:r>
                        <a:rPr lang="en-US" sz="1800" spc="-10"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plus</a:t>
                      </a:r>
                      <a:r>
                        <a:rPr lang="en-US" sz="1800" spc="-10" dirty="0">
                          <a:effectLst/>
                          <a:latin typeface="Times New Roman" panose="02020603050405020304" pitchFamily="18" charset="0"/>
                          <a:cs typeface="Times New Roman" panose="02020603050405020304" pitchFamily="18" charset="0"/>
                        </a:rPr>
                        <a:t> </a:t>
                      </a:r>
                      <a:r>
                        <a:rPr lang="en-US" sz="1800" spc="-25" dirty="0">
                          <a:effectLst/>
                          <a:latin typeface="Times New Roman" panose="02020603050405020304" pitchFamily="18" charset="0"/>
                          <a:cs typeface="Times New Roman" panose="02020603050405020304" pitchFamily="18" charset="0"/>
                        </a:rPr>
                        <a:t>5%</a:t>
                      </a:r>
                      <a:endParaRPr lang="en-US" sz="18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892469143"/>
                  </a:ext>
                </a:extLst>
              </a:tr>
            </a:tbl>
          </a:graphicData>
        </a:graphic>
      </p:graphicFrame>
      <p:sp>
        <p:nvSpPr>
          <p:cNvPr id="5" name="TextBox 4">
            <a:extLst>
              <a:ext uri="{FF2B5EF4-FFF2-40B4-BE49-F238E27FC236}">
                <a16:creationId xmlns:a16="http://schemas.microsoft.com/office/drawing/2014/main" id="{12C91661-58B8-DC2D-83F2-549DEDC530F3}"/>
              </a:ext>
            </a:extLst>
          </p:cNvPr>
          <p:cNvSpPr txBox="1"/>
          <p:nvPr/>
        </p:nvSpPr>
        <p:spPr>
          <a:xfrm>
            <a:off x="228600" y="4295030"/>
            <a:ext cx="8686800" cy="1843453"/>
          </a:xfrm>
          <a:prstGeom prst="rect">
            <a:avLst/>
          </a:prstGeom>
          <a:noFill/>
        </p:spPr>
        <p:txBody>
          <a:bodyPr wrap="square">
            <a:spAutoFit/>
          </a:bodyPr>
          <a:lstStyle/>
          <a:p>
            <a:pPr marL="0" indent="0" algn="just">
              <a:spcBef>
                <a:spcPts val="488"/>
              </a:spcBef>
              <a:buNone/>
            </a:pPr>
            <a:r>
              <a:rPr lang="en-US" sz="1800" b="1" dirty="0">
                <a:latin typeface="Times New Roman" panose="02020603050405020304" pitchFamily="18" charset="0"/>
                <a:ea typeface="Arial Narrow" panose="020B0606020202030204" pitchFamily="34" charset="0"/>
                <a:cs typeface="Times New Roman" panose="02020603050405020304" pitchFamily="18" charset="0"/>
              </a:rPr>
              <a:t>Note:</a:t>
            </a:r>
            <a:r>
              <a:rPr lang="en-US" sz="1800" b="1" spc="217"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err="1">
                <a:latin typeface="Times New Roman" panose="02020603050405020304" pitchFamily="18" charset="0"/>
                <a:ea typeface="Arial Narrow" panose="020B0606020202030204" pitchFamily="34" charset="0"/>
                <a:cs typeface="Times New Roman" panose="02020603050405020304" pitchFamily="18" charset="0"/>
              </a:rPr>
              <a:t>Cess</a:t>
            </a:r>
            <a:r>
              <a:rPr lang="en-US" sz="1800" b="1"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of</a:t>
            </a:r>
            <a:r>
              <a:rPr lang="en-US" sz="1800" b="1"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4%</a:t>
            </a:r>
            <a:r>
              <a:rPr lang="en-US" sz="1800" b="1"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shall</a:t>
            </a:r>
            <a:r>
              <a:rPr lang="en-US" sz="1800" b="1"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be</a:t>
            </a:r>
            <a:r>
              <a:rPr lang="en-US" sz="1800" b="1"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levied</a:t>
            </a:r>
            <a:r>
              <a:rPr lang="en-US" sz="1800" b="1"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over</a:t>
            </a:r>
            <a:r>
              <a:rPr lang="en-US" sz="1800" b="1"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and</a:t>
            </a:r>
            <a:r>
              <a:rPr lang="en-US" sz="1800" b="1"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above</a:t>
            </a:r>
            <a:r>
              <a:rPr lang="en-US" sz="1800" b="1"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the</a:t>
            </a:r>
            <a:r>
              <a:rPr lang="en-US" sz="1800" b="1"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dirty="0">
                <a:latin typeface="Times New Roman" panose="02020603050405020304" pitchFamily="18" charset="0"/>
                <a:ea typeface="Arial Narrow" panose="020B0606020202030204" pitchFamily="34" charset="0"/>
                <a:cs typeface="Times New Roman" panose="02020603050405020304" pitchFamily="18" charset="0"/>
              </a:rPr>
              <a:t>above</a:t>
            </a:r>
            <a:r>
              <a:rPr lang="en-US" sz="1800" b="1"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b="1" spc="-8" dirty="0">
                <a:latin typeface="Times New Roman" panose="02020603050405020304" pitchFamily="18" charset="0"/>
                <a:ea typeface="Arial Narrow" panose="020B0606020202030204" pitchFamily="34" charset="0"/>
                <a:cs typeface="Times New Roman" panose="02020603050405020304" pitchFamily="18" charset="0"/>
              </a:rPr>
              <a:t>taxes.</a:t>
            </a:r>
            <a:endParaRPr lang="en-US" sz="1800" b="1" dirty="0">
              <a:latin typeface="Times New Roman" panose="02020603050405020304" pitchFamily="18" charset="0"/>
              <a:ea typeface="Arial Narrow" panose="020B0606020202030204" pitchFamily="34" charset="0"/>
              <a:cs typeface="Times New Roman" panose="02020603050405020304" pitchFamily="18" charset="0"/>
            </a:endParaRPr>
          </a:p>
          <a:p>
            <a:pPr marL="0" marR="93821" indent="0" algn="just">
              <a:lnSpc>
                <a:spcPct val="105000"/>
              </a:lnSpc>
              <a:spcBef>
                <a:spcPts val="173"/>
              </a:spcBef>
              <a:buNone/>
            </a:pP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*Reduced</a:t>
            </a:r>
            <a:r>
              <a:rPr lang="en-US" sz="1800" i="1"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rate</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of</a:t>
            </a:r>
            <a:r>
              <a:rPr lang="en-US" sz="1800" i="1"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25%</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for</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Domestic</a:t>
            </a:r>
            <a:r>
              <a:rPr lang="en-US" sz="1800" i="1"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Company shall</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be</a:t>
            </a:r>
            <a:r>
              <a:rPr lang="en-US" sz="1800" i="1"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applicable</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where</a:t>
            </a:r>
            <a:r>
              <a:rPr lang="en-US" sz="1800" i="1"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total</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turnover</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a:t>
            </a:r>
            <a:r>
              <a:rPr lang="en-US" sz="1800" i="1"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15" dirty="0">
                <a:latin typeface="Times New Roman" panose="02020603050405020304" pitchFamily="18" charset="0"/>
                <a:ea typeface="Arial Narrow" panose="020B0606020202030204" pitchFamily="34" charset="0"/>
                <a:cs typeface="Times New Roman" panose="02020603050405020304" pitchFamily="18" charset="0"/>
              </a:rPr>
              <a:t>receipts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in</a:t>
            </a:r>
            <a:r>
              <a:rPr lang="en-US" sz="1800" i="1"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the</a:t>
            </a:r>
            <a:r>
              <a:rPr lang="en-US" sz="1800" i="1"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F.Y.</a:t>
            </a:r>
            <a:r>
              <a:rPr lang="en-US" sz="1800" i="1" spc="-90"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a:t>
            </a:r>
            <a:r>
              <a:rPr lang="en-US" sz="1800" i="1"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2023-24</a:t>
            </a:r>
            <a:r>
              <a:rPr lang="en-US" sz="1800" i="1"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does</a:t>
            </a:r>
            <a:r>
              <a:rPr lang="en-US" sz="1800" i="1"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not</a:t>
            </a:r>
            <a:r>
              <a:rPr lang="en-US" sz="1800" i="1"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exceed</a:t>
            </a:r>
            <a:r>
              <a:rPr lang="en-US" sz="1800" i="1"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Rs</a:t>
            </a:r>
            <a:r>
              <a:rPr lang="en-US" sz="1800" i="1"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400</a:t>
            </a:r>
            <a:r>
              <a:rPr lang="en-US" sz="1800" i="1"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Cr</a:t>
            </a:r>
            <a:endParaRPr lang="en-US" sz="1800" dirty="0">
              <a:latin typeface="Times New Roman" panose="02020603050405020304" pitchFamily="18" charset="0"/>
              <a:ea typeface="Arial Narrow" panose="020B0606020202030204" pitchFamily="34" charset="0"/>
              <a:cs typeface="Times New Roman" panose="02020603050405020304" pitchFamily="18" charset="0"/>
            </a:endParaRPr>
          </a:p>
          <a:p>
            <a:pPr marL="0" marR="93821" indent="0" algn="just">
              <a:lnSpc>
                <a:spcPct val="105000"/>
              </a:lnSpc>
              <a:spcBef>
                <a:spcPts val="127"/>
              </a:spcBef>
              <a:buNone/>
            </a:pPr>
            <a:r>
              <a:rPr lang="en-US" sz="1800" i="1" dirty="0">
                <a:latin typeface="Times New Roman" panose="02020603050405020304" pitchFamily="18" charset="0"/>
                <a:ea typeface="Arial Narrow" panose="020B0606020202030204" pitchFamily="34" charset="0"/>
                <a:cs typeface="Times New Roman" panose="02020603050405020304" pitchFamily="18" charset="0"/>
              </a:rPr>
              <a:t>*The</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domestic</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companies</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also</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have</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an</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option</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to</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opt</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for</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taxation</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under</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section</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115BAA</a:t>
            </a:r>
            <a:r>
              <a:rPr lang="en-US" sz="1800" i="1" spc="-26"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or </a:t>
            </a:r>
            <a:r>
              <a:rPr lang="en-US" sz="1800" i="1" spc="-23" dirty="0">
                <a:latin typeface="Times New Roman" panose="02020603050405020304" pitchFamily="18" charset="0"/>
                <a:ea typeface="Arial Narrow" panose="020B0606020202030204" pitchFamily="34" charset="0"/>
                <a:cs typeface="Times New Roman" panose="02020603050405020304" pitchFamily="18" charset="0"/>
              </a:rPr>
              <a:t>section 115BAB.</a:t>
            </a:r>
            <a:r>
              <a:rPr lang="en-US" sz="1800" i="1" spc="-1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23" dirty="0">
                <a:latin typeface="Times New Roman" panose="02020603050405020304" pitchFamily="18" charset="0"/>
                <a:ea typeface="Arial Narrow" panose="020B0606020202030204" pitchFamily="34" charset="0"/>
                <a:cs typeface="Times New Roman" panose="02020603050405020304" pitchFamily="18" charset="0"/>
              </a:rPr>
              <a:t>The tax</a:t>
            </a:r>
            <a:r>
              <a:rPr lang="en-US" sz="1800" i="1" spc="-1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23" dirty="0">
                <a:latin typeface="Times New Roman" panose="02020603050405020304" pitchFamily="18" charset="0"/>
                <a:ea typeface="Arial Narrow" panose="020B0606020202030204" pitchFamily="34" charset="0"/>
                <a:cs typeface="Times New Roman" panose="02020603050405020304" pitchFamily="18" charset="0"/>
              </a:rPr>
              <a:t>rate</a:t>
            </a:r>
            <a:r>
              <a:rPr lang="en-US" sz="1800" i="1" spc="-1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23" dirty="0">
                <a:latin typeface="Times New Roman" panose="02020603050405020304" pitchFamily="18" charset="0"/>
                <a:ea typeface="Arial Narrow" panose="020B0606020202030204" pitchFamily="34" charset="0"/>
                <a:cs typeface="Times New Roman" panose="02020603050405020304" pitchFamily="18" charset="0"/>
              </a:rPr>
              <a:t>is 15%</a:t>
            </a:r>
            <a:r>
              <a:rPr lang="en-US" sz="1800" i="1" spc="-1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23" dirty="0">
                <a:latin typeface="Times New Roman" panose="02020603050405020304" pitchFamily="18" charset="0"/>
                <a:ea typeface="Arial Narrow" panose="020B0606020202030204" pitchFamily="34" charset="0"/>
                <a:cs typeface="Times New Roman" panose="02020603050405020304" pitchFamily="18" charset="0"/>
              </a:rPr>
              <a:t>in section</a:t>
            </a:r>
            <a:r>
              <a:rPr lang="en-US" sz="1800" i="1" spc="-1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23" dirty="0">
                <a:latin typeface="Times New Roman" panose="02020603050405020304" pitchFamily="18" charset="0"/>
                <a:ea typeface="Arial Narrow" panose="020B0606020202030204" pitchFamily="34" charset="0"/>
                <a:cs typeface="Times New Roman" panose="02020603050405020304" pitchFamily="18" charset="0"/>
              </a:rPr>
              <a:t>115BAB and</a:t>
            </a:r>
            <a:r>
              <a:rPr lang="en-US" sz="1800" i="1" spc="-1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23" dirty="0">
                <a:latin typeface="Times New Roman" panose="02020603050405020304" pitchFamily="18" charset="0"/>
                <a:ea typeface="Arial Narrow" panose="020B0606020202030204" pitchFamily="34" charset="0"/>
                <a:cs typeface="Times New Roman" panose="02020603050405020304" pitchFamily="18" charset="0"/>
              </a:rPr>
              <a:t>22%</a:t>
            </a:r>
            <a:r>
              <a:rPr lang="en-US" sz="1800" i="1" spc="-1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23" dirty="0">
                <a:latin typeface="Times New Roman" panose="02020603050405020304" pitchFamily="18" charset="0"/>
                <a:ea typeface="Arial Narrow" panose="020B0606020202030204" pitchFamily="34" charset="0"/>
                <a:cs typeface="Times New Roman" panose="02020603050405020304" pitchFamily="18" charset="0"/>
              </a:rPr>
              <a:t>in section</a:t>
            </a:r>
            <a:r>
              <a:rPr lang="en-US" sz="1800" i="1" spc="-19" dirty="0">
                <a:latin typeface="Times New Roman" panose="02020603050405020304" pitchFamily="18" charset="0"/>
                <a:ea typeface="Arial Narrow" panose="020B0606020202030204" pitchFamily="34" charset="0"/>
                <a:cs typeface="Times New Roman" panose="02020603050405020304" pitchFamily="18" charset="0"/>
              </a:rPr>
              <a:t> </a:t>
            </a:r>
            <a:r>
              <a:rPr lang="en-US" sz="1800" i="1" spc="-23" dirty="0">
                <a:latin typeface="Times New Roman" panose="02020603050405020304" pitchFamily="18" charset="0"/>
                <a:ea typeface="Arial Narrow" panose="020B0606020202030204" pitchFamily="34" charset="0"/>
                <a:cs typeface="Times New Roman" panose="02020603050405020304" pitchFamily="18" charset="0"/>
              </a:rPr>
              <a:t>115BAA. Surcharge</a:t>
            </a:r>
            <a:r>
              <a:rPr lang="en-US" sz="1800" i="1" dirty="0">
                <a:latin typeface="Times New Roman" panose="02020603050405020304" pitchFamily="18" charset="0"/>
                <a:ea typeface="Arial Narrow" panose="020B0606020202030204" pitchFamily="34" charset="0"/>
                <a:cs typeface="Times New Roman" panose="02020603050405020304" pitchFamily="18" charset="0"/>
              </a:rPr>
              <a:t> is 10% in both cases.</a:t>
            </a:r>
            <a:endParaRPr lang="en-US" sz="1800" dirty="0">
              <a:latin typeface="Times New Roman" panose="02020603050405020304" pitchFamily="18" charset="0"/>
              <a:ea typeface="Arial Narrow" panose="020B0606020202030204" pitchFamily="34" charset="0"/>
              <a:cs typeface="Times New Roman" panose="02020603050405020304" pitchFamily="18" charset="0"/>
            </a:endParaRPr>
          </a:p>
        </p:txBody>
      </p:sp>
      <p:sp>
        <p:nvSpPr>
          <p:cNvPr id="6" name="Footer Placeholder 5">
            <a:extLst>
              <a:ext uri="{FF2B5EF4-FFF2-40B4-BE49-F238E27FC236}">
                <a16:creationId xmlns:a16="http://schemas.microsoft.com/office/drawing/2014/main" id="{D224D05D-4EA9-12D9-A203-355F12215DE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524470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76C9-9940-0A8B-5311-E2D453B72C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6EC799-7132-53F9-3CAF-59D16863E862}"/>
              </a:ext>
            </a:extLst>
          </p:cNvPr>
          <p:cNvSpPr>
            <a:spLocks noGrp="1"/>
          </p:cNvSpPr>
          <p:nvPr>
            <p:ph idx="1"/>
          </p:nvPr>
        </p:nvSpPr>
        <p:spPr>
          <a:xfrm>
            <a:off x="305266" y="304800"/>
            <a:ext cx="8373449" cy="4312682"/>
          </a:xfrm>
        </p:spPr>
        <p:txBody>
          <a:bodyPr>
            <a:normAutofit/>
          </a:bodyPr>
          <a:lstStyle/>
          <a:p>
            <a:pPr marL="0" indent="0" algn="just">
              <a:spcBef>
                <a:spcPts val="274"/>
              </a:spcBef>
              <a:buSzPts val="1600"/>
              <a:buNone/>
              <a:tabLst>
                <a:tab pos="313849" algn="l"/>
              </a:tabLst>
            </a:pPr>
            <a:r>
              <a:rPr lang="en-US" sz="2400" b="1" spc="-8" dirty="0">
                <a:latin typeface="Times New Roman" panose="02020603050405020304" pitchFamily="18" charset="0"/>
                <a:ea typeface="Arial" panose="020B0604020202020204" pitchFamily="34" charset="0"/>
                <a:cs typeface="Times New Roman" panose="02020603050405020304" pitchFamily="18" charset="0"/>
              </a:rPr>
              <a:t>Firms</a:t>
            </a:r>
            <a:endParaRPr lang="en-US" sz="2400" b="1" dirty="0">
              <a:latin typeface="Times New Roman" panose="02020603050405020304" pitchFamily="18" charset="0"/>
              <a:ea typeface="Arial" panose="020B0604020202020204" pitchFamily="34" charset="0"/>
              <a:cs typeface="Times New Roman" panose="02020603050405020304" pitchFamily="18" charset="0"/>
            </a:endParaRPr>
          </a:p>
          <a:p>
            <a:pPr marL="151924" marR="24765" indent="0" algn="just">
              <a:lnSpc>
                <a:spcPct val="105000"/>
              </a:lnSpc>
              <a:spcBef>
                <a:spcPts val="521"/>
              </a:spcBef>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Flat</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tax</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rate</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30%</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and</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surcharge</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12%</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income</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tax</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if</a:t>
            </a:r>
            <a:r>
              <a:rPr lang="en-US" sz="2400" spc="-38"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net</a:t>
            </a:r>
            <a:r>
              <a:rPr lang="en-US" sz="2400" spc="127"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in- come</a:t>
            </a:r>
            <a:r>
              <a:rPr lang="en-US" sz="2400"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exceeds</a:t>
            </a:r>
            <a:r>
              <a:rPr lang="en-US" sz="2400"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Rs</a:t>
            </a:r>
            <a:r>
              <a:rPr lang="en-US" sz="2400"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1</a:t>
            </a:r>
            <a:r>
              <a:rPr lang="en-US" sz="2400"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Cr.</a:t>
            </a:r>
            <a:r>
              <a:rPr lang="en-US" sz="2400" spc="-101" dirty="0">
                <a:latin typeface="Times New Roman" panose="02020603050405020304" pitchFamily="18" charset="0"/>
                <a:ea typeface="Arial Narrow" panose="020B0606020202030204" pitchFamily="34" charset="0"/>
                <a:cs typeface="Times New Roman" panose="02020603050405020304" pitchFamily="18" charset="0"/>
              </a:rPr>
              <a:t> </a:t>
            </a:r>
          </a:p>
          <a:p>
            <a:pPr marL="151924" marR="24765" indent="0" algn="just">
              <a:lnSpc>
                <a:spcPct val="105000"/>
              </a:lnSpc>
              <a:spcBef>
                <a:spcPts val="521"/>
              </a:spcBef>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Additionally,</a:t>
            </a:r>
            <a:r>
              <a:rPr lang="en-US" sz="2400" spc="-9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err="1">
                <a:latin typeface="Times New Roman" panose="02020603050405020304" pitchFamily="18" charset="0"/>
                <a:ea typeface="Arial Narrow" panose="020B0606020202030204" pitchFamily="34" charset="0"/>
                <a:cs typeface="Times New Roman" panose="02020603050405020304" pitchFamily="18" charset="0"/>
              </a:rPr>
              <a:t>cess</a:t>
            </a:r>
            <a:r>
              <a:rPr lang="en-US" sz="2400"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4%</a:t>
            </a:r>
            <a:r>
              <a:rPr lang="en-US" sz="2400"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is</a:t>
            </a:r>
            <a:r>
              <a:rPr lang="en-US" sz="2400" spc="-3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applicable.</a:t>
            </a:r>
          </a:p>
          <a:p>
            <a:pPr marL="0" indent="0" algn="just">
              <a:buNone/>
            </a:pPr>
            <a:endParaRPr lang="en-US" sz="32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0285148-88C5-7DC1-261E-7BCACA3D4C1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38647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8BE67-BFD5-D181-ED7B-6E80A7F80C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5DD0E0-5976-25BA-A22E-23E984C968FE}"/>
              </a:ext>
            </a:extLst>
          </p:cNvPr>
          <p:cNvSpPr>
            <a:spLocks noGrp="1"/>
          </p:cNvSpPr>
          <p:nvPr>
            <p:ph idx="1"/>
          </p:nvPr>
        </p:nvSpPr>
        <p:spPr>
          <a:xfrm>
            <a:off x="182880" y="335518"/>
            <a:ext cx="8046720" cy="4312682"/>
          </a:xfrm>
        </p:spPr>
        <p:txBody>
          <a:bodyPr>
            <a:normAutofit/>
          </a:bodyPr>
          <a:lstStyle/>
          <a:p>
            <a:pPr marL="0" indent="0">
              <a:buNone/>
            </a:pPr>
            <a:r>
              <a:rPr lang="en-US" sz="2400" b="1" dirty="0">
                <a:latin typeface="Times New Roman" panose="02020603050405020304" pitchFamily="18" charset="0"/>
                <a:ea typeface="Arial" panose="020B0604020202020204" pitchFamily="34" charset="0"/>
                <a:cs typeface="Times New Roman" panose="02020603050405020304" pitchFamily="18" charset="0"/>
              </a:rPr>
              <a:t>Cooperative</a:t>
            </a:r>
            <a:r>
              <a:rPr lang="en-US" sz="2400" b="1" spc="-38" dirty="0">
                <a:latin typeface="Times New Roman" panose="02020603050405020304" pitchFamily="18" charset="0"/>
                <a:ea typeface="Arial" panose="020B0604020202020204" pitchFamily="34" charset="0"/>
                <a:cs typeface="Times New Roman" panose="02020603050405020304" pitchFamily="18" charset="0"/>
              </a:rPr>
              <a:t> </a:t>
            </a:r>
            <a:r>
              <a:rPr lang="en-US" sz="2400" b="1" spc="-8" dirty="0">
                <a:latin typeface="Times New Roman" panose="02020603050405020304" pitchFamily="18" charset="0"/>
                <a:ea typeface="Arial" panose="020B0604020202020204" pitchFamily="34" charset="0"/>
                <a:cs typeface="Times New Roman" panose="02020603050405020304" pitchFamily="18" charset="0"/>
              </a:rPr>
              <a:t>Societies</a:t>
            </a:r>
            <a:endParaRPr lang="en-US" sz="2400" b="1" dirty="0">
              <a:latin typeface="Times New Roman" panose="02020603050405020304" pitchFamily="18" charset="0"/>
              <a:ea typeface="Arial" panose="020B0604020202020204" pitchFamily="34" charset="0"/>
              <a:cs typeface="Times New Roman" panose="02020603050405020304" pitchFamily="18" charset="0"/>
            </a:endParaRPr>
          </a:p>
          <a:p>
            <a:pPr marL="0" indent="0">
              <a:buNone/>
            </a:pPr>
            <a:endParaRPr lang="en-US" sz="32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A510575C-A014-4861-1093-3702982EEAE4}"/>
              </a:ext>
            </a:extLst>
          </p:cNvPr>
          <p:cNvGraphicFramePr>
            <a:graphicFrameLocks noGrp="1"/>
          </p:cNvGraphicFramePr>
          <p:nvPr>
            <p:extLst>
              <p:ext uri="{D42A27DB-BD31-4B8C-83A1-F6EECF244321}">
                <p14:modId xmlns:p14="http://schemas.microsoft.com/office/powerpoint/2010/main" val="2623803606"/>
              </p:ext>
            </p:extLst>
          </p:nvPr>
        </p:nvGraphicFramePr>
        <p:xfrm>
          <a:off x="350520" y="914400"/>
          <a:ext cx="7955280" cy="2035211"/>
        </p:xfrm>
        <a:graphic>
          <a:graphicData uri="http://schemas.openxmlformats.org/drawingml/2006/table">
            <a:tbl>
              <a:tblPr firstRow="1" firstCol="1" lastRow="1" lastCol="1" bandRow="1" bandCol="1">
                <a:tableStyleId>{5940675A-B579-460E-94D1-54222C63F5DA}</a:tableStyleId>
              </a:tblPr>
              <a:tblGrid>
                <a:gridCol w="4404959">
                  <a:extLst>
                    <a:ext uri="{9D8B030D-6E8A-4147-A177-3AD203B41FA5}">
                      <a16:colId xmlns:a16="http://schemas.microsoft.com/office/drawing/2014/main" val="1405190800"/>
                    </a:ext>
                  </a:extLst>
                </a:gridCol>
                <a:gridCol w="3550321">
                  <a:extLst>
                    <a:ext uri="{9D8B030D-6E8A-4147-A177-3AD203B41FA5}">
                      <a16:colId xmlns:a16="http://schemas.microsoft.com/office/drawing/2014/main" val="164632573"/>
                    </a:ext>
                  </a:extLst>
                </a:gridCol>
              </a:tblGrid>
              <a:tr h="360710">
                <a:tc>
                  <a:txBody>
                    <a:bodyPr/>
                    <a:lstStyle/>
                    <a:p>
                      <a:pPr marL="102870" marR="0">
                        <a:lnSpc>
                          <a:spcPct val="100000"/>
                        </a:lnSpc>
                        <a:spcBef>
                          <a:spcPts val="765"/>
                        </a:spcBef>
                      </a:pPr>
                      <a:r>
                        <a:rPr lang="en-US" sz="2000" b="1" spc="-10" dirty="0">
                          <a:effectLst/>
                          <a:latin typeface="Times New Roman" panose="02020603050405020304" pitchFamily="18" charset="0"/>
                          <a:cs typeface="Times New Roman" panose="02020603050405020304" pitchFamily="18" charset="0"/>
                        </a:rPr>
                        <a:t>Particulars</a:t>
                      </a:r>
                      <a:endParaRPr lang="en-US" sz="16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102235" marR="0">
                        <a:lnSpc>
                          <a:spcPct val="100000"/>
                        </a:lnSpc>
                        <a:spcBef>
                          <a:spcPts val="765"/>
                        </a:spcBef>
                      </a:pPr>
                      <a:r>
                        <a:rPr lang="en-US" sz="2000" b="1" dirty="0">
                          <a:effectLst/>
                          <a:latin typeface="Times New Roman" panose="02020603050405020304" pitchFamily="18" charset="0"/>
                          <a:cs typeface="Times New Roman" panose="02020603050405020304" pitchFamily="18" charset="0"/>
                        </a:rPr>
                        <a:t>Rate</a:t>
                      </a:r>
                      <a:r>
                        <a:rPr lang="en-US" sz="2000" b="1" spc="-20" dirty="0">
                          <a:effectLst/>
                          <a:latin typeface="Times New Roman" panose="02020603050405020304" pitchFamily="18" charset="0"/>
                          <a:cs typeface="Times New Roman" panose="02020603050405020304" pitchFamily="18" charset="0"/>
                        </a:rPr>
                        <a:t> </a:t>
                      </a:r>
                      <a:r>
                        <a:rPr lang="en-US" sz="2000" b="1" dirty="0">
                          <a:effectLst/>
                          <a:latin typeface="Times New Roman" panose="02020603050405020304" pitchFamily="18" charset="0"/>
                          <a:cs typeface="Times New Roman" panose="02020603050405020304" pitchFamily="18" charset="0"/>
                        </a:rPr>
                        <a:t>of</a:t>
                      </a:r>
                      <a:r>
                        <a:rPr lang="en-US" sz="2000" b="1" spc="-5" dirty="0">
                          <a:effectLst/>
                          <a:latin typeface="Times New Roman" panose="02020603050405020304" pitchFamily="18" charset="0"/>
                          <a:cs typeface="Times New Roman" panose="02020603050405020304" pitchFamily="18" charset="0"/>
                        </a:rPr>
                        <a:t> </a:t>
                      </a:r>
                      <a:r>
                        <a:rPr lang="en-US" sz="2000" b="1" spc="-25" dirty="0">
                          <a:effectLst/>
                          <a:latin typeface="Times New Roman" panose="02020603050405020304" pitchFamily="18" charset="0"/>
                          <a:cs typeface="Times New Roman" panose="02020603050405020304" pitchFamily="18" charset="0"/>
                        </a:rPr>
                        <a:t>Tax</a:t>
                      </a:r>
                      <a:endParaRPr lang="en-US" sz="16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165666488"/>
                  </a:ext>
                </a:extLst>
              </a:tr>
              <a:tr h="455301">
                <a:tc>
                  <a:txBody>
                    <a:bodyPr/>
                    <a:lstStyle/>
                    <a:p>
                      <a:pPr marL="95885" marR="0">
                        <a:lnSpc>
                          <a:spcPct val="100000"/>
                        </a:lnSpc>
                        <a:spcBef>
                          <a:spcPts val="1090"/>
                        </a:spcBef>
                      </a:pPr>
                      <a:r>
                        <a:rPr lang="en-US" sz="2000" spc="-10" dirty="0">
                          <a:effectLst/>
                          <a:latin typeface="Times New Roman" panose="02020603050405020304" pitchFamily="18" charset="0"/>
                          <a:cs typeface="Times New Roman" panose="02020603050405020304" pitchFamily="18" charset="0"/>
                        </a:rPr>
                        <a:t>Having</a:t>
                      </a:r>
                      <a:r>
                        <a:rPr lang="en-US" sz="2000" spc="-7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total</a:t>
                      </a:r>
                      <a:r>
                        <a:rPr lang="en-US" sz="2000" spc="-55"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income</a:t>
                      </a:r>
                      <a:r>
                        <a:rPr lang="en-US" sz="2000" spc="-55"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of</a:t>
                      </a:r>
                      <a:r>
                        <a:rPr lang="en-US" sz="2000" spc="-65"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less</a:t>
                      </a:r>
                      <a:r>
                        <a:rPr lang="en-US" sz="2000" spc="-55"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than</a:t>
                      </a:r>
                      <a:r>
                        <a:rPr lang="en-US" sz="2000" spc="-6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10,001</a:t>
                      </a:r>
                      <a:endParaRPr lang="en-US" sz="16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95885" marR="0">
                        <a:lnSpc>
                          <a:spcPct val="100000"/>
                        </a:lnSpc>
                        <a:spcBef>
                          <a:spcPts val="1090"/>
                        </a:spcBef>
                      </a:pPr>
                      <a:r>
                        <a:rPr lang="en-US" sz="2000" spc="-25">
                          <a:effectLst/>
                          <a:latin typeface="Times New Roman" panose="02020603050405020304" pitchFamily="18" charset="0"/>
                          <a:cs typeface="Times New Roman" panose="02020603050405020304" pitchFamily="18" charset="0"/>
                        </a:rPr>
                        <a:t>10%</a:t>
                      </a:r>
                      <a:endParaRPr lang="en-US" sz="16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437611128"/>
                  </a:ext>
                </a:extLst>
              </a:tr>
              <a:tr h="563009">
                <a:tc>
                  <a:txBody>
                    <a:bodyPr/>
                    <a:lstStyle/>
                    <a:p>
                      <a:pPr marL="95885" marR="0">
                        <a:lnSpc>
                          <a:spcPct val="100000"/>
                        </a:lnSpc>
                        <a:spcBef>
                          <a:spcPts val="420"/>
                        </a:spcBef>
                      </a:pPr>
                      <a:r>
                        <a:rPr lang="en-US" sz="2000">
                          <a:effectLst/>
                          <a:latin typeface="Times New Roman" panose="02020603050405020304" pitchFamily="18" charset="0"/>
                          <a:cs typeface="Times New Roman" panose="02020603050405020304" pitchFamily="18" charset="0"/>
                        </a:rPr>
                        <a:t>Having</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total</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income</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of</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more</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than</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10,000 but less than 20,001</a:t>
                      </a:r>
                      <a:endParaRPr lang="en-US" sz="16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95885" marR="0">
                        <a:lnSpc>
                          <a:spcPct val="100000"/>
                        </a:lnSpc>
                        <a:spcBef>
                          <a:spcPts val="420"/>
                        </a:spcBef>
                      </a:pPr>
                      <a:r>
                        <a:rPr lang="en-US" sz="2000">
                          <a:effectLst/>
                          <a:latin typeface="Times New Roman" panose="02020603050405020304" pitchFamily="18" charset="0"/>
                          <a:cs typeface="Times New Roman" panose="02020603050405020304" pitchFamily="18" charset="0"/>
                        </a:rPr>
                        <a:t>1,000</a:t>
                      </a:r>
                      <a:r>
                        <a:rPr lang="en-US" sz="2000" spc="-7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plus</a:t>
                      </a:r>
                      <a:r>
                        <a:rPr lang="en-US" sz="2000" spc="-7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20%</a:t>
                      </a:r>
                      <a:r>
                        <a:rPr lang="en-US" sz="2000" spc="-7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of</a:t>
                      </a:r>
                      <a:r>
                        <a:rPr lang="en-US" sz="2000" spc="-6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total</a:t>
                      </a:r>
                      <a:r>
                        <a:rPr lang="en-US" sz="2000" spc="-7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income in excess fo Rs.10,000</a:t>
                      </a:r>
                      <a:endParaRPr lang="en-US" sz="16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614462558"/>
                  </a:ext>
                </a:extLst>
              </a:tr>
              <a:tr h="563009">
                <a:tc>
                  <a:txBody>
                    <a:bodyPr/>
                    <a:lstStyle/>
                    <a:p>
                      <a:pPr marL="95885" marR="0">
                        <a:lnSpc>
                          <a:spcPct val="100000"/>
                        </a:lnSpc>
                        <a:spcBef>
                          <a:spcPts val="420"/>
                        </a:spcBef>
                      </a:pPr>
                      <a:r>
                        <a:rPr lang="en-US" sz="2000">
                          <a:effectLst/>
                          <a:latin typeface="Times New Roman" panose="02020603050405020304" pitchFamily="18" charset="0"/>
                          <a:cs typeface="Times New Roman" panose="02020603050405020304" pitchFamily="18" charset="0"/>
                        </a:rPr>
                        <a:t>Having</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total</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income</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of</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more</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than</a:t>
                      </a:r>
                      <a:r>
                        <a:rPr lang="en-US" sz="2000" spc="20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20,000</a:t>
                      </a:r>
                      <a:endParaRPr lang="en-US" sz="16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95885" marR="0">
                        <a:lnSpc>
                          <a:spcPct val="100000"/>
                        </a:lnSpc>
                        <a:spcBef>
                          <a:spcPts val="420"/>
                        </a:spcBef>
                      </a:pPr>
                      <a:r>
                        <a:rPr lang="en-US" sz="2000" dirty="0">
                          <a:effectLst/>
                          <a:latin typeface="Times New Roman" panose="02020603050405020304" pitchFamily="18" charset="0"/>
                          <a:cs typeface="Times New Roman" panose="02020603050405020304" pitchFamily="18" charset="0"/>
                        </a:rPr>
                        <a:t>3,000</a:t>
                      </a:r>
                      <a:r>
                        <a:rPr lang="en-US" sz="2000" spc="-7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plus</a:t>
                      </a:r>
                      <a:r>
                        <a:rPr lang="en-US" sz="2000" spc="-7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30%</a:t>
                      </a:r>
                      <a:r>
                        <a:rPr lang="en-US" sz="2000" spc="-7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of</a:t>
                      </a:r>
                      <a:r>
                        <a:rPr lang="en-US" sz="2000" spc="-6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total</a:t>
                      </a:r>
                      <a:r>
                        <a:rPr lang="en-US" sz="2000" spc="-7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income in </a:t>
                      </a:r>
                      <a:r>
                        <a:rPr lang="en-US" sz="2000" dirty="0" err="1">
                          <a:effectLst/>
                          <a:latin typeface="Times New Roman" panose="02020603050405020304" pitchFamily="18" charset="0"/>
                          <a:cs typeface="Times New Roman" panose="02020603050405020304" pitchFamily="18" charset="0"/>
                        </a:rPr>
                        <a:t>excees</a:t>
                      </a:r>
                      <a:r>
                        <a:rPr lang="en-US" sz="2000" dirty="0">
                          <a:effectLst/>
                          <a:latin typeface="Times New Roman" panose="02020603050405020304" pitchFamily="18" charset="0"/>
                          <a:cs typeface="Times New Roman" panose="02020603050405020304" pitchFamily="18" charset="0"/>
                        </a:rPr>
                        <a:t> of Rs. 20,000</a:t>
                      </a:r>
                      <a:endParaRPr lang="en-US" sz="16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952222570"/>
                  </a:ext>
                </a:extLst>
              </a:tr>
            </a:tbl>
          </a:graphicData>
        </a:graphic>
      </p:graphicFrame>
      <p:sp>
        <p:nvSpPr>
          <p:cNvPr id="4" name="Footer Placeholder 3">
            <a:extLst>
              <a:ext uri="{FF2B5EF4-FFF2-40B4-BE49-F238E27FC236}">
                <a16:creationId xmlns:a16="http://schemas.microsoft.com/office/drawing/2014/main" id="{67E08E78-8AB2-CD5A-E259-67E42D17181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651396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7035A-1F0C-25E2-9226-FF66DFBF963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82EAF7-8A09-23ED-3803-7116C808DA6E}"/>
              </a:ext>
            </a:extLst>
          </p:cNvPr>
          <p:cNvSpPr>
            <a:spLocks noGrp="1"/>
          </p:cNvSpPr>
          <p:nvPr>
            <p:ph idx="1"/>
          </p:nvPr>
        </p:nvSpPr>
        <p:spPr>
          <a:xfrm>
            <a:off x="304800" y="304800"/>
            <a:ext cx="8046720" cy="4312682"/>
          </a:xfrm>
        </p:spPr>
        <p:txBody>
          <a:bodyPr>
            <a:noAutofit/>
          </a:bodyPr>
          <a:lstStyle/>
          <a:p>
            <a:pPr marL="0" indent="0" algn="just">
              <a:buNone/>
            </a:pPr>
            <a:r>
              <a:rPr lang="en-US" sz="2400" b="1" dirty="0">
                <a:latin typeface="Times New Roman" panose="02020603050405020304" pitchFamily="18" charset="0"/>
                <a:ea typeface="Arial Narrow" panose="020B0606020202030204" pitchFamily="34" charset="0"/>
                <a:cs typeface="Times New Roman" panose="02020603050405020304" pitchFamily="18" charset="0"/>
              </a:rPr>
              <a:t>Surcharge</a:t>
            </a:r>
            <a:r>
              <a:rPr lang="en-US" sz="2400" b="1" spc="-15"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b="1" dirty="0">
                <a:latin typeface="Times New Roman" panose="02020603050405020304" pitchFamily="18" charset="0"/>
                <a:ea typeface="Arial Narrow" panose="020B0606020202030204" pitchFamily="34" charset="0"/>
                <a:cs typeface="Times New Roman" panose="02020603050405020304" pitchFamily="18" charset="0"/>
              </a:rPr>
              <a:t>to</a:t>
            </a:r>
            <a:r>
              <a:rPr lang="en-US" sz="2400" b="1"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b="1" dirty="0">
                <a:latin typeface="Times New Roman" panose="02020603050405020304" pitchFamily="18" charset="0"/>
                <a:ea typeface="Arial Narrow" panose="020B0606020202030204" pitchFamily="34" charset="0"/>
                <a:cs typeface="Times New Roman" panose="02020603050405020304" pitchFamily="18" charset="0"/>
              </a:rPr>
              <a:t>be</a:t>
            </a:r>
            <a:r>
              <a:rPr lang="en-US" sz="2400" b="1" spc="-1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b="1" spc="-8" dirty="0">
                <a:latin typeface="Times New Roman" panose="02020603050405020304" pitchFamily="18" charset="0"/>
                <a:ea typeface="Arial Narrow" panose="020B0606020202030204" pitchFamily="34" charset="0"/>
                <a:cs typeface="Times New Roman" panose="02020603050405020304" pitchFamily="18" charset="0"/>
              </a:rPr>
              <a:t>added</a:t>
            </a:r>
          </a:p>
          <a:p>
            <a:pPr marL="0" indent="0" algn="just">
              <a:buNone/>
            </a:pPr>
            <a:endParaRPr lang="en-US" sz="2400" spc="-8" dirty="0">
              <a:latin typeface="Times New Roman" panose="02020603050405020304" pitchFamily="18" charset="0"/>
              <a:ea typeface="Arial Narrow" panose="020B0606020202030204" pitchFamily="34" charset="0"/>
              <a:cs typeface="Times New Roman" panose="02020603050405020304" pitchFamily="18" charset="0"/>
            </a:endParaRPr>
          </a:p>
          <a:p>
            <a:pPr marL="0" indent="0" algn="just">
              <a:buNone/>
            </a:pPr>
            <a:endParaRPr lang="en-US" sz="2400" spc="-8" dirty="0">
              <a:latin typeface="Times New Roman" panose="02020603050405020304" pitchFamily="18" charset="0"/>
              <a:ea typeface="Arial Narrow" panose="020B0606020202030204" pitchFamily="34" charset="0"/>
              <a:cs typeface="Times New Roman" panose="02020603050405020304" pitchFamily="18" charset="0"/>
            </a:endParaRPr>
          </a:p>
          <a:p>
            <a:pPr marL="0" indent="0" algn="just">
              <a:buNone/>
            </a:pPr>
            <a:endParaRPr lang="en-US" sz="2400" spc="-8" dirty="0">
              <a:latin typeface="Times New Roman" panose="02020603050405020304" pitchFamily="18" charset="0"/>
              <a:ea typeface="Arial Narrow" panose="020B0606020202030204" pitchFamily="34" charset="0"/>
              <a:cs typeface="Times New Roman" panose="02020603050405020304" pitchFamily="18" charset="0"/>
            </a:endParaRPr>
          </a:p>
          <a:p>
            <a:pPr marL="0" indent="0" algn="just">
              <a:buNone/>
            </a:pPr>
            <a:endParaRPr lang="en-US" sz="2400" spc="-8" dirty="0">
              <a:latin typeface="Times New Roman" panose="02020603050405020304" pitchFamily="18" charset="0"/>
              <a:ea typeface="Arial Narrow" panose="020B0606020202030204" pitchFamily="34" charset="0"/>
              <a:cs typeface="Times New Roman" panose="02020603050405020304" pitchFamily="18" charset="0"/>
            </a:endParaRPr>
          </a:p>
          <a:p>
            <a:pPr marL="0" indent="0" algn="just">
              <a:buNone/>
            </a:pPr>
            <a:endParaRPr lang="en-US" sz="2400" spc="-8" dirty="0">
              <a:latin typeface="Times New Roman" panose="02020603050405020304" pitchFamily="18" charset="0"/>
              <a:ea typeface="Arial Narrow" panose="020B0606020202030204" pitchFamily="34" charset="0"/>
              <a:cs typeface="Times New Roman" panose="02020603050405020304" pitchFamily="18" charset="0"/>
            </a:endParaRPr>
          </a:p>
          <a:p>
            <a:pPr marL="0" indent="0" algn="just">
              <a:spcBef>
                <a:spcPts val="1009"/>
              </a:spcBef>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Additionally,</a:t>
            </a:r>
            <a:r>
              <a:rPr lang="en-US" sz="2400" spc="-9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err="1">
                <a:latin typeface="Times New Roman" panose="02020603050405020304" pitchFamily="18" charset="0"/>
                <a:ea typeface="Arial Narrow" panose="020B0606020202030204" pitchFamily="34" charset="0"/>
                <a:cs typeface="Times New Roman" panose="02020603050405020304" pitchFamily="18" charset="0"/>
              </a:rPr>
              <a:t>cess</a:t>
            </a:r>
            <a:r>
              <a:rPr lang="en-US" sz="2400" spc="-49"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of</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4%</a:t>
            </a:r>
            <a:r>
              <a:rPr lang="en-US" sz="2400" spc="-45"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shall</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be</a:t>
            </a:r>
            <a:r>
              <a:rPr lang="en-US" sz="2400" spc="-41"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spc="-8" dirty="0">
                <a:latin typeface="Times New Roman" panose="02020603050405020304" pitchFamily="18" charset="0"/>
                <a:ea typeface="Arial Narrow" panose="020B0606020202030204" pitchFamily="34" charset="0"/>
                <a:cs typeface="Times New Roman" panose="02020603050405020304" pitchFamily="18" charset="0"/>
              </a:rPr>
              <a:t>levied.</a:t>
            </a:r>
            <a:endParaRPr lang="en-US" sz="2400" dirty="0">
              <a:latin typeface="Times New Roman" panose="02020603050405020304" pitchFamily="18" charset="0"/>
              <a:ea typeface="Arial Narrow" panose="020B0606020202030204" pitchFamily="34" charset="0"/>
              <a:cs typeface="Times New Roman" panose="02020603050405020304" pitchFamily="18" charset="0"/>
            </a:endParaRPr>
          </a:p>
          <a:p>
            <a:pPr marL="0" marR="24765" indent="0" algn="just">
              <a:lnSpc>
                <a:spcPct val="105000"/>
              </a:lnSpc>
              <a:spcBef>
                <a:spcPts val="585"/>
              </a:spcBef>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A co-operative society resident in India have the option to pay tax at 22%,</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as per the provision of Section 115BAD,</a:t>
            </a:r>
            <a:r>
              <a:rPr lang="en-US" sz="2400" spc="-56"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Surcharge would be at 10% on such tax.</a:t>
            </a:r>
          </a:p>
          <a:p>
            <a:pPr marL="0" marR="24765" indent="0" algn="just">
              <a:lnSpc>
                <a:spcPct val="105000"/>
              </a:lnSpc>
              <a:spcBef>
                <a:spcPts val="263"/>
              </a:spcBef>
              <a:buNone/>
            </a:pPr>
            <a:r>
              <a:rPr lang="en-US" sz="2400" dirty="0">
                <a:latin typeface="Times New Roman" panose="02020603050405020304" pitchFamily="18" charset="0"/>
                <a:ea typeface="Arial Narrow" panose="020B0606020202030204" pitchFamily="34" charset="0"/>
                <a:cs typeface="Times New Roman" panose="02020603050405020304" pitchFamily="18" charset="0"/>
              </a:rPr>
              <a:t>A co-operative society resident in India have the option to pay tax at 15%,</a:t>
            </a:r>
            <a:r>
              <a:rPr lang="en-US" sz="2400" spc="-53"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as per the provision of Section 115BAE,</a:t>
            </a:r>
            <a:r>
              <a:rPr lang="en-US" sz="2400" spc="-60" dirty="0">
                <a:latin typeface="Times New Roman" panose="02020603050405020304" pitchFamily="18" charset="0"/>
                <a:ea typeface="Arial Narrow" panose="020B0606020202030204" pitchFamily="34" charset="0"/>
                <a:cs typeface="Times New Roman" panose="02020603050405020304" pitchFamily="18" charset="0"/>
              </a:rPr>
              <a:t> </a:t>
            </a:r>
            <a:r>
              <a:rPr lang="en-US" sz="2400" dirty="0">
                <a:latin typeface="Times New Roman" panose="02020603050405020304" pitchFamily="18" charset="0"/>
                <a:ea typeface="Arial Narrow" panose="020B0606020202030204" pitchFamily="34" charset="0"/>
                <a:cs typeface="Times New Roman" panose="02020603050405020304" pitchFamily="18" charset="0"/>
              </a:rPr>
              <a:t>Surcharge would be at 10% on such tax.</a:t>
            </a:r>
          </a:p>
          <a:p>
            <a:pPr marL="0" indent="0" algn="just">
              <a:buNone/>
            </a:pPr>
            <a:endParaRPr lang="en-US" sz="2400" dirty="0">
              <a:latin typeface="Times New Roman" panose="02020603050405020304" pitchFamily="18" charset="0"/>
              <a:ea typeface="Arial Narrow" panose="020B0606020202030204" pitchFamily="34"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99A0AD1D-6105-5C80-09CF-3A66916C0C54}"/>
              </a:ext>
            </a:extLst>
          </p:cNvPr>
          <p:cNvGraphicFramePr>
            <a:graphicFrameLocks noGrp="1"/>
          </p:cNvGraphicFramePr>
          <p:nvPr>
            <p:extLst>
              <p:ext uri="{D42A27DB-BD31-4B8C-83A1-F6EECF244321}">
                <p14:modId xmlns:p14="http://schemas.microsoft.com/office/powerpoint/2010/main" val="2605772388"/>
              </p:ext>
            </p:extLst>
          </p:nvPr>
        </p:nvGraphicFramePr>
        <p:xfrm>
          <a:off x="468630" y="914400"/>
          <a:ext cx="7955281" cy="1573106"/>
        </p:xfrm>
        <a:graphic>
          <a:graphicData uri="http://schemas.openxmlformats.org/drawingml/2006/table">
            <a:tbl>
              <a:tblPr firstRow="1" firstCol="1" lastRow="1" lastCol="1" bandRow="1" bandCol="1">
                <a:tableStyleId>{5940675A-B579-460E-94D1-54222C63F5DA}</a:tableStyleId>
              </a:tblPr>
              <a:tblGrid>
                <a:gridCol w="2151374">
                  <a:extLst>
                    <a:ext uri="{9D8B030D-6E8A-4147-A177-3AD203B41FA5}">
                      <a16:colId xmlns:a16="http://schemas.microsoft.com/office/drawing/2014/main" val="2728083388"/>
                    </a:ext>
                  </a:extLst>
                </a:gridCol>
                <a:gridCol w="3191964">
                  <a:extLst>
                    <a:ext uri="{9D8B030D-6E8A-4147-A177-3AD203B41FA5}">
                      <a16:colId xmlns:a16="http://schemas.microsoft.com/office/drawing/2014/main" val="2146100180"/>
                    </a:ext>
                  </a:extLst>
                </a:gridCol>
                <a:gridCol w="2611943">
                  <a:extLst>
                    <a:ext uri="{9D8B030D-6E8A-4147-A177-3AD203B41FA5}">
                      <a16:colId xmlns:a16="http://schemas.microsoft.com/office/drawing/2014/main" val="4086361185"/>
                    </a:ext>
                  </a:extLst>
                </a:gridCol>
              </a:tblGrid>
              <a:tr h="370459">
                <a:tc>
                  <a:txBody>
                    <a:bodyPr/>
                    <a:lstStyle/>
                    <a:p>
                      <a:pPr marL="102870" marR="0" algn="ctr">
                        <a:spcBef>
                          <a:spcPts val="715"/>
                        </a:spcBef>
                      </a:pPr>
                      <a:r>
                        <a:rPr lang="en-US" sz="1800" b="1" dirty="0">
                          <a:effectLst/>
                          <a:latin typeface="Times New Roman" panose="02020603050405020304" pitchFamily="18" charset="0"/>
                          <a:cs typeface="Times New Roman" panose="02020603050405020304" pitchFamily="18" charset="0"/>
                        </a:rPr>
                        <a:t>Income</a:t>
                      </a:r>
                      <a:r>
                        <a:rPr lang="en-US" sz="1800" b="1" spc="-25" dirty="0">
                          <a:effectLst/>
                          <a:latin typeface="Times New Roman" panose="02020603050405020304" pitchFamily="18" charset="0"/>
                          <a:cs typeface="Times New Roman" panose="02020603050405020304" pitchFamily="18" charset="0"/>
                        </a:rPr>
                        <a:t> </a:t>
                      </a:r>
                      <a:r>
                        <a:rPr lang="en-US" sz="1800" b="1" spc="-20" dirty="0">
                          <a:effectLst/>
                          <a:latin typeface="Times New Roman" panose="02020603050405020304" pitchFamily="18" charset="0"/>
                          <a:cs typeface="Times New Roman" panose="02020603050405020304" pitchFamily="18" charset="0"/>
                        </a:rPr>
                        <a:t>(Rs)</a:t>
                      </a:r>
                      <a:endParaRPr lang="en-US" sz="18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7785" marR="0" algn="ctr">
                        <a:spcBef>
                          <a:spcPts val="715"/>
                        </a:spcBef>
                      </a:pPr>
                      <a:r>
                        <a:rPr lang="en-US" sz="1800" b="1" dirty="0">
                          <a:effectLst/>
                          <a:latin typeface="Times New Roman" panose="02020603050405020304" pitchFamily="18" charset="0"/>
                          <a:cs typeface="Times New Roman" panose="02020603050405020304" pitchFamily="18" charset="0"/>
                        </a:rPr>
                        <a:t>Proposed</a:t>
                      </a:r>
                      <a:r>
                        <a:rPr lang="en-US" sz="1800" b="1" spc="-1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rate</a:t>
                      </a:r>
                      <a:r>
                        <a:rPr lang="en-US" sz="1800" b="1" spc="-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of</a:t>
                      </a:r>
                      <a:r>
                        <a:rPr lang="en-US" sz="1800" b="1" spc="-5" dirty="0">
                          <a:effectLst/>
                          <a:latin typeface="Times New Roman" panose="02020603050405020304" pitchFamily="18" charset="0"/>
                          <a:cs typeface="Times New Roman" panose="02020603050405020304" pitchFamily="18" charset="0"/>
                        </a:rPr>
                        <a:t> </a:t>
                      </a:r>
                      <a:r>
                        <a:rPr lang="en-US" sz="1800" b="1" spc="-25" dirty="0">
                          <a:effectLst/>
                          <a:latin typeface="Times New Roman" panose="02020603050405020304" pitchFamily="18" charset="0"/>
                          <a:cs typeface="Times New Roman" panose="02020603050405020304" pitchFamily="18" charset="0"/>
                        </a:rPr>
                        <a:t>tax</a:t>
                      </a:r>
                      <a:endParaRPr lang="en-US" sz="18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7785" marR="0" algn="ctr">
                        <a:spcBef>
                          <a:spcPts val="715"/>
                        </a:spcBef>
                      </a:pPr>
                      <a:r>
                        <a:rPr lang="en-US" sz="1800" b="1">
                          <a:effectLst/>
                          <a:latin typeface="Times New Roman" panose="02020603050405020304" pitchFamily="18" charset="0"/>
                          <a:cs typeface="Times New Roman" panose="02020603050405020304" pitchFamily="18" charset="0"/>
                        </a:rPr>
                        <a:t>Old</a:t>
                      </a:r>
                      <a:r>
                        <a:rPr lang="en-US" sz="1800" b="1" spc="-15">
                          <a:effectLst/>
                          <a:latin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cs typeface="Times New Roman" panose="02020603050405020304" pitchFamily="18" charset="0"/>
                        </a:rPr>
                        <a:t>rate</a:t>
                      </a:r>
                      <a:r>
                        <a:rPr lang="en-US" sz="1800" b="1" spc="-5">
                          <a:effectLst/>
                          <a:latin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cs typeface="Times New Roman" panose="02020603050405020304" pitchFamily="18" charset="0"/>
                        </a:rPr>
                        <a:t>of</a:t>
                      </a:r>
                      <a:r>
                        <a:rPr lang="en-US" sz="1800" b="1" spc="-5">
                          <a:effectLst/>
                          <a:latin typeface="Times New Roman" panose="02020603050405020304" pitchFamily="18" charset="0"/>
                          <a:cs typeface="Times New Roman" panose="02020603050405020304" pitchFamily="18" charset="0"/>
                        </a:rPr>
                        <a:t> </a:t>
                      </a:r>
                      <a:r>
                        <a:rPr lang="en-US" sz="1800" b="1" spc="-25">
                          <a:effectLst/>
                          <a:latin typeface="Times New Roman" panose="02020603050405020304" pitchFamily="18" charset="0"/>
                          <a:cs typeface="Times New Roman" panose="02020603050405020304" pitchFamily="18" charset="0"/>
                        </a:rPr>
                        <a:t>Tax</a:t>
                      </a:r>
                      <a:endParaRPr lang="en-US" sz="1800" b="1">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075643471"/>
                  </a:ext>
                </a:extLst>
              </a:tr>
              <a:tr h="274320">
                <a:tc>
                  <a:txBody>
                    <a:bodyPr/>
                    <a:lstStyle/>
                    <a:p>
                      <a:pPr marL="0" marR="0" algn="ctr"/>
                      <a:r>
                        <a:rPr lang="en-US" sz="1800" b="1">
                          <a:effectLst/>
                          <a:latin typeface="Times New Roman" panose="02020603050405020304" pitchFamily="18" charset="0"/>
                          <a:cs typeface="Times New Roman" panose="02020603050405020304" pitchFamily="18" charset="0"/>
                        </a:rPr>
                        <a:t> </a:t>
                      </a:r>
                      <a:endParaRPr lang="en-US" sz="1800" b="1">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7785" marR="0" algn="ctr">
                        <a:spcBef>
                          <a:spcPts val="290"/>
                        </a:spcBef>
                      </a:pPr>
                      <a:r>
                        <a:rPr lang="en-US" sz="1800" b="1" spc="-10" dirty="0">
                          <a:effectLst/>
                          <a:latin typeface="Times New Roman" panose="02020603050405020304" pitchFamily="18" charset="0"/>
                          <a:cs typeface="Times New Roman" panose="02020603050405020304" pitchFamily="18" charset="0"/>
                        </a:rPr>
                        <a:t>(AY</a:t>
                      </a:r>
                      <a:r>
                        <a:rPr lang="en-US" sz="1800" b="1" spc="-25" dirty="0">
                          <a:effectLst/>
                          <a:latin typeface="Times New Roman" panose="02020603050405020304" pitchFamily="18" charset="0"/>
                          <a:cs typeface="Times New Roman" panose="02020603050405020304" pitchFamily="18" charset="0"/>
                        </a:rPr>
                        <a:t> </a:t>
                      </a:r>
                      <a:r>
                        <a:rPr lang="en-US" sz="1800" b="1" spc="-10" dirty="0">
                          <a:effectLst/>
                          <a:latin typeface="Times New Roman" panose="02020603050405020304" pitchFamily="18" charset="0"/>
                          <a:cs typeface="Times New Roman" panose="02020603050405020304" pitchFamily="18" charset="0"/>
                        </a:rPr>
                        <a:t>2026-</a:t>
                      </a:r>
                      <a:r>
                        <a:rPr lang="en-US" sz="1800" b="1" spc="-25" dirty="0">
                          <a:effectLst/>
                          <a:latin typeface="Times New Roman" panose="02020603050405020304" pitchFamily="18" charset="0"/>
                          <a:cs typeface="Times New Roman" panose="02020603050405020304" pitchFamily="18" charset="0"/>
                        </a:rPr>
                        <a:t>27)</a:t>
                      </a:r>
                      <a:endParaRPr lang="en-US" sz="18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8420" marR="0" algn="ctr">
                        <a:spcBef>
                          <a:spcPts val="290"/>
                        </a:spcBef>
                      </a:pPr>
                      <a:r>
                        <a:rPr lang="en-US" sz="1800" b="1" spc="-10" dirty="0">
                          <a:effectLst/>
                          <a:latin typeface="Times New Roman" panose="02020603050405020304" pitchFamily="18" charset="0"/>
                          <a:cs typeface="Times New Roman" panose="02020603050405020304" pitchFamily="18" charset="0"/>
                        </a:rPr>
                        <a:t>(AY</a:t>
                      </a:r>
                      <a:r>
                        <a:rPr lang="en-US" sz="1800" b="1" spc="-25" dirty="0">
                          <a:effectLst/>
                          <a:latin typeface="Times New Roman" panose="02020603050405020304" pitchFamily="18" charset="0"/>
                          <a:cs typeface="Times New Roman" panose="02020603050405020304" pitchFamily="18" charset="0"/>
                        </a:rPr>
                        <a:t> </a:t>
                      </a:r>
                      <a:r>
                        <a:rPr lang="en-US" sz="1800" b="1" spc="-10" dirty="0">
                          <a:effectLst/>
                          <a:latin typeface="Times New Roman" panose="02020603050405020304" pitchFamily="18" charset="0"/>
                          <a:cs typeface="Times New Roman" panose="02020603050405020304" pitchFamily="18" charset="0"/>
                        </a:rPr>
                        <a:t>2026-</a:t>
                      </a:r>
                      <a:r>
                        <a:rPr lang="en-US" sz="1800" b="1" spc="-25" dirty="0">
                          <a:effectLst/>
                          <a:latin typeface="Times New Roman" panose="02020603050405020304" pitchFamily="18" charset="0"/>
                          <a:cs typeface="Times New Roman" panose="02020603050405020304" pitchFamily="18" charset="0"/>
                        </a:rPr>
                        <a:t>27)</a:t>
                      </a:r>
                      <a:endParaRPr lang="en-US" sz="1800" b="1"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26097061"/>
                  </a:ext>
                </a:extLst>
              </a:tr>
              <a:tr h="274320">
                <a:tc>
                  <a:txBody>
                    <a:bodyPr/>
                    <a:lstStyle/>
                    <a:p>
                      <a:pPr marL="95885" marR="0" algn="just">
                        <a:spcBef>
                          <a:spcPts val="340"/>
                        </a:spcBef>
                      </a:pPr>
                      <a:r>
                        <a:rPr lang="en-US" sz="1800">
                          <a:effectLst/>
                          <a:latin typeface="Times New Roman" panose="02020603050405020304" pitchFamily="18" charset="0"/>
                          <a:cs typeface="Times New Roman" panose="02020603050405020304" pitchFamily="18" charset="0"/>
                        </a:rPr>
                        <a:t>Upto</a:t>
                      </a:r>
                      <a:r>
                        <a:rPr lang="en-US" sz="1800" spc="-1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1</a:t>
                      </a:r>
                      <a:r>
                        <a:rPr lang="en-US" sz="1800" spc="-10">
                          <a:effectLst/>
                          <a:latin typeface="Times New Roman" panose="02020603050405020304" pitchFamily="18" charset="0"/>
                          <a:cs typeface="Times New Roman" panose="02020603050405020304" pitchFamily="18" charset="0"/>
                        </a:rPr>
                        <a:t> Crore</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7785" marR="0" algn="just">
                        <a:spcBef>
                          <a:spcPts val="340"/>
                        </a:spcBef>
                      </a:pPr>
                      <a:r>
                        <a:rPr lang="en-US" sz="1800" spc="-25">
                          <a:effectLst/>
                          <a:latin typeface="Times New Roman" panose="02020603050405020304" pitchFamily="18" charset="0"/>
                          <a:cs typeface="Times New Roman" panose="02020603050405020304" pitchFamily="18" charset="0"/>
                        </a:rPr>
                        <a:t>Nil</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8420" marR="635" algn="just">
                        <a:spcBef>
                          <a:spcPts val="340"/>
                        </a:spcBef>
                      </a:pPr>
                      <a:r>
                        <a:rPr lang="en-US" sz="1800" spc="-25">
                          <a:effectLst/>
                          <a:latin typeface="Times New Roman" panose="02020603050405020304" pitchFamily="18" charset="0"/>
                          <a:cs typeface="Times New Roman" panose="02020603050405020304" pitchFamily="18" charset="0"/>
                        </a:rPr>
                        <a:t>Nil</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36098653"/>
                  </a:ext>
                </a:extLst>
              </a:tr>
              <a:tr h="379687">
                <a:tc>
                  <a:txBody>
                    <a:bodyPr/>
                    <a:lstStyle/>
                    <a:p>
                      <a:pPr marL="95885" marR="0" algn="just">
                        <a:spcBef>
                          <a:spcPts val="340"/>
                        </a:spcBef>
                      </a:pPr>
                      <a:r>
                        <a:rPr lang="en-US" sz="1800">
                          <a:effectLst/>
                          <a:latin typeface="Times New Roman" panose="02020603050405020304" pitchFamily="18" charset="0"/>
                          <a:cs typeface="Times New Roman" panose="02020603050405020304" pitchFamily="18" charset="0"/>
                        </a:rPr>
                        <a:t>1</a:t>
                      </a:r>
                      <a:r>
                        <a:rPr lang="en-US" sz="1800" spc="-55">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Crore-</a:t>
                      </a:r>
                      <a:r>
                        <a:rPr lang="en-US" sz="1800" spc="-5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10</a:t>
                      </a:r>
                      <a:r>
                        <a:rPr lang="en-US" sz="1800" spc="-50">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Crore</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7785" marR="0" algn="just">
                        <a:spcBef>
                          <a:spcPts val="340"/>
                        </a:spcBef>
                      </a:pPr>
                      <a:r>
                        <a:rPr lang="en-US" sz="1800" spc="-25">
                          <a:effectLst/>
                          <a:latin typeface="Times New Roman" panose="02020603050405020304" pitchFamily="18" charset="0"/>
                          <a:cs typeface="Times New Roman" panose="02020603050405020304" pitchFamily="18" charset="0"/>
                        </a:rPr>
                        <a:t>7%</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8420" marR="635" algn="just">
                        <a:spcBef>
                          <a:spcPts val="340"/>
                        </a:spcBef>
                      </a:pPr>
                      <a:r>
                        <a:rPr lang="en-US" sz="1800" spc="-25">
                          <a:effectLst/>
                          <a:latin typeface="Times New Roman" panose="02020603050405020304" pitchFamily="18" charset="0"/>
                          <a:cs typeface="Times New Roman" panose="02020603050405020304" pitchFamily="18" charset="0"/>
                        </a:rPr>
                        <a:t>7%</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129733777"/>
                  </a:ext>
                </a:extLst>
              </a:tr>
              <a:tr h="274320">
                <a:tc>
                  <a:txBody>
                    <a:bodyPr/>
                    <a:lstStyle/>
                    <a:p>
                      <a:pPr marL="95885" marR="0" algn="just">
                        <a:spcBef>
                          <a:spcPts val="340"/>
                        </a:spcBef>
                      </a:pPr>
                      <a:r>
                        <a:rPr lang="en-US" sz="1800">
                          <a:effectLst/>
                          <a:latin typeface="Times New Roman" panose="02020603050405020304" pitchFamily="18" charset="0"/>
                          <a:cs typeface="Times New Roman" panose="02020603050405020304" pitchFamily="18" charset="0"/>
                        </a:rPr>
                        <a:t>Above</a:t>
                      </a:r>
                      <a:r>
                        <a:rPr lang="en-US" sz="1800" spc="-20">
                          <a:effectLst/>
                          <a:latin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cs typeface="Times New Roman" panose="02020603050405020304" pitchFamily="18" charset="0"/>
                        </a:rPr>
                        <a:t>10</a:t>
                      </a:r>
                      <a:r>
                        <a:rPr lang="en-US" sz="1800" spc="-15">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Crore</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7785" marR="635" algn="just">
                        <a:spcBef>
                          <a:spcPts val="340"/>
                        </a:spcBef>
                      </a:pPr>
                      <a:r>
                        <a:rPr lang="en-US" sz="1800" spc="-25">
                          <a:effectLst/>
                          <a:latin typeface="Times New Roman" panose="02020603050405020304" pitchFamily="18" charset="0"/>
                          <a:cs typeface="Times New Roman" panose="02020603050405020304" pitchFamily="18" charset="0"/>
                        </a:rPr>
                        <a:t>12%</a:t>
                      </a:r>
                      <a:endParaRPr lang="en-US" sz="180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tc>
                  <a:txBody>
                    <a:bodyPr/>
                    <a:lstStyle/>
                    <a:p>
                      <a:pPr marL="58420" marR="635" algn="just">
                        <a:spcBef>
                          <a:spcPts val="340"/>
                        </a:spcBef>
                      </a:pPr>
                      <a:r>
                        <a:rPr lang="en-US" sz="1800" spc="-25" dirty="0">
                          <a:effectLst/>
                          <a:latin typeface="Times New Roman" panose="02020603050405020304" pitchFamily="18" charset="0"/>
                          <a:cs typeface="Times New Roman" panose="02020603050405020304" pitchFamily="18" charset="0"/>
                        </a:rPr>
                        <a:t>12%</a:t>
                      </a:r>
                      <a:endParaRPr lang="en-US" sz="1800" dirty="0">
                        <a:effectLst/>
                        <a:latin typeface="Times New Roman" panose="02020603050405020304" pitchFamily="18" charset="0"/>
                        <a:ea typeface="Arial Narrow" panose="020B0606020202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99588602"/>
                  </a:ext>
                </a:extLst>
              </a:tr>
            </a:tbl>
          </a:graphicData>
        </a:graphic>
      </p:graphicFrame>
      <p:sp>
        <p:nvSpPr>
          <p:cNvPr id="4" name="Footer Placeholder 3">
            <a:extLst>
              <a:ext uri="{FF2B5EF4-FFF2-40B4-BE49-F238E27FC236}">
                <a16:creationId xmlns:a16="http://schemas.microsoft.com/office/drawing/2014/main" id="{D3A04669-593B-2EDA-73F7-958BF9CA5EF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98896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DD58C2E-6D8E-473D-B9D7-F422FD104960}"/>
              </a:ext>
            </a:extLst>
          </p:cNvPr>
          <p:cNvGraphicFramePr>
            <a:graphicFrameLocks noGrp="1"/>
          </p:cNvGraphicFramePr>
          <p:nvPr>
            <p:ph idx="1"/>
            <p:extLst>
              <p:ext uri="{D42A27DB-BD31-4B8C-83A1-F6EECF244321}">
                <p14:modId xmlns:p14="http://schemas.microsoft.com/office/powerpoint/2010/main" val="4168525249"/>
              </p:ext>
            </p:extLst>
          </p:nvPr>
        </p:nvGraphicFramePr>
        <p:xfrm>
          <a:off x="483870" y="1277778"/>
          <a:ext cx="8126730" cy="2960370"/>
        </p:xfrm>
        <a:graphic>
          <a:graphicData uri="http://schemas.openxmlformats.org/drawingml/2006/table">
            <a:tbl>
              <a:tblPr firstRow="1" bandRow="1">
                <a:tableStyleId>{5940675A-B579-460E-94D1-54222C63F5DA}</a:tableStyleId>
              </a:tblPr>
              <a:tblGrid>
                <a:gridCol w="605790">
                  <a:extLst>
                    <a:ext uri="{9D8B030D-6E8A-4147-A177-3AD203B41FA5}">
                      <a16:colId xmlns:a16="http://schemas.microsoft.com/office/drawing/2014/main" val="2316507231"/>
                    </a:ext>
                  </a:extLst>
                </a:gridCol>
                <a:gridCol w="1554480">
                  <a:extLst>
                    <a:ext uri="{9D8B030D-6E8A-4147-A177-3AD203B41FA5}">
                      <a16:colId xmlns:a16="http://schemas.microsoft.com/office/drawing/2014/main" val="1518882250"/>
                    </a:ext>
                  </a:extLst>
                </a:gridCol>
                <a:gridCol w="2715768">
                  <a:extLst>
                    <a:ext uri="{9D8B030D-6E8A-4147-A177-3AD203B41FA5}">
                      <a16:colId xmlns:a16="http://schemas.microsoft.com/office/drawing/2014/main" val="1875821772"/>
                    </a:ext>
                  </a:extLst>
                </a:gridCol>
                <a:gridCol w="1625346">
                  <a:extLst>
                    <a:ext uri="{9D8B030D-6E8A-4147-A177-3AD203B41FA5}">
                      <a16:colId xmlns:a16="http://schemas.microsoft.com/office/drawing/2014/main" val="2968504674"/>
                    </a:ext>
                  </a:extLst>
                </a:gridCol>
                <a:gridCol w="1625346">
                  <a:extLst>
                    <a:ext uri="{9D8B030D-6E8A-4147-A177-3AD203B41FA5}">
                      <a16:colId xmlns:a16="http://schemas.microsoft.com/office/drawing/2014/main" val="3103634039"/>
                    </a:ext>
                  </a:extLst>
                </a:gridCol>
              </a:tblGrid>
              <a:tr h="891540">
                <a:tc>
                  <a:txBody>
                    <a:bodyPr/>
                    <a:lstStyle/>
                    <a:p>
                      <a:pPr algn="ctr"/>
                      <a:r>
                        <a:rPr lang="en-US" sz="1800" b="1" dirty="0" err="1">
                          <a:latin typeface="Times New Roman" panose="02020603050405020304" pitchFamily="18" charset="0"/>
                          <a:cs typeface="Times New Roman" panose="02020603050405020304" pitchFamily="18" charset="0"/>
                        </a:rPr>
                        <a:t>Sl</a:t>
                      </a:r>
                      <a:r>
                        <a:rPr lang="en-US" sz="1800" b="1" dirty="0">
                          <a:latin typeface="Times New Roman" panose="02020603050405020304" pitchFamily="18" charset="0"/>
                          <a:cs typeface="Times New Roman" panose="02020603050405020304" pitchFamily="18" charset="0"/>
                        </a:rPr>
                        <a:t> No.</a:t>
                      </a:r>
                    </a:p>
                  </a:txBody>
                  <a:tcPr marL="68580" marR="68580" marT="34290" marB="34290"/>
                </a:tc>
                <a:tc>
                  <a:txBody>
                    <a:bodyPr/>
                    <a:lstStyle/>
                    <a:p>
                      <a:pPr algn="ctr"/>
                      <a:r>
                        <a:rPr lang="en-US" sz="1800" b="1" dirty="0">
                          <a:latin typeface="Times New Roman" panose="02020603050405020304" pitchFamily="18" charset="0"/>
                          <a:cs typeface="Times New Roman" panose="02020603050405020304" pitchFamily="18" charset="0"/>
                        </a:rPr>
                        <a:t>Total Income </a:t>
                      </a:r>
                    </a:p>
                  </a:txBody>
                  <a:tcPr marL="68580" marR="68580" marT="34290" marB="34290"/>
                </a:tc>
                <a:tc>
                  <a:txBody>
                    <a:bodyPr/>
                    <a:lstStyle/>
                    <a:p>
                      <a:pPr algn="ctr"/>
                      <a:r>
                        <a:rPr lang="en-US" sz="1800" b="1" dirty="0">
                          <a:latin typeface="Times New Roman" panose="02020603050405020304" pitchFamily="18" charset="0"/>
                          <a:cs typeface="Times New Roman" panose="02020603050405020304" pitchFamily="18" charset="0"/>
                        </a:rPr>
                        <a:t>Tax (New Regime) Before amendment</a:t>
                      </a:r>
                    </a:p>
                  </a:txBody>
                  <a:tcPr marL="68580" marR="68580" marT="34290" marB="34290"/>
                </a:tc>
                <a:tc>
                  <a:txBody>
                    <a:bodyPr/>
                    <a:lstStyle/>
                    <a:p>
                      <a:pPr algn="ctr"/>
                      <a:r>
                        <a:rPr lang="en-US" sz="1800" b="1" dirty="0">
                          <a:latin typeface="Times New Roman" panose="02020603050405020304" pitchFamily="18" charset="0"/>
                          <a:cs typeface="Times New Roman" panose="02020603050405020304" pitchFamily="18" charset="0"/>
                        </a:rPr>
                        <a:t>Tax (New Regime After Amendment)</a:t>
                      </a:r>
                    </a:p>
                  </a:txBody>
                  <a:tcPr marL="68580" marR="68580" marT="34290" marB="34290"/>
                </a:tc>
                <a:tc>
                  <a:txBody>
                    <a:bodyPr/>
                    <a:lstStyle/>
                    <a:p>
                      <a:pPr algn="ctr"/>
                      <a:r>
                        <a:rPr lang="en-US" sz="1800" b="1" dirty="0">
                          <a:latin typeface="Times New Roman" panose="02020603050405020304" pitchFamily="18" charset="0"/>
                          <a:cs typeface="Times New Roman" panose="02020603050405020304" pitchFamily="18" charset="0"/>
                        </a:rPr>
                        <a:t>Savings</a:t>
                      </a:r>
                    </a:p>
                  </a:txBody>
                  <a:tcPr marL="68580" marR="68580" marT="34290" marB="34290"/>
                </a:tc>
                <a:extLst>
                  <a:ext uri="{0D108BD9-81ED-4DB2-BD59-A6C34878D82A}">
                    <a16:rowId xmlns:a16="http://schemas.microsoft.com/office/drawing/2014/main" val="186009712"/>
                  </a:ext>
                </a:extLst>
              </a:tr>
              <a:tr h="342900">
                <a:tc>
                  <a:txBody>
                    <a:bodyPr/>
                    <a:lstStyle/>
                    <a:p>
                      <a:r>
                        <a:rPr lang="en-US" sz="1800" dirty="0">
                          <a:latin typeface="Times New Roman" panose="02020603050405020304" pitchFamily="18" charset="0"/>
                          <a:cs typeface="Times New Roman" panose="02020603050405020304" pitchFamily="18" charset="0"/>
                        </a:rPr>
                        <a:t>1</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12,00,000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83,200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83,200</a:t>
                      </a:r>
                    </a:p>
                  </a:txBody>
                  <a:tcPr marL="68580" marR="68580" marT="34290" marB="34290"/>
                </a:tc>
                <a:extLst>
                  <a:ext uri="{0D108BD9-81ED-4DB2-BD59-A6C34878D82A}">
                    <a16:rowId xmlns:a16="http://schemas.microsoft.com/office/drawing/2014/main" val="3511122283"/>
                  </a:ext>
                </a:extLst>
              </a:tr>
              <a:tr h="354330">
                <a:tc>
                  <a:txBody>
                    <a:bodyPr/>
                    <a:lstStyle/>
                    <a:p>
                      <a:r>
                        <a:rPr lang="en-US" sz="1800" dirty="0">
                          <a:latin typeface="Times New Roman" panose="02020603050405020304" pitchFamily="18" charset="0"/>
                          <a:cs typeface="Times New Roman" panose="02020603050405020304" pitchFamily="18" charset="0"/>
                        </a:rPr>
                        <a:t>2</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16,00,000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1,76,800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1,24,800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52,000</a:t>
                      </a:r>
                    </a:p>
                  </a:txBody>
                  <a:tcPr marL="68580" marR="68580" marT="34290" marB="34290"/>
                </a:tc>
                <a:extLst>
                  <a:ext uri="{0D108BD9-81ED-4DB2-BD59-A6C34878D82A}">
                    <a16:rowId xmlns:a16="http://schemas.microsoft.com/office/drawing/2014/main" val="3561829762"/>
                  </a:ext>
                </a:extLst>
              </a:tr>
              <a:tr h="342900">
                <a:tc>
                  <a:txBody>
                    <a:bodyPr/>
                    <a:lstStyle/>
                    <a:p>
                      <a:r>
                        <a:rPr lang="en-US" sz="1800" dirty="0">
                          <a:latin typeface="Times New Roman" panose="02020603050405020304" pitchFamily="18" charset="0"/>
                          <a:cs typeface="Times New Roman" panose="02020603050405020304" pitchFamily="18" charset="0"/>
                        </a:rPr>
                        <a:t>3</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20,00,000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3,01,600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2,08,000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93,600</a:t>
                      </a:r>
                    </a:p>
                  </a:txBody>
                  <a:tcPr marL="68580" marR="68580" marT="34290" marB="34290"/>
                </a:tc>
                <a:extLst>
                  <a:ext uri="{0D108BD9-81ED-4DB2-BD59-A6C34878D82A}">
                    <a16:rowId xmlns:a16="http://schemas.microsoft.com/office/drawing/2014/main" val="3022994427"/>
                  </a:ext>
                </a:extLst>
              </a:tr>
              <a:tr h="342900">
                <a:tc>
                  <a:txBody>
                    <a:bodyPr/>
                    <a:lstStyle/>
                    <a:p>
                      <a:r>
                        <a:rPr lang="en-US" sz="1800" dirty="0">
                          <a:latin typeface="Times New Roman" panose="02020603050405020304" pitchFamily="18" charset="0"/>
                          <a:cs typeface="Times New Roman" panose="02020603050405020304" pitchFamily="18" charset="0"/>
                        </a:rPr>
                        <a:t>4</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24,00,000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4,26,400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3,12,000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1,14,400</a:t>
                      </a:r>
                    </a:p>
                  </a:txBody>
                  <a:tcPr marL="68580" marR="68580" marT="34290" marB="34290"/>
                </a:tc>
                <a:extLst>
                  <a:ext uri="{0D108BD9-81ED-4DB2-BD59-A6C34878D82A}">
                    <a16:rowId xmlns:a16="http://schemas.microsoft.com/office/drawing/2014/main" val="3035808698"/>
                  </a:ext>
                </a:extLst>
              </a:tr>
              <a:tr h="342900">
                <a:tc>
                  <a:txBody>
                    <a:bodyPr/>
                    <a:lstStyle/>
                    <a:p>
                      <a:r>
                        <a:rPr lang="en-US" sz="1800" dirty="0">
                          <a:latin typeface="Times New Roman" panose="02020603050405020304" pitchFamily="18" charset="0"/>
                          <a:cs typeface="Times New Roman" panose="02020603050405020304" pitchFamily="18" charset="0"/>
                        </a:rPr>
                        <a:t>5</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55,00,000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15,32,960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14,07,120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1,25,840</a:t>
                      </a:r>
                    </a:p>
                  </a:txBody>
                  <a:tcPr marL="68580" marR="68580" marT="34290" marB="34290"/>
                </a:tc>
                <a:extLst>
                  <a:ext uri="{0D108BD9-81ED-4DB2-BD59-A6C34878D82A}">
                    <a16:rowId xmlns:a16="http://schemas.microsoft.com/office/drawing/2014/main" val="1982166342"/>
                  </a:ext>
                </a:extLst>
              </a:tr>
              <a:tr h="342900">
                <a:tc>
                  <a:txBody>
                    <a:bodyPr/>
                    <a:lstStyle/>
                    <a:p>
                      <a:r>
                        <a:rPr lang="en-US" sz="1800" dirty="0">
                          <a:latin typeface="Times New Roman" panose="02020603050405020304" pitchFamily="18" charset="0"/>
                          <a:cs typeface="Times New Roman" panose="02020603050405020304" pitchFamily="18" charset="0"/>
                        </a:rPr>
                        <a:t>6</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2,50,00,000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93,47,000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92,04,000</a:t>
                      </a:r>
                    </a:p>
                  </a:txBody>
                  <a:tcPr marL="68580" marR="68580" marT="34290" marB="34290"/>
                </a:tc>
                <a:tc>
                  <a:txBody>
                    <a:bodyPr/>
                    <a:lstStyle/>
                    <a:p>
                      <a:r>
                        <a:rPr lang="en-US" sz="1800" dirty="0">
                          <a:latin typeface="Times New Roman" panose="02020603050405020304" pitchFamily="18" charset="0"/>
                          <a:cs typeface="Times New Roman" panose="02020603050405020304" pitchFamily="18" charset="0"/>
                        </a:rPr>
                        <a:t>1,43,000</a:t>
                      </a:r>
                    </a:p>
                  </a:txBody>
                  <a:tcPr marL="68580" marR="68580" marT="34290" marB="34290"/>
                </a:tc>
                <a:extLst>
                  <a:ext uri="{0D108BD9-81ED-4DB2-BD59-A6C34878D82A}">
                    <a16:rowId xmlns:a16="http://schemas.microsoft.com/office/drawing/2014/main" val="2416505927"/>
                  </a:ext>
                </a:extLst>
              </a:tr>
            </a:tbl>
          </a:graphicData>
        </a:graphic>
      </p:graphicFrame>
      <p:sp>
        <p:nvSpPr>
          <p:cNvPr id="3" name="TextBox 2">
            <a:extLst>
              <a:ext uri="{FF2B5EF4-FFF2-40B4-BE49-F238E27FC236}">
                <a16:creationId xmlns:a16="http://schemas.microsoft.com/office/drawing/2014/main" id="{B1082B02-CA5C-A8B1-DFC7-557FBD25F34C}"/>
              </a:ext>
            </a:extLst>
          </p:cNvPr>
          <p:cNvSpPr txBox="1"/>
          <p:nvPr/>
        </p:nvSpPr>
        <p:spPr>
          <a:xfrm>
            <a:off x="381000" y="228600"/>
            <a:ext cx="8254364" cy="830997"/>
          </a:xfrm>
          <a:prstGeom prst="rect">
            <a:avLst/>
          </a:prstGeom>
          <a:noFill/>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Savings in tax liability pursuant to amendment in tax slab under new regime</a:t>
            </a:r>
            <a:endParaRPr lang="en-US" sz="2400" dirty="0"/>
          </a:p>
        </p:txBody>
      </p:sp>
    </p:spTree>
    <p:extLst>
      <p:ext uri="{BB962C8B-B14F-4D97-AF65-F5344CB8AC3E}">
        <p14:creationId xmlns:p14="http://schemas.microsoft.com/office/powerpoint/2010/main" val="3678189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ECE1F-8FEB-105D-C61C-5A5F33556B1D}"/>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D4D80F1-9540-9ABD-7FF0-1E1A544FE9D8}"/>
              </a:ext>
            </a:extLst>
          </p:cNvPr>
          <p:cNvGraphicFramePr>
            <a:graphicFrameLocks noGrp="1"/>
          </p:cNvGraphicFramePr>
          <p:nvPr>
            <p:ph idx="1"/>
            <p:extLst>
              <p:ext uri="{D42A27DB-BD31-4B8C-83A1-F6EECF244321}">
                <p14:modId xmlns:p14="http://schemas.microsoft.com/office/powerpoint/2010/main" val="1378524775"/>
              </p:ext>
            </p:extLst>
          </p:nvPr>
        </p:nvGraphicFramePr>
        <p:xfrm>
          <a:off x="508635" y="1277779"/>
          <a:ext cx="8406765" cy="3538442"/>
        </p:xfrm>
        <a:graphic>
          <a:graphicData uri="http://schemas.openxmlformats.org/drawingml/2006/table">
            <a:tbl>
              <a:tblPr firstRow="1" bandRow="1">
                <a:tableStyleId>{5940675A-B579-460E-94D1-54222C63F5DA}</a:tableStyleId>
              </a:tblPr>
              <a:tblGrid>
                <a:gridCol w="2611755">
                  <a:extLst>
                    <a:ext uri="{9D8B030D-6E8A-4147-A177-3AD203B41FA5}">
                      <a16:colId xmlns:a16="http://schemas.microsoft.com/office/drawing/2014/main" val="2316507231"/>
                    </a:ext>
                  </a:extLst>
                </a:gridCol>
                <a:gridCol w="1188720">
                  <a:extLst>
                    <a:ext uri="{9D8B030D-6E8A-4147-A177-3AD203B41FA5}">
                      <a16:colId xmlns:a16="http://schemas.microsoft.com/office/drawing/2014/main" val="1518882250"/>
                    </a:ext>
                  </a:extLst>
                </a:gridCol>
                <a:gridCol w="1657350">
                  <a:extLst>
                    <a:ext uri="{9D8B030D-6E8A-4147-A177-3AD203B41FA5}">
                      <a16:colId xmlns:a16="http://schemas.microsoft.com/office/drawing/2014/main" val="1875821772"/>
                    </a:ext>
                  </a:extLst>
                </a:gridCol>
                <a:gridCol w="1267587">
                  <a:extLst>
                    <a:ext uri="{9D8B030D-6E8A-4147-A177-3AD203B41FA5}">
                      <a16:colId xmlns:a16="http://schemas.microsoft.com/office/drawing/2014/main" val="2968504674"/>
                    </a:ext>
                  </a:extLst>
                </a:gridCol>
                <a:gridCol w="1681353">
                  <a:extLst>
                    <a:ext uri="{9D8B030D-6E8A-4147-A177-3AD203B41FA5}">
                      <a16:colId xmlns:a16="http://schemas.microsoft.com/office/drawing/2014/main" val="3103634039"/>
                    </a:ext>
                  </a:extLst>
                </a:gridCol>
              </a:tblGrid>
              <a:tr h="688562">
                <a:tc gridSpan="5">
                  <a:txBody>
                    <a:bodyPr/>
                    <a:lstStyle/>
                    <a:p>
                      <a:pPr algn="just"/>
                      <a:r>
                        <a:rPr lang="en-US" sz="2000" b="1" dirty="0">
                          <a:latin typeface="Times New Roman" panose="02020603050405020304" pitchFamily="18" charset="0"/>
                          <a:cs typeface="Times New Roman" panose="02020603050405020304" pitchFamily="18" charset="0"/>
                        </a:rPr>
                        <a:t>Taxability in the hands of Professional opting for 44ADA</a:t>
                      </a:r>
                    </a:p>
                  </a:txBody>
                  <a:tcPr marL="68580" marR="68580" marT="34290" marB="34290"/>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dirty="0"/>
                    </a:p>
                  </a:txBody>
                  <a:tcPr/>
                </a:tc>
                <a:extLst>
                  <a:ext uri="{0D108BD9-81ED-4DB2-BD59-A6C34878D82A}">
                    <a16:rowId xmlns:a16="http://schemas.microsoft.com/office/drawing/2014/main" val="186009712"/>
                  </a:ext>
                </a:extLst>
              </a:tr>
              <a:tr h="342900">
                <a:tc>
                  <a:txBody>
                    <a:bodyPr/>
                    <a:lstStyle/>
                    <a:p>
                      <a:r>
                        <a:rPr lang="en-US" sz="2000" dirty="0">
                          <a:latin typeface="Times New Roman" panose="02020603050405020304" pitchFamily="18" charset="0"/>
                          <a:cs typeface="Times New Roman" panose="02020603050405020304" pitchFamily="18" charset="0"/>
                        </a:rPr>
                        <a:t>Particulars</a:t>
                      </a:r>
                    </a:p>
                  </a:txBody>
                  <a:tcPr marL="68580" marR="68580" marT="34290" marB="34290"/>
                </a:tc>
                <a:tc>
                  <a:txBody>
                    <a:bodyPr/>
                    <a:lstStyle/>
                    <a:p>
                      <a:pPr algn="r"/>
                      <a:r>
                        <a:rPr lang="en-US" sz="2000" dirty="0">
                          <a:latin typeface="Times New Roman" panose="02020603050405020304" pitchFamily="18" charset="0"/>
                          <a:cs typeface="Times New Roman" panose="02020603050405020304" pitchFamily="18" charset="0"/>
                        </a:rPr>
                        <a:t>Example 1</a:t>
                      </a:r>
                    </a:p>
                  </a:txBody>
                  <a:tcPr marL="68580" marR="68580" marT="34290" marB="34290"/>
                </a:tc>
                <a:tc>
                  <a:txBody>
                    <a:bodyPr/>
                    <a:lstStyle/>
                    <a:p>
                      <a:pPr algn="r"/>
                      <a:r>
                        <a:rPr lang="en-US" sz="2000" dirty="0">
                          <a:latin typeface="Times New Roman" panose="02020603050405020304" pitchFamily="18" charset="0"/>
                          <a:cs typeface="Times New Roman" panose="02020603050405020304" pitchFamily="18" charset="0"/>
                        </a:rPr>
                        <a:t>Example 2</a:t>
                      </a:r>
                    </a:p>
                  </a:txBody>
                  <a:tcPr marL="68580" marR="68580" marT="34290" marB="34290"/>
                </a:tc>
                <a:tc>
                  <a:txBody>
                    <a:bodyPr/>
                    <a:lstStyle/>
                    <a:p>
                      <a:pPr algn="r"/>
                      <a:r>
                        <a:rPr lang="en-US" sz="2000" dirty="0">
                          <a:latin typeface="Times New Roman" panose="02020603050405020304" pitchFamily="18" charset="0"/>
                          <a:cs typeface="Times New Roman" panose="02020603050405020304" pitchFamily="18" charset="0"/>
                        </a:rPr>
                        <a:t>Example 3</a:t>
                      </a:r>
                    </a:p>
                  </a:txBody>
                  <a:tcPr marL="68580" marR="68580" marT="34290" marB="34290"/>
                </a:tc>
                <a:tc>
                  <a:txBody>
                    <a:bodyPr/>
                    <a:lstStyle/>
                    <a:p>
                      <a:pPr algn="r"/>
                      <a:r>
                        <a:rPr lang="en-US" sz="2000" dirty="0">
                          <a:latin typeface="Times New Roman" panose="02020603050405020304" pitchFamily="18" charset="0"/>
                          <a:cs typeface="Times New Roman" panose="02020603050405020304" pitchFamily="18" charset="0"/>
                        </a:rPr>
                        <a:t>Example 4</a:t>
                      </a:r>
                    </a:p>
                  </a:txBody>
                  <a:tcPr marL="68580" marR="68580" marT="34290" marB="34290"/>
                </a:tc>
                <a:extLst>
                  <a:ext uri="{0D108BD9-81ED-4DB2-BD59-A6C34878D82A}">
                    <a16:rowId xmlns:a16="http://schemas.microsoft.com/office/drawing/2014/main" val="3511122283"/>
                  </a:ext>
                </a:extLst>
              </a:tr>
              <a:tr h="354330">
                <a:tc>
                  <a:txBody>
                    <a:bodyPr/>
                    <a:lstStyle/>
                    <a:p>
                      <a:r>
                        <a:rPr lang="en-US" sz="2000" dirty="0">
                          <a:latin typeface="Times New Roman" panose="02020603050405020304" pitchFamily="18" charset="0"/>
                          <a:cs typeface="Times New Roman" panose="02020603050405020304" pitchFamily="18" charset="0"/>
                        </a:rPr>
                        <a:t>Gross receipts</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12,00,000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24,00,000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48,00,000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72,00,000</a:t>
                      </a:r>
                    </a:p>
                  </a:txBody>
                  <a:tcPr marL="68580" marR="68580" marT="34290" marB="34290"/>
                </a:tc>
                <a:extLst>
                  <a:ext uri="{0D108BD9-81ED-4DB2-BD59-A6C34878D82A}">
                    <a16:rowId xmlns:a16="http://schemas.microsoft.com/office/drawing/2014/main" val="3561829762"/>
                  </a:ext>
                </a:extLst>
              </a:tr>
              <a:tr h="342900">
                <a:tc>
                  <a:txBody>
                    <a:bodyPr/>
                    <a:lstStyle/>
                    <a:p>
                      <a:r>
                        <a:rPr lang="en-US" sz="2000" dirty="0">
                          <a:latin typeface="Times New Roman" panose="02020603050405020304" pitchFamily="18" charset="0"/>
                          <a:cs typeface="Times New Roman" panose="02020603050405020304" pitchFamily="18" charset="0"/>
                        </a:rPr>
                        <a:t>Taxable income @ 50%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6,00,000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12,00,000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24,00,000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36,00,000</a:t>
                      </a:r>
                    </a:p>
                  </a:txBody>
                  <a:tcPr marL="68580" marR="68580" marT="34290" marB="34290"/>
                </a:tc>
                <a:extLst>
                  <a:ext uri="{0D108BD9-81ED-4DB2-BD59-A6C34878D82A}">
                    <a16:rowId xmlns:a16="http://schemas.microsoft.com/office/drawing/2014/main" val="3022994427"/>
                  </a:ext>
                </a:extLst>
              </a:tr>
              <a:tr h="617220">
                <a:tc>
                  <a:txBody>
                    <a:bodyPr/>
                    <a:lstStyle/>
                    <a:p>
                      <a:r>
                        <a:rPr lang="en-US" sz="2000" dirty="0">
                          <a:latin typeface="Times New Roman" panose="02020603050405020304" pitchFamily="18" charset="0"/>
                          <a:cs typeface="Times New Roman" panose="02020603050405020304" pitchFamily="18" charset="0"/>
                        </a:rPr>
                        <a:t>Tax on above as per slab under new regime</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3,12,000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6,86,400</a:t>
                      </a:r>
                    </a:p>
                  </a:txBody>
                  <a:tcPr marL="68580" marR="68580" marT="34290" marB="34290"/>
                </a:tc>
                <a:extLst>
                  <a:ext uri="{0D108BD9-81ED-4DB2-BD59-A6C34878D82A}">
                    <a16:rowId xmlns:a16="http://schemas.microsoft.com/office/drawing/2014/main" val="3035808698"/>
                  </a:ext>
                </a:extLst>
              </a:tr>
              <a:tr h="342900">
                <a:tc>
                  <a:txBody>
                    <a:bodyPr/>
                    <a:lstStyle/>
                    <a:p>
                      <a:r>
                        <a:rPr lang="en-US" sz="2000" dirty="0">
                          <a:latin typeface="Times New Roman" panose="02020603050405020304" pitchFamily="18" charset="0"/>
                          <a:cs typeface="Times New Roman" panose="02020603050405020304" pitchFamily="18" charset="0"/>
                        </a:rPr>
                        <a:t>TDS deducted</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1,20,000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2,40,000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4,80,000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7,20,000</a:t>
                      </a:r>
                    </a:p>
                  </a:txBody>
                  <a:tcPr marL="68580" marR="68580" marT="34290" marB="34290"/>
                </a:tc>
                <a:extLst>
                  <a:ext uri="{0D108BD9-81ED-4DB2-BD59-A6C34878D82A}">
                    <a16:rowId xmlns:a16="http://schemas.microsoft.com/office/drawing/2014/main" val="1982166342"/>
                  </a:ext>
                </a:extLst>
              </a:tr>
              <a:tr h="342900">
                <a:tc>
                  <a:txBody>
                    <a:bodyPr/>
                    <a:lstStyle/>
                    <a:p>
                      <a:r>
                        <a:rPr lang="en-US" sz="2000" dirty="0">
                          <a:latin typeface="Times New Roman" panose="02020603050405020304" pitchFamily="18" charset="0"/>
                          <a:cs typeface="Times New Roman" panose="02020603050405020304" pitchFamily="18" charset="0"/>
                        </a:rPr>
                        <a:t>Refund</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1,20,000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2,40,000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1,68,000</a:t>
                      </a:r>
                    </a:p>
                  </a:txBody>
                  <a:tcPr marL="68580" marR="68580" marT="34290" marB="34290"/>
                </a:tc>
                <a:tc>
                  <a:txBody>
                    <a:bodyPr/>
                    <a:lstStyle/>
                    <a:p>
                      <a:r>
                        <a:rPr lang="en-US" sz="2000" dirty="0">
                          <a:latin typeface="Times New Roman" panose="02020603050405020304" pitchFamily="18" charset="0"/>
                          <a:cs typeface="Times New Roman" panose="02020603050405020304" pitchFamily="18" charset="0"/>
                        </a:rPr>
                        <a:t>33,600</a:t>
                      </a:r>
                    </a:p>
                  </a:txBody>
                  <a:tcPr marL="68580" marR="68580" marT="34290" marB="34290"/>
                </a:tc>
                <a:extLst>
                  <a:ext uri="{0D108BD9-81ED-4DB2-BD59-A6C34878D82A}">
                    <a16:rowId xmlns:a16="http://schemas.microsoft.com/office/drawing/2014/main" val="2416505927"/>
                  </a:ext>
                </a:extLst>
              </a:tr>
            </a:tbl>
          </a:graphicData>
        </a:graphic>
      </p:graphicFrame>
    </p:spTree>
    <p:extLst>
      <p:ext uri="{BB962C8B-B14F-4D97-AF65-F5344CB8AC3E}">
        <p14:creationId xmlns:p14="http://schemas.microsoft.com/office/powerpoint/2010/main" val="3365696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88DB5-BEEF-620B-49E6-523707D5D1A1}"/>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8505BA5-E8B9-B4D9-F1D0-17CA6585077C}"/>
              </a:ext>
            </a:extLst>
          </p:cNvPr>
          <p:cNvGraphicFramePr>
            <a:graphicFrameLocks noGrp="1"/>
          </p:cNvGraphicFramePr>
          <p:nvPr>
            <p:ph idx="1"/>
            <p:extLst>
              <p:ext uri="{D42A27DB-BD31-4B8C-83A1-F6EECF244321}">
                <p14:modId xmlns:p14="http://schemas.microsoft.com/office/powerpoint/2010/main" val="3541010402"/>
              </p:ext>
            </p:extLst>
          </p:nvPr>
        </p:nvGraphicFramePr>
        <p:xfrm>
          <a:off x="508635" y="1277779"/>
          <a:ext cx="8258176" cy="2448782"/>
        </p:xfrm>
        <a:graphic>
          <a:graphicData uri="http://schemas.openxmlformats.org/drawingml/2006/table">
            <a:tbl>
              <a:tblPr firstRow="1" bandRow="1">
                <a:tableStyleId>{5940675A-B579-460E-94D1-54222C63F5DA}</a:tableStyleId>
              </a:tblPr>
              <a:tblGrid>
                <a:gridCol w="3951818">
                  <a:extLst>
                    <a:ext uri="{9D8B030D-6E8A-4147-A177-3AD203B41FA5}">
                      <a16:colId xmlns:a16="http://schemas.microsoft.com/office/drawing/2014/main" val="2316507231"/>
                    </a:ext>
                  </a:extLst>
                </a:gridCol>
                <a:gridCol w="1798640">
                  <a:extLst>
                    <a:ext uri="{9D8B030D-6E8A-4147-A177-3AD203B41FA5}">
                      <a16:colId xmlns:a16="http://schemas.microsoft.com/office/drawing/2014/main" val="1518882250"/>
                    </a:ext>
                  </a:extLst>
                </a:gridCol>
                <a:gridCol w="2507718">
                  <a:extLst>
                    <a:ext uri="{9D8B030D-6E8A-4147-A177-3AD203B41FA5}">
                      <a16:colId xmlns:a16="http://schemas.microsoft.com/office/drawing/2014/main" val="1875821772"/>
                    </a:ext>
                  </a:extLst>
                </a:gridCol>
              </a:tblGrid>
              <a:tr h="688562">
                <a:tc gridSpan="3">
                  <a:txBody>
                    <a:bodyPr/>
                    <a:lstStyle/>
                    <a:p>
                      <a:pPr algn="just"/>
                      <a:r>
                        <a:rPr lang="en-US" sz="1950" b="1" dirty="0">
                          <a:latin typeface="Times New Roman" panose="02020603050405020304" pitchFamily="18" charset="0"/>
                          <a:cs typeface="Times New Roman" panose="02020603050405020304" pitchFamily="18" charset="0"/>
                        </a:rPr>
                        <a:t>Professional vs Salaried Individual</a:t>
                      </a:r>
                    </a:p>
                  </a:txBody>
                  <a:tcPr marL="68580" marR="68580" marT="34290" marB="34290"/>
                </a:tc>
                <a:tc hMerge="1">
                  <a:txBody>
                    <a:bodyPr/>
                    <a:lstStyle/>
                    <a:p>
                      <a:endParaRPr/>
                    </a:p>
                  </a:txBody>
                  <a:tcPr/>
                </a:tc>
                <a:tc hMerge="1">
                  <a:txBody>
                    <a:bodyPr/>
                    <a:lstStyle/>
                    <a:p>
                      <a:endParaRPr/>
                    </a:p>
                  </a:txBody>
                  <a:tcPr/>
                </a:tc>
                <a:extLst>
                  <a:ext uri="{0D108BD9-81ED-4DB2-BD59-A6C34878D82A}">
                    <a16:rowId xmlns:a16="http://schemas.microsoft.com/office/drawing/2014/main" val="186009712"/>
                  </a:ext>
                </a:extLst>
              </a:tr>
              <a:tr h="617220">
                <a:tc>
                  <a:txBody>
                    <a:bodyPr/>
                    <a:lstStyle/>
                    <a:p>
                      <a:r>
                        <a:rPr lang="en-US" sz="1950" b="1" dirty="0">
                          <a:latin typeface="Times New Roman" panose="02020603050405020304" pitchFamily="18" charset="0"/>
                          <a:cs typeface="Times New Roman" panose="02020603050405020304" pitchFamily="18" charset="0"/>
                        </a:rPr>
                        <a:t>Particulars</a:t>
                      </a:r>
                    </a:p>
                  </a:txBody>
                  <a:tcPr marL="68580" marR="68580" marT="34290" marB="34290"/>
                </a:tc>
                <a:tc>
                  <a:txBody>
                    <a:bodyPr/>
                    <a:lstStyle/>
                    <a:p>
                      <a:pPr algn="r"/>
                      <a:r>
                        <a:rPr lang="en-US" sz="1950" b="1" dirty="0">
                          <a:latin typeface="Times New Roman" panose="02020603050405020304" pitchFamily="18" charset="0"/>
                          <a:cs typeface="Times New Roman" panose="02020603050405020304" pitchFamily="18" charset="0"/>
                        </a:rPr>
                        <a:t>Professional Charges </a:t>
                      </a:r>
                    </a:p>
                  </a:txBody>
                  <a:tcPr marL="68580" marR="68580" marT="34290" marB="34290"/>
                </a:tc>
                <a:tc>
                  <a:txBody>
                    <a:bodyPr/>
                    <a:lstStyle/>
                    <a:p>
                      <a:pPr algn="r"/>
                      <a:r>
                        <a:rPr lang="en-US" sz="1950" b="1" dirty="0">
                          <a:latin typeface="Times New Roman" panose="02020603050405020304" pitchFamily="18" charset="0"/>
                          <a:cs typeface="Times New Roman" panose="02020603050405020304" pitchFamily="18" charset="0"/>
                        </a:rPr>
                        <a:t>Salary </a:t>
                      </a:r>
                    </a:p>
                  </a:txBody>
                  <a:tcPr marL="68580" marR="68580" marT="34290" marB="34290"/>
                </a:tc>
                <a:extLst>
                  <a:ext uri="{0D108BD9-81ED-4DB2-BD59-A6C34878D82A}">
                    <a16:rowId xmlns:a16="http://schemas.microsoft.com/office/drawing/2014/main" val="3511122283"/>
                  </a:ext>
                </a:extLst>
              </a:tr>
              <a:tr h="354330">
                <a:tc>
                  <a:txBody>
                    <a:bodyPr/>
                    <a:lstStyle/>
                    <a:p>
                      <a:r>
                        <a:rPr lang="en-US" sz="1950" dirty="0">
                          <a:latin typeface="Times New Roman" panose="02020603050405020304" pitchFamily="18" charset="0"/>
                          <a:cs typeface="Times New Roman" panose="02020603050405020304" pitchFamily="18" charset="0"/>
                        </a:rPr>
                        <a:t>Income Tax </a:t>
                      </a:r>
                    </a:p>
                  </a:txBody>
                  <a:tcPr marL="68580" marR="68580" marT="34290" marB="34290"/>
                </a:tc>
                <a:tc>
                  <a:txBody>
                    <a:bodyPr/>
                    <a:lstStyle/>
                    <a:p>
                      <a:r>
                        <a:rPr lang="en-US" sz="1950" dirty="0">
                          <a:latin typeface="Times New Roman" panose="02020603050405020304" pitchFamily="18" charset="0"/>
                          <a:cs typeface="Times New Roman" panose="02020603050405020304" pitchFamily="18" charset="0"/>
                        </a:rPr>
                        <a:t>12,00,000</a:t>
                      </a:r>
                    </a:p>
                  </a:txBody>
                  <a:tcPr marL="68580" marR="68580" marT="34290" marB="34290"/>
                </a:tc>
                <a:tc>
                  <a:txBody>
                    <a:bodyPr/>
                    <a:lstStyle/>
                    <a:p>
                      <a:r>
                        <a:rPr lang="en-US" sz="1950" dirty="0">
                          <a:latin typeface="Times New Roman" panose="02020603050405020304" pitchFamily="18" charset="0"/>
                          <a:cs typeface="Times New Roman" panose="02020603050405020304" pitchFamily="18" charset="0"/>
                        </a:rPr>
                        <a:t>12,00,000</a:t>
                      </a:r>
                    </a:p>
                  </a:txBody>
                  <a:tcPr marL="68580" marR="68580" marT="34290" marB="34290"/>
                </a:tc>
                <a:extLst>
                  <a:ext uri="{0D108BD9-81ED-4DB2-BD59-A6C34878D82A}">
                    <a16:rowId xmlns:a16="http://schemas.microsoft.com/office/drawing/2014/main" val="3561829762"/>
                  </a:ext>
                </a:extLst>
              </a:tr>
              <a:tr h="342900">
                <a:tc>
                  <a:txBody>
                    <a:bodyPr/>
                    <a:lstStyle/>
                    <a:p>
                      <a:r>
                        <a:rPr lang="en-US" sz="1950" dirty="0">
                          <a:latin typeface="Times New Roman" panose="02020603050405020304" pitchFamily="18" charset="0"/>
                          <a:cs typeface="Times New Roman" panose="02020603050405020304" pitchFamily="18" charset="0"/>
                        </a:rPr>
                        <a:t>Tax</a:t>
                      </a:r>
                    </a:p>
                  </a:txBody>
                  <a:tcPr marL="68580" marR="68580" marT="34290" marB="34290"/>
                </a:tc>
                <a:tc>
                  <a:txBody>
                    <a:bodyPr/>
                    <a:lstStyle/>
                    <a:p>
                      <a:r>
                        <a:rPr lang="en-US" sz="1950" dirty="0">
                          <a:latin typeface="Times New Roman" panose="02020603050405020304" pitchFamily="18" charset="0"/>
                          <a:cs typeface="Times New Roman" panose="02020603050405020304" pitchFamily="18" charset="0"/>
                        </a:rPr>
                        <a:t>-</a:t>
                      </a:r>
                    </a:p>
                  </a:txBody>
                  <a:tcPr marL="68580" marR="68580" marT="34290" marB="34290"/>
                </a:tc>
                <a:tc>
                  <a:txBody>
                    <a:bodyPr/>
                    <a:lstStyle/>
                    <a:p>
                      <a:r>
                        <a:rPr lang="en-US" sz="1950" dirty="0">
                          <a:latin typeface="Times New Roman" panose="02020603050405020304" pitchFamily="18" charset="0"/>
                          <a:cs typeface="Times New Roman" panose="02020603050405020304" pitchFamily="18" charset="0"/>
                        </a:rPr>
                        <a:t>-</a:t>
                      </a:r>
                    </a:p>
                  </a:txBody>
                  <a:tcPr marL="68580" marR="68580" marT="34290" marB="34290"/>
                </a:tc>
                <a:extLst>
                  <a:ext uri="{0D108BD9-81ED-4DB2-BD59-A6C34878D82A}">
                    <a16:rowId xmlns:a16="http://schemas.microsoft.com/office/drawing/2014/main" val="3022994427"/>
                  </a:ext>
                </a:extLst>
              </a:tr>
              <a:tr h="342900">
                <a:tc>
                  <a:txBody>
                    <a:bodyPr/>
                    <a:lstStyle/>
                    <a:p>
                      <a:r>
                        <a:rPr lang="en-US" sz="1950" dirty="0">
                          <a:latin typeface="Times New Roman" panose="02020603050405020304" pitchFamily="18" charset="0"/>
                          <a:cs typeface="Times New Roman" panose="02020603050405020304" pitchFamily="18" charset="0"/>
                        </a:rPr>
                        <a:t>TDS </a:t>
                      </a:r>
                    </a:p>
                  </a:txBody>
                  <a:tcPr marL="68580" marR="68580" marT="34290" marB="34290"/>
                </a:tc>
                <a:tc>
                  <a:txBody>
                    <a:bodyPr/>
                    <a:lstStyle/>
                    <a:p>
                      <a:r>
                        <a:rPr lang="en-US" sz="1950" dirty="0">
                          <a:latin typeface="Times New Roman" panose="02020603050405020304" pitchFamily="18" charset="0"/>
                          <a:cs typeface="Times New Roman" panose="02020603050405020304" pitchFamily="18" charset="0"/>
                        </a:rPr>
                        <a:t>1,20,000</a:t>
                      </a:r>
                    </a:p>
                  </a:txBody>
                  <a:tcPr marL="68580" marR="68580" marT="34290" marB="34290"/>
                </a:tc>
                <a:tc>
                  <a:txBody>
                    <a:bodyPr/>
                    <a:lstStyle/>
                    <a:p>
                      <a:r>
                        <a:rPr lang="en-US" sz="1950" dirty="0">
                          <a:latin typeface="Times New Roman" panose="02020603050405020304" pitchFamily="18" charset="0"/>
                          <a:cs typeface="Times New Roman" panose="02020603050405020304" pitchFamily="18" charset="0"/>
                        </a:rPr>
                        <a:t>-</a:t>
                      </a:r>
                    </a:p>
                  </a:txBody>
                  <a:tcPr marL="68580" marR="68580" marT="34290" marB="34290"/>
                </a:tc>
                <a:extLst>
                  <a:ext uri="{0D108BD9-81ED-4DB2-BD59-A6C34878D82A}">
                    <a16:rowId xmlns:a16="http://schemas.microsoft.com/office/drawing/2014/main" val="3035808698"/>
                  </a:ext>
                </a:extLst>
              </a:tr>
            </a:tbl>
          </a:graphicData>
        </a:graphic>
      </p:graphicFrame>
    </p:spTree>
    <p:extLst>
      <p:ext uri="{BB962C8B-B14F-4D97-AF65-F5344CB8AC3E}">
        <p14:creationId xmlns:p14="http://schemas.microsoft.com/office/powerpoint/2010/main" val="325311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00936D-8C5D-A14A-D0B1-7EA005C6B85B}"/>
              </a:ext>
            </a:extLst>
          </p:cNvPr>
          <p:cNvSpPr>
            <a:spLocks noGrp="1"/>
          </p:cNvSpPr>
          <p:nvPr>
            <p:ph idx="1"/>
          </p:nvPr>
        </p:nvSpPr>
        <p:spPr>
          <a:xfrm>
            <a:off x="354330" y="1074421"/>
            <a:ext cx="8161020" cy="4415552"/>
          </a:xfrm>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Applicability of rebate under section 87A</a:t>
            </a:r>
          </a:p>
        </p:txBody>
      </p:sp>
      <p:graphicFrame>
        <p:nvGraphicFramePr>
          <p:cNvPr id="4" name="Table 3">
            <a:extLst>
              <a:ext uri="{FF2B5EF4-FFF2-40B4-BE49-F238E27FC236}">
                <a16:creationId xmlns:a16="http://schemas.microsoft.com/office/drawing/2014/main" id="{D63E86B1-9DCB-5536-9B12-82CB667E3D90}"/>
              </a:ext>
            </a:extLst>
          </p:cNvPr>
          <p:cNvGraphicFramePr>
            <a:graphicFrameLocks noGrp="1"/>
          </p:cNvGraphicFramePr>
          <p:nvPr>
            <p:extLst>
              <p:ext uri="{D42A27DB-BD31-4B8C-83A1-F6EECF244321}">
                <p14:modId xmlns:p14="http://schemas.microsoft.com/office/powerpoint/2010/main" val="838136511"/>
              </p:ext>
            </p:extLst>
          </p:nvPr>
        </p:nvGraphicFramePr>
        <p:xfrm>
          <a:off x="528638" y="1612345"/>
          <a:ext cx="8066723" cy="2595215"/>
        </p:xfrm>
        <a:graphic>
          <a:graphicData uri="http://schemas.openxmlformats.org/drawingml/2006/table">
            <a:tbl>
              <a:tblPr>
                <a:tableStyleId>{5940675A-B579-460E-94D1-54222C63F5DA}</a:tableStyleId>
              </a:tblPr>
              <a:tblGrid>
                <a:gridCol w="5262562">
                  <a:extLst>
                    <a:ext uri="{9D8B030D-6E8A-4147-A177-3AD203B41FA5}">
                      <a16:colId xmlns:a16="http://schemas.microsoft.com/office/drawing/2014/main" val="1339759759"/>
                    </a:ext>
                  </a:extLst>
                </a:gridCol>
                <a:gridCol w="1447800">
                  <a:extLst>
                    <a:ext uri="{9D8B030D-6E8A-4147-A177-3AD203B41FA5}">
                      <a16:colId xmlns:a16="http://schemas.microsoft.com/office/drawing/2014/main" val="3972313055"/>
                    </a:ext>
                  </a:extLst>
                </a:gridCol>
                <a:gridCol w="1356361">
                  <a:extLst>
                    <a:ext uri="{9D8B030D-6E8A-4147-A177-3AD203B41FA5}">
                      <a16:colId xmlns:a16="http://schemas.microsoft.com/office/drawing/2014/main" val="96248293"/>
                    </a:ext>
                  </a:extLst>
                </a:gridCol>
              </a:tblGrid>
              <a:tr h="337899">
                <a:tc>
                  <a:txBody>
                    <a:bodyPr/>
                    <a:lstStyle/>
                    <a:p>
                      <a:pPr algn="l" fontAlgn="b">
                        <a:lnSpc>
                          <a:spcPct val="150000"/>
                        </a:lnSpc>
                      </a:pPr>
                      <a:r>
                        <a:rPr lang="en-US" sz="1950" b="1" u="none" strike="noStrike" dirty="0">
                          <a:effectLst/>
                          <a:latin typeface="Times New Roman" panose="02020603050405020304" pitchFamily="18" charset="0"/>
                          <a:cs typeface="Times New Roman" panose="02020603050405020304" pitchFamily="18" charset="0"/>
                        </a:rPr>
                        <a:t>Scenario 1 - LTCG income</a:t>
                      </a:r>
                      <a:endParaRPr lang="en-US" sz="19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b="1" u="none" strike="noStrike">
                          <a:effectLst/>
                          <a:latin typeface="Times New Roman" panose="02020603050405020304" pitchFamily="18" charset="0"/>
                          <a:cs typeface="Times New Roman" panose="02020603050405020304" pitchFamily="18" charset="0"/>
                        </a:rPr>
                        <a:t>Example - 1</a:t>
                      </a:r>
                      <a:endParaRPr lang="en-US" sz="1950" b="1"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b="1" u="none" strike="noStrike" dirty="0">
                          <a:effectLst/>
                          <a:latin typeface="Times New Roman" panose="02020603050405020304" pitchFamily="18" charset="0"/>
                          <a:cs typeface="Times New Roman" panose="02020603050405020304" pitchFamily="18" charset="0"/>
                        </a:rPr>
                        <a:t>Example - 2</a:t>
                      </a:r>
                      <a:endParaRPr lang="en-US" sz="19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478041102"/>
                  </a:ext>
                </a:extLst>
              </a:tr>
              <a:tr h="337899">
                <a:tc>
                  <a:txBody>
                    <a:bodyPr/>
                    <a:lstStyle/>
                    <a:p>
                      <a:pPr algn="l" fontAlgn="b">
                        <a:lnSpc>
                          <a:spcPct val="150000"/>
                        </a:lnSpc>
                      </a:pPr>
                      <a:r>
                        <a:rPr lang="en-US" sz="1950" b="1" u="sng" strike="noStrike" dirty="0">
                          <a:effectLst/>
                          <a:latin typeface="Times New Roman" panose="02020603050405020304" pitchFamily="18" charset="0"/>
                          <a:cs typeface="Times New Roman" panose="02020603050405020304" pitchFamily="18" charset="0"/>
                        </a:rPr>
                        <a:t>Particulars</a:t>
                      </a:r>
                      <a:endParaRPr lang="en-US" sz="195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dirty="0">
                          <a:effectLst/>
                          <a:latin typeface="Times New Roman" panose="02020603050405020304" pitchFamily="18" charset="0"/>
                          <a:cs typeface="Times New Roman" panose="02020603050405020304" pitchFamily="18" charset="0"/>
                        </a:rPr>
                        <a:t> </a:t>
                      </a:r>
                      <a:endParaRPr lang="en-US" sz="19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dirty="0">
                          <a:effectLst/>
                          <a:latin typeface="Times New Roman" panose="02020603050405020304" pitchFamily="18" charset="0"/>
                          <a:cs typeface="Times New Roman" panose="02020603050405020304" pitchFamily="18" charset="0"/>
                        </a:rPr>
                        <a:t> </a:t>
                      </a:r>
                      <a:endParaRPr lang="en-US" sz="19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2164092147"/>
                  </a:ext>
                </a:extLst>
              </a:tr>
              <a:tr h="337899">
                <a:tc>
                  <a:txBody>
                    <a:bodyPr/>
                    <a:lstStyle/>
                    <a:p>
                      <a:pPr algn="l" fontAlgn="b">
                        <a:lnSpc>
                          <a:spcPct val="150000"/>
                        </a:lnSpc>
                      </a:pPr>
                      <a:r>
                        <a:rPr lang="en-US" sz="1950" u="none" strike="noStrike" dirty="0">
                          <a:effectLst/>
                          <a:latin typeface="Times New Roman" panose="02020603050405020304" pitchFamily="18" charset="0"/>
                          <a:cs typeface="Times New Roman" panose="02020603050405020304" pitchFamily="18" charset="0"/>
                        </a:rPr>
                        <a:t>Salary income</a:t>
                      </a:r>
                      <a:endParaRPr lang="en-US" sz="19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dirty="0">
                          <a:effectLst/>
                          <a:latin typeface="Times New Roman" panose="02020603050405020304" pitchFamily="18" charset="0"/>
                          <a:cs typeface="Times New Roman" panose="02020603050405020304" pitchFamily="18" charset="0"/>
                        </a:rPr>
                        <a:t>  6,00,000.00 </a:t>
                      </a:r>
                      <a:endParaRPr lang="en-US" sz="19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a:effectLst/>
                          <a:latin typeface="Times New Roman" panose="02020603050405020304" pitchFamily="18" charset="0"/>
                          <a:cs typeface="Times New Roman" panose="02020603050405020304" pitchFamily="18" charset="0"/>
                        </a:rPr>
                        <a:t>  9,00,000.00 </a:t>
                      </a:r>
                      <a:endParaRPr lang="en-US" sz="195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1319155929"/>
                  </a:ext>
                </a:extLst>
              </a:tr>
              <a:tr h="337899">
                <a:tc>
                  <a:txBody>
                    <a:bodyPr/>
                    <a:lstStyle/>
                    <a:p>
                      <a:pPr algn="l" fontAlgn="b">
                        <a:lnSpc>
                          <a:spcPct val="150000"/>
                        </a:lnSpc>
                      </a:pPr>
                      <a:r>
                        <a:rPr lang="en-US" sz="1950" u="none" strike="noStrike">
                          <a:effectLst/>
                          <a:latin typeface="Times New Roman" panose="02020603050405020304" pitchFamily="18" charset="0"/>
                          <a:cs typeface="Times New Roman" panose="02020603050405020304" pitchFamily="18" charset="0"/>
                        </a:rPr>
                        <a:t>LTCG on listed shares</a:t>
                      </a:r>
                      <a:endParaRPr lang="en-US" sz="195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a:effectLst/>
                          <a:latin typeface="Times New Roman" panose="02020603050405020304" pitchFamily="18" charset="0"/>
                          <a:cs typeface="Times New Roman" panose="02020603050405020304" pitchFamily="18" charset="0"/>
                        </a:rPr>
                        <a:t>  3,00,000.00 </a:t>
                      </a:r>
                      <a:endParaRPr lang="en-US" sz="195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a:effectLst/>
                          <a:latin typeface="Times New Roman" panose="02020603050405020304" pitchFamily="18" charset="0"/>
                          <a:cs typeface="Times New Roman" panose="02020603050405020304" pitchFamily="18" charset="0"/>
                        </a:rPr>
                        <a:t>  3,00,000.00 </a:t>
                      </a:r>
                      <a:endParaRPr lang="en-US" sz="195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2892147249"/>
                  </a:ext>
                </a:extLst>
              </a:tr>
              <a:tr h="337899">
                <a:tc>
                  <a:txBody>
                    <a:bodyPr/>
                    <a:lstStyle/>
                    <a:p>
                      <a:pPr algn="l" fontAlgn="b">
                        <a:lnSpc>
                          <a:spcPct val="150000"/>
                        </a:lnSpc>
                      </a:pPr>
                      <a:r>
                        <a:rPr lang="en-US" sz="1950" b="1" u="sng" strike="noStrike" dirty="0">
                          <a:effectLst/>
                          <a:latin typeface="Times New Roman" panose="02020603050405020304" pitchFamily="18" charset="0"/>
                          <a:cs typeface="Times New Roman" panose="02020603050405020304" pitchFamily="18" charset="0"/>
                        </a:rPr>
                        <a:t>tax on above</a:t>
                      </a:r>
                      <a:endParaRPr lang="en-US" sz="195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a:effectLst/>
                          <a:latin typeface="Times New Roman" panose="02020603050405020304" pitchFamily="18" charset="0"/>
                          <a:cs typeface="Times New Roman" panose="02020603050405020304" pitchFamily="18" charset="0"/>
                        </a:rPr>
                        <a:t> </a:t>
                      </a:r>
                      <a:endParaRPr lang="en-US" sz="195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a:effectLst/>
                          <a:latin typeface="Times New Roman" panose="02020603050405020304" pitchFamily="18" charset="0"/>
                          <a:cs typeface="Times New Roman" panose="02020603050405020304" pitchFamily="18" charset="0"/>
                        </a:rPr>
                        <a:t> </a:t>
                      </a:r>
                      <a:endParaRPr lang="en-US" sz="195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1315273298"/>
                  </a:ext>
                </a:extLst>
              </a:tr>
              <a:tr h="337899">
                <a:tc>
                  <a:txBody>
                    <a:bodyPr/>
                    <a:lstStyle/>
                    <a:p>
                      <a:pPr algn="l" fontAlgn="b">
                        <a:lnSpc>
                          <a:spcPct val="150000"/>
                        </a:lnSpc>
                      </a:pPr>
                      <a:r>
                        <a:rPr lang="en-US" sz="1950" u="none" strike="noStrike" dirty="0">
                          <a:effectLst/>
                          <a:latin typeface="Times New Roman" panose="02020603050405020304" pitchFamily="18" charset="0"/>
                          <a:cs typeface="Times New Roman" panose="02020603050405020304" pitchFamily="18" charset="0"/>
                        </a:rPr>
                        <a:t>Salary income</a:t>
                      </a:r>
                      <a:endParaRPr lang="en-US" sz="19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dirty="0">
                          <a:effectLst/>
                          <a:latin typeface="Times New Roman" panose="02020603050405020304" pitchFamily="18" charset="0"/>
                          <a:cs typeface="Times New Roman" panose="02020603050405020304" pitchFamily="18" charset="0"/>
                        </a:rPr>
                        <a:t>                 -   </a:t>
                      </a:r>
                      <a:endParaRPr lang="en-US" sz="19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a:effectLst/>
                          <a:latin typeface="Times New Roman" panose="02020603050405020304" pitchFamily="18" charset="0"/>
                          <a:cs typeface="Times New Roman" panose="02020603050405020304" pitchFamily="18" charset="0"/>
                        </a:rPr>
                        <a:t>                 -   </a:t>
                      </a:r>
                      <a:endParaRPr lang="en-US" sz="195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2788141790"/>
                  </a:ext>
                </a:extLst>
              </a:tr>
              <a:tr h="337899">
                <a:tc>
                  <a:txBody>
                    <a:bodyPr/>
                    <a:lstStyle/>
                    <a:p>
                      <a:pPr algn="l" fontAlgn="b">
                        <a:lnSpc>
                          <a:spcPct val="150000"/>
                        </a:lnSpc>
                      </a:pPr>
                      <a:r>
                        <a:rPr lang="en-US" sz="1950" u="none" strike="noStrike">
                          <a:effectLst/>
                          <a:latin typeface="Times New Roman" panose="02020603050405020304" pitchFamily="18" charset="0"/>
                          <a:cs typeface="Times New Roman" panose="02020603050405020304" pitchFamily="18" charset="0"/>
                        </a:rPr>
                        <a:t>LTCG taxable @ 12.5%</a:t>
                      </a:r>
                      <a:endParaRPr lang="en-US" sz="195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a:effectLst/>
                          <a:latin typeface="Times New Roman" panose="02020603050405020304" pitchFamily="18" charset="0"/>
                          <a:cs typeface="Times New Roman" panose="02020603050405020304" pitchFamily="18" charset="0"/>
                        </a:rPr>
                        <a:t>     39,000.00 </a:t>
                      </a:r>
                      <a:endParaRPr lang="en-US" sz="195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1950" u="none" strike="noStrike" dirty="0">
                          <a:effectLst/>
                          <a:latin typeface="Times New Roman" panose="02020603050405020304" pitchFamily="18" charset="0"/>
                          <a:cs typeface="Times New Roman" panose="02020603050405020304" pitchFamily="18" charset="0"/>
                        </a:rPr>
                        <a:t>     39,000.00 </a:t>
                      </a:r>
                      <a:endParaRPr lang="en-US" sz="19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1781146278"/>
                  </a:ext>
                </a:extLst>
              </a:tr>
            </a:tbl>
          </a:graphicData>
        </a:graphic>
      </p:graphicFrame>
    </p:spTree>
    <p:extLst>
      <p:ext uri="{BB962C8B-B14F-4D97-AF65-F5344CB8AC3E}">
        <p14:creationId xmlns:p14="http://schemas.microsoft.com/office/powerpoint/2010/main" val="2160521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025DF-66A4-725A-32AE-FAF1425F332A}"/>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83AA56F-B314-9E37-96EF-A35D65ED6C56}"/>
              </a:ext>
            </a:extLst>
          </p:cNvPr>
          <p:cNvGraphicFramePr>
            <a:graphicFrameLocks noGrp="1"/>
          </p:cNvGraphicFramePr>
          <p:nvPr>
            <p:extLst>
              <p:ext uri="{D42A27DB-BD31-4B8C-83A1-F6EECF244321}">
                <p14:modId xmlns:p14="http://schemas.microsoft.com/office/powerpoint/2010/main" val="2866987998"/>
              </p:ext>
            </p:extLst>
          </p:nvPr>
        </p:nvGraphicFramePr>
        <p:xfrm>
          <a:off x="257174" y="1223725"/>
          <a:ext cx="8486777" cy="2659671"/>
        </p:xfrm>
        <a:graphic>
          <a:graphicData uri="http://schemas.openxmlformats.org/drawingml/2006/table">
            <a:tbl>
              <a:tblPr>
                <a:tableStyleId>{5940675A-B579-460E-94D1-54222C63F5DA}</a:tableStyleId>
              </a:tblPr>
              <a:tblGrid>
                <a:gridCol w="5827929">
                  <a:extLst>
                    <a:ext uri="{9D8B030D-6E8A-4147-A177-3AD203B41FA5}">
                      <a16:colId xmlns:a16="http://schemas.microsoft.com/office/drawing/2014/main" val="3355867894"/>
                    </a:ext>
                  </a:extLst>
                </a:gridCol>
                <a:gridCol w="1329424">
                  <a:extLst>
                    <a:ext uri="{9D8B030D-6E8A-4147-A177-3AD203B41FA5}">
                      <a16:colId xmlns:a16="http://schemas.microsoft.com/office/drawing/2014/main" val="4114289783"/>
                    </a:ext>
                  </a:extLst>
                </a:gridCol>
                <a:gridCol w="1329424">
                  <a:extLst>
                    <a:ext uri="{9D8B030D-6E8A-4147-A177-3AD203B41FA5}">
                      <a16:colId xmlns:a16="http://schemas.microsoft.com/office/drawing/2014/main" val="2836032763"/>
                    </a:ext>
                  </a:extLst>
                </a:gridCol>
              </a:tblGrid>
              <a:tr h="277484">
                <a:tc>
                  <a:txBody>
                    <a:bodyPr/>
                    <a:lstStyle/>
                    <a:p>
                      <a:pPr algn="l" fontAlgn="b">
                        <a:lnSpc>
                          <a:spcPct val="150000"/>
                        </a:lnSpc>
                      </a:pPr>
                      <a:r>
                        <a:rPr lang="en-US" sz="2000" b="1" u="none" strike="noStrike" dirty="0">
                          <a:effectLst/>
                          <a:latin typeface="Times New Roman" panose="02020603050405020304" pitchFamily="18" charset="0"/>
                          <a:cs typeface="Times New Roman" panose="02020603050405020304" pitchFamily="18" charset="0"/>
                        </a:rPr>
                        <a:t>Scenario 2 - STCG income taxable u/s. 111A</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ctr" fontAlgn="b">
                        <a:lnSpc>
                          <a:spcPct val="150000"/>
                        </a:lnSpc>
                      </a:pPr>
                      <a:r>
                        <a:rPr lang="en-US" sz="2000" b="1" u="none" strike="noStrike" dirty="0">
                          <a:effectLst/>
                          <a:latin typeface="Times New Roman" panose="02020603050405020304" pitchFamily="18" charset="0"/>
                          <a:cs typeface="Times New Roman" panose="02020603050405020304" pitchFamily="18" charset="0"/>
                        </a:rPr>
                        <a:t>Example - 1</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ctr" fontAlgn="b">
                        <a:lnSpc>
                          <a:spcPct val="150000"/>
                        </a:lnSpc>
                      </a:pPr>
                      <a:r>
                        <a:rPr lang="en-US" sz="2000" b="1" u="none" strike="noStrike" dirty="0">
                          <a:effectLst/>
                          <a:latin typeface="Times New Roman" panose="02020603050405020304" pitchFamily="18" charset="0"/>
                          <a:cs typeface="Times New Roman" panose="02020603050405020304" pitchFamily="18" charset="0"/>
                        </a:rPr>
                        <a:t>Example - 2</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387507272"/>
                  </a:ext>
                </a:extLst>
              </a:tr>
              <a:tr h="277484">
                <a:tc>
                  <a:txBody>
                    <a:bodyPr/>
                    <a:lstStyle/>
                    <a:p>
                      <a:pPr algn="l" fontAlgn="b">
                        <a:lnSpc>
                          <a:spcPct val="150000"/>
                        </a:lnSpc>
                      </a:pPr>
                      <a:r>
                        <a:rPr lang="en-US" sz="2000" b="1" u="sng" strike="noStrike" dirty="0">
                          <a:effectLst/>
                          <a:latin typeface="Times New Roman" panose="02020603050405020304" pitchFamily="18" charset="0"/>
                          <a:cs typeface="Times New Roman" panose="02020603050405020304" pitchFamily="18" charset="0"/>
                        </a:rPr>
                        <a:t>Particulars</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b="1" u="none" strike="noStrike" dirty="0">
                          <a:effectLst/>
                          <a:latin typeface="Times New Roman" panose="02020603050405020304" pitchFamily="18" charset="0"/>
                          <a:cs typeface="Times New Roman" panose="02020603050405020304" pitchFamily="18" charset="0"/>
                        </a:rPr>
                        <a:t> </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b="1" u="none" strike="noStrike" dirty="0">
                          <a:effectLst/>
                          <a:latin typeface="Times New Roman" panose="02020603050405020304" pitchFamily="18" charset="0"/>
                          <a:cs typeface="Times New Roman" panose="02020603050405020304" pitchFamily="18" charset="0"/>
                        </a:rPr>
                        <a:t> </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3157329603"/>
                  </a:ext>
                </a:extLst>
              </a:tr>
              <a:tr h="277484">
                <a:tc>
                  <a:txBody>
                    <a:bodyPr/>
                    <a:lstStyle/>
                    <a:p>
                      <a:pPr algn="l" fontAlgn="b">
                        <a:lnSpc>
                          <a:spcPct val="150000"/>
                        </a:lnSpc>
                      </a:pPr>
                      <a:r>
                        <a:rPr lang="en-US" sz="2000" u="none" strike="noStrike">
                          <a:effectLst/>
                          <a:latin typeface="Times New Roman" panose="02020603050405020304" pitchFamily="18" charset="0"/>
                          <a:cs typeface="Times New Roman" panose="02020603050405020304" pitchFamily="18" charset="0"/>
                        </a:rPr>
                        <a:t>Salary income</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dirty="0">
                          <a:effectLst/>
                          <a:latin typeface="Times New Roman" panose="02020603050405020304" pitchFamily="18" charset="0"/>
                          <a:cs typeface="Times New Roman" panose="02020603050405020304" pitchFamily="18" charset="0"/>
                        </a:rPr>
                        <a:t> 6,00,000.00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dirty="0">
                          <a:effectLst/>
                          <a:latin typeface="Times New Roman" panose="02020603050405020304" pitchFamily="18" charset="0"/>
                          <a:cs typeface="Times New Roman" panose="02020603050405020304" pitchFamily="18" charset="0"/>
                        </a:rPr>
                        <a:t> 9,00,000.00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3160088391"/>
                  </a:ext>
                </a:extLst>
              </a:tr>
              <a:tr h="277484">
                <a:tc>
                  <a:txBody>
                    <a:bodyPr/>
                    <a:lstStyle/>
                    <a:p>
                      <a:pPr algn="l" fontAlgn="b">
                        <a:lnSpc>
                          <a:spcPct val="150000"/>
                        </a:lnSpc>
                      </a:pPr>
                      <a:r>
                        <a:rPr lang="en-US" sz="2000" u="none" strike="noStrike">
                          <a:effectLst/>
                          <a:latin typeface="Times New Roman" panose="02020603050405020304" pitchFamily="18" charset="0"/>
                          <a:cs typeface="Times New Roman" panose="02020603050405020304" pitchFamily="18" charset="0"/>
                        </a:rPr>
                        <a:t>STCG on listed shares u/s. 111A</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dirty="0">
                          <a:effectLst/>
                          <a:latin typeface="Times New Roman" panose="02020603050405020304" pitchFamily="18" charset="0"/>
                          <a:cs typeface="Times New Roman" panose="02020603050405020304" pitchFamily="18" charset="0"/>
                        </a:rPr>
                        <a:t> 3,00,000.00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dirty="0">
                          <a:effectLst/>
                          <a:latin typeface="Times New Roman" panose="02020603050405020304" pitchFamily="18" charset="0"/>
                          <a:cs typeface="Times New Roman" panose="02020603050405020304" pitchFamily="18" charset="0"/>
                        </a:rPr>
                        <a:t> 3,00,000.00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3068929149"/>
                  </a:ext>
                </a:extLst>
              </a:tr>
              <a:tr h="277484">
                <a:tc>
                  <a:txBody>
                    <a:bodyPr/>
                    <a:lstStyle/>
                    <a:p>
                      <a:pPr algn="l" fontAlgn="b">
                        <a:lnSpc>
                          <a:spcPct val="150000"/>
                        </a:lnSpc>
                      </a:pPr>
                      <a:r>
                        <a:rPr lang="en-US" sz="2000" u="sng" strike="noStrike" dirty="0">
                          <a:effectLst/>
                          <a:latin typeface="Times New Roman" panose="02020603050405020304" pitchFamily="18" charset="0"/>
                          <a:cs typeface="Times New Roman" panose="02020603050405020304" pitchFamily="18" charset="0"/>
                        </a:rPr>
                        <a:t>tax on above</a:t>
                      </a:r>
                      <a:endParaRPr lang="en-US" sz="20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a:effectLst/>
                          <a:latin typeface="Times New Roman" panose="02020603050405020304" pitchFamily="18" charset="0"/>
                          <a:cs typeface="Times New Roman" panose="02020603050405020304" pitchFamily="18" charset="0"/>
                        </a:rPr>
                        <a:t>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981599080"/>
                  </a:ext>
                </a:extLst>
              </a:tr>
              <a:tr h="277484">
                <a:tc>
                  <a:txBody>
                    <a:bodyPr/>
                    <a:lstStyle/>
                    <a:p>
                      <a:pPr algn="l" fontAlgn="b">
                        <a:lnSpc>
                          <a:spcPct val="150000"/>
                        </a:lnSpc>
                      </a:pPr>
                      <a:r>
                        <a:rPr lang="en-US" sz="2000" u="none" strike="noStrike">
                          <a:effectLst/>
                          <a:latin typeface="Times New Roman" panose="02020603050405020304" pitchFamily="18" charset="0"/>
                          <a:cs typeface="Times New Roman" panose="02020603050405020304" pitchFamily="18" charset="0"/>
                        </a:rPr>
                        <a:t>Salary income</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dirty="0">
                          <a:effectLst/>
                          <a:latin typeface="Times New Roman" panose="02020603050405020304" pitchFamily="18" charset="0"/>
                          <a:cs typeface="Times New Roman" panose="02020603050405020304" pitchFamily="18" charset="0"/>
                        </a:rPr>
                        <a:t>                 -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a:effectLst/>
                          <a:latin typeface="Times New Roman" panose="02020603050405020304" pitchFamily="18" charset="0"/>
                          <a:cs typeface="Times New Roman" panose="02020603050405020304" pitchFamily="18" charset="0"/>
                        </a:rPr>
                        <a:t>                 -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3687571407"/>
                  </a:ext>
                </a:extLst>
              </a:tr>
              <a:tr h="277484">
                <a:tc>
                  <a:txBody>
                    <a:bodyPr/>
                    <a:lstStyle/>
                    <a:p>
                      <a:pPr algn="l" fontAlgn="b">
                        <a:lnSpc>
                          <a:spcPct val="150000"/>
                        </a:lnSpc>
                      </a:pPr>
                      <a:r>
                        <a:rPr lang="en-US" sz="2000" u="none" strike="noStrike" dirty="0">
                          <a:effectLst/>
                          <a:latin typeface="Times New Roman" panose="02020603050405020304" pitchFamily="18" charset="0"/>
                          <a:cs typeface="Times New Roman" panose="02020603050405020304" pitchFamily="18" charset="0"/>
                        </a:rPr>
                        <a:t>STCG taxable @ 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dirty="0">
                          <a:effectLst/>
                          <a:latin typeface="Times New Roman" panose="02020603050405020304" pitchFamily="18" charset="0"/>
                          <a:cs typeface="Times New Roman" panose="02020603050405020304" pitchFamily="18" charset="0"/>
                        </a:rPr>
                        <a:t>   62,400.00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lnSpc>
                          <a:spcPct val="150000"/>
                        </a:lnSpc>
                      </a:pPr>
                      <a:r>
                        <a:rPr lang="en-US" sz="2000" u="none" strike="noStrike" dirty="0">
                          <a:effectLst/>
                          <a:latin typeface="Times New Roman" panose="02020603050405020304" pitchFamily="18" charset="0"/>
                          <a:cs typeface="Times New Roman" panose="02020603050405020304" pitchFamily="18" charset="0"/>
                        </a:rPr>
                        <a:t>    62,400.00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200299417"/>
                  </a:ext>
                </a:extLst>
              </a:tr>
            </a:tbl>
          </a:graphicData>
        </a:graphic>
      </p:graphicFrame>
    </p:spTree>
    <p:extLst>
      <p:ext uri="{BB962C8B-B14F-4D97-AF65-F5344CB8AC3E}">
        <p14:creationId xmlns:p14="http://schemas.microsoft.com/office/powerpoint/2010/main" val="32507351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A3496-A9B9-79C9-AAF8-12F6D88B9C1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DB4F454-5DEC-1634-2DE0-F5501A3245E7}"/>
              </a:ext>
            </a:extLst>
          </p:cNvPr>
          <p:cNvGraphicFramePr>
            <a:graphicFrameLocks noGrp="1"/>
          </p:cNvGraphicFramePr>
          <p:nvPr>
            <p:extLst>
              <p:ext uri="{D42A27DB-BD31-4B8C-83A1-F6EECF244321}">
                <p14:modId xmlns:p14="http://schemas.microsoft.com/office/powerpoint/2010/main" val="3808586460"/>
              </p:ext>
            </p:extLst>
          </p:nvPr>
        </p:nvGraphicFramePr>
        <p:xfrm>
          <a:off x="391477" y="1137286"/>
          <a:ext cx="8398192" cy="3133566"/>
        </p:xfrm>
        <a:graphic>
          <a:graphicData uri="http://schemas.openxmlformats.org/drawingml/2006/table">
            <a:tbl>
              <a:tblPr>
                <a:tableStyleId>{5940675A-B579-460E-94D1-54222C63F5DA}</a:tableStyleId>
              </a:tblPr>
              <a:tblGrid>
                <a:gridCol w="5767098">
                  <a:extLst>
                    <a:ext uri="{9D8B030D-6E8A-4147-A177-3AD203B41FA5}">
                      <a16:colId xmlns:a16="http://schemas.microsoft.com/office/drawing/2014/main" val="2717344315"/>
                    </a:ext>
                  </a:extLst>
                </a:gridCol>
                <a:gridCol w="1315547">
                  <a:extLst>
                    <a:ext uri="{9D8B030D-6E8A-4147-A177-3AD203B41FA5}">
                      <a16:colId xmlns:a16="http://schemas.microsoft.com/office/drawing/2014/main" val="3262482844"/>
                    </a:ext>
                  </a:extLst>
                </a:gridCol>
                <a:gridCol w="1315547">
                  <a:extLst>
                    <a:ext uri="{9D8B030D-6E8A-4147-A177-3AD203B41FA5}">
                      <a16:colId xmlns:a16="http://schemas.microsoft.com/office/drawing/2014/main" val="433442723"/>
                    </a:ext>
                  </a:extLst>
                </a:gridCol>
              </a:tblGrid>
              <a:tr h="586429">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Scenario 3 - STCG income taxable at slab rate u/s. 115BAC</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Example - 1</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Example - 2</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2419786499"/>
                  </a:ext>
                </a:extLst>
              </a:tr>
              <a:tr h="359546">
                <a:tc>
                  <a:txBody>
                    <a:bodyPr/>
                    <a:lstStyle/>
                    <a:p>
                      <a:pPr algn="l" fontAlgn="b"/>
                      <a:r>
                        <a:rPr lang="en-US" sz="2000" b="1" u="sng" strike="noStrike" dirty="0">
                          <a:effectLst/>
                          <a:latin typeface="Times New Roman" panose="02020603050405020304" pitchFamily="18" charset="0"/>
                          <a:cs typeface="Times New Roman" panose="02020603050405020304" pitchFamily="18" charset="0"/>
                        </a:rPr>
                        <a:t>Particulars</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a:effectLst/>
                          <a:latin typeface="Times New Roman" panose="02020603050405020304" pitchFamily="18" charset="0"/>
                          <a:cs typeface="Times New Roman" panose="02020603050405020304" pitchFamily="18" charset="0"/>
                        </a:rPr>
                        <a:t> </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a:effectLst/>
                          <a:latin typeface="Times New Roman" panose="02020603050405020304" pitchFamily="18" charset="0"/>
                          <a:cs typeface="Times New Roman" panose="02020603050405020304" pitchFamily="18" charset="0"/>
                        </a:rPr>
                        <a:t> </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1685243851"/>
                  </a:ext>
                </a:extLst>
              </a:tr>
              <a:tr h="359546">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Salary income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6,00,000.00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9,00,000.00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2955310612"/>
                  </a:ext>
                </a:extLst>
              </a:tr>
              <a:tr h="359546">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STCG taxable at slab rates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3,00,000.00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3,00,000.00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3071935995"/>
                  </a:ext>
                </a:extLst>
              </a:tr>
              <a:tr h="359546">
                <a:tc>
                  <a:txBody>
                    <a:bodyPr/>
                    <a:lstStyle/>
                    <a:p>
                      <a:pPr algn="l" fontAlgn="b"/>
                      <a:r>
                        <a:rPr lang="en-US" sz="2000" b="1" u="sng" strike="noStrike" dirty="0">
                          <a:effectLst/>
                          <a:latin typeface="Times New Roman" panose="02020603050405020304" pitchFamily="18" charset="0"/>
                          <a:cs typeface="Times New Roman" panose="02020603050405020304" pitchFamily="18" charset="0"/>
                        </a:rPr>
                        <a:t>tax on above</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a:effectLst/>
                          <a:latin typeface="Times New Roman" panose="02020603050405020304" pitchFamily="18" charset="0"/>
                          <a:cs typeface="Times New Roman" panose="02020603050405020304" pitchFamily="18" charset="0"/>
                        </a:rPr>
                        <a:t>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2438681283"/>
                  </a:ext>
                </a:extLst>
              </a:tr>
              <a:tr h="359546">
                <a:tc>
                  <a:txBody>
                    <a:bodyPr/>
                    <a:lstStyle/>
                    <a:p>
                      <a:pPr algn="l" fontAlgn="b"/>
                      <a:r>
                        <a:rPr lang="en-US" sz="2000" u="none" strike="noStrike">
                          <a:effectLst/>
                          <a:latin typeface="Times New Roman" panose="02020603050405020304" pitchFamily="18" charset="0"/>
                          <a:cs typeface="Times New Roman" panose="02020603050405020304" pitchFamily="18" charset="0"/>
                        </a:rPr>
                        <a:t>Salary income</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a:effectLst/>
                          <a:latin typeface="Times New Roman" panose="02020603050405020304" pitchFamily="18" charset="0"/>
                          <a:cs typeface="Times New Roman" panose="02020603050405020304" pitchFamily="18" charset="0"/>
                        </a:rPr>
                        <a:t>                 -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894800435"/>
                  </a:ext>
                </a:extLst>
              </a:tr>
              <a:tr h="359546">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STCG taxable @ slab rates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20,800.00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    31,200.00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178220477"/>
                  </a:ext>
                </a:extLst>
              </a:tr>
              <a:tr h="359546">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*Capital Gains income to be considered separately</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tc>
                  <a:txBody>
                    <a:bodyPr/>
                    <a:lstStyle/>
                    <a:p>
                      <a:pPr algn="l"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4" marR="7144" marT="7144" marB="0" anchor="b"/>
                </a:tc>
                <a:extLst>
                  <a:ext uri="{0D108BD9-81ED-4DB2-BD59-A6C34878D82A}">
                    <a16:rowId xmlns:a16="http://schemas.microsoft.com/office/drawing/2014/main" val="1523156807"/>
                  </a:ext>
                </a:extLst>
              </a:tr>
            </a:tbl>
          </a:graphicData>
        </a:graphic>
      </p:graphicFrame>
    </p:spTree>
    <p:extLst>
      <p:ext uri="{BB962C8B-B14F-4D97-AF65-F5344CB8AC3E}">
        <p14:creationId xmlns:p14="http://schemas.microsoft.com/office/powerpoint/2010/main" val="1024144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256E5-010E-0D48-2B03-A90D51C76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AD870A-DB15-8BBE-D5F3-60D2A862DFF2}"/>
              </a:ext>
            </a:extLst>
          </p:cNvPr>
          <p:cNvSpPr>
            <a:spLocks noGrp="1"/>
          </p:cNvSpPr>
          <p:nvPr>
            <p:ph type="ctrTitle"/>
          </p:nvPr>
        </p:nvSpPr>
        <p:spPr>
          <a:xfrm>
            <a:off x="1143000" y="1699022"/>
            <a:ext cx="6858000" cy="826667"/>
          </a:xfrm>
        </p:spPr>
        <p:txBody>
          <a:bodyPr>
            <a:noAutofit/>
          </a:bodyPr>
          <a:lstStyle/>
          <a:p>
            <a:r>
              <a:rPr lang="en-US" sz="2800" dirty="0">
                <a:solidFill>
                  <a:schemeClr val="tx1"/>
                </a:solidFill>
                <a:latin typeface="Times New Roman" panose="02020603050405020304" pitchFamily="18" charset="0"/>
                <a:cs typeface="Times New Roman" panose="02020603050405020304" pitchFamily="18" charset="0"/>
              </a:rPr>
              <a:t>FAQ.1: Personal Income-tax reforms with special focus on middle class</a:t>
            </a:r>
            <a:endParaRPr lang="en-US" sz="6000" dirty="0">
              <a:solidFill>
                <a:schemeClr val="tx1"/>
              </a:solidFill>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FE9C55CF-75EA-D756-3CAB-B29D96A9332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543353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8A4718-7C47-717F-A461-D6502B6DE585}"/>
              </a:ext>
            </a:extLst>
          </p:cNvPr>
          <p:cNvSpPr>
            <a:spLocks noGrp="1"/>
          </p:cNvSpPr>
          <p:nvPr>
            <p:ph idx="1"/>
          </p:nvPr>
        </p:nvSpPr>
        <p:spPr>
          <a:xfrm>
            <a:off x="276367" y="419224"/>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is ‘New Regime’? </a:t>
            </a:r>
          </a:p>
          <a:p>
            <a:pPr marL="0" indent="0" algn="just">
              <a:buNone/>
            </a:pPr>
            <a:r>
              <a:rPr lang="en-US" sz="2400" dirty="0">
                <a:latin typeface="Times New Roman" panose="02020603050405020304" pitchFamily="18" charset="0"/>
                <a:cs typeface="Times New Roman" panose="02020603050405020304" pitchFamily="18" charset="0"/>
              </a:rPr>
              <a:t>Ans. New regime provides for concessional tax rates and liberal slabs. However, no deductions are allowed in the new regime (other than those specified for e.g. 80JJAA, 80M, standard deduction).</a:t>
            </a:r>
          </a:p>
          <a:p>
            <a:pPr marL="0" indent="0" algn="just">
              <a:buNone/>
            </a:pPr>
            <a:endParaRPr lang="en-US" sz="4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8D6469B-6EFB-116F-8DE4-A6BD2084184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472538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E81EB-CE50-7D2B-08DC-24EC5CD4FA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EA5DBE-94D7-42E9-3762-5DA2A800AFE2}"/>
              </a:ext>
            </a:extLst>
          </p:cNvPr>
          <p:cNvSpPr>
            <a:spLocks noGrp="1"/>
          </p:cNvSpPr>
          <p:nvPr>
            <p:ph idx="1"/>
          </p:nvPr>
        </p:nvSpPr>
        <p:spPr>
          <a:xfrm>
            <a:off x="276367" y="2286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What are the tax slabs in earlier new regime? </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Finance (No.2) Act, 2024 had the following slabs in the new tax regime for person, being an individual or Hindu undivided family or association of persons [other than a co-operative society], or body of individuals, whether incorporated or not, or an artificial juridical person referred to in sub-clause (vii) of clause (31) of section 2: -</a:t>
            </a:r>
          </a:p>
          <a:p>
            <a:pPr marL="0" indent="0" algn="just">
              <a:buNone/>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15BEE10-C1D5-5FC3-A34F-B17FDDB7F7AB}"/>
              </a:ext>
            </a:extLst>
          </p:cNvPr>
          <p:cNvPicPr>
            <a:picLocks noChangeAspect="1"/>
          </p:cNvPicPr>
          <p:nvPr/>
        </p:nvPicPr>
        <p:blipFill>
          <a:blip r:embed="rId2"/>
          <a:stretch>
            <a:fillRect/>
          </a:stretch>
        </p:blipFill>
        <p:spPr>
          <a:xfrm>
            <a:off x="272274" y="3024709"/>
            <a:ext cx="8336246" cy="1933472"/>
          </a:xfrm>
          <a:prstGeom prst="rect">
            <a:avLst/>
          </a:prstGeom>
        </p:spPr>
      </p:pic>
      <p:sp>
        <p:nvSpPr>
          <p:cNvPr id="2" name="Footer Placeholder 1">
            <a:extLst>
              <a:ext uri="{FF2B5EF4-FFF2-40B4-BE49-F238E27FC236}">
                <a16:creationId xmlns:a16="http://schemas.microsoft.com/office/drawing/2014/main" id="{5FA38FD4-0B8D-E311-A4B2-2A847BF4308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06382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34DF4-3ADE-D67A-9B3F-DA6C8B1B0E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CAACAF-56BA-8FC2-9C1B-695AA07EBDC1}"/>
              </a:ext>
            </a:extLst>
          </p:cNvPr>
          <p:cNvSpPr>
            <a:spLocks noGrp="1"/>
          </p:cNvSpPr>
          <p:nvPr>
            <p:ph idx="1"/>
          </p:nvPr>
        </p:nvSpPr>
        <p:spPr>
          <a:xfrm>
            <a:off x="276367" y="2286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What are the new slabs in the proposed new regime introduced by Finance Bill, 2025? </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new slabs proposed are as under:</a:t>
            </a:r>
          </a:p>
          <a:p>
            <a:pPr marL="0" indent="0" algn="just">
              <a:buNone/>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1AAB499-E387-BAA1-BC81-45D1562F7E03}"/>
              </a:ext>
            </a:extLst>
          </p:cNvPr>
          <p:cNvPicPr>
            <a:picLocks noChangeAspect="1"/>
          </p:cNvPicPr>
          <p:nvPr/>
        </p:nvPicPr>
        <p:blipFill>
          <a:blip r:embed="rId2"/>
          <a:stretch>
            <a:fillRect/>
          </a:stretch>
        </p:blipFill>
        <p:spPr>
          <a:xfrm>
            <a:off x="861335" y="1828800"/>
            <a:ext cx="6606265" cy="2345024"/>
          </a:xfrm>
          <a:prstGeom prst="rect">
            <a:avLst/>
          </a:prstGeom>
        </p:spPr>
      </p:pic>
      <p:sp>
        <p:nvSpPr>
          <p:cNvPr id="2" name="Footer Placeholder 1">
            <a:extLst>
              <a:ext uri="{FF2B5EF4-FFF2-40B4-BE49-F238E27FC236}">
                <a16:creationId xmlns:a16="http://schemas.microsoft.com/office/drawing/2014/main" id="{04EE0129-8776-F6EF-57AD-F4B1890F384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800809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DD3A1-DB62-94D7-F1CE-FA32F40CAAA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42E21D-6EF8-1733-994D-2869E2AB5D11}"/>
              </a:ext>
            </a:extLst>
          </p:cNvPr>
          <p:cNvSpPr>
            <a:spLocks noGrp="1"/>
          </p:cNvSpPr>
          <p:nvPr>
            <p:ph idx="1"/>
          </p:nvPr>
        </p:nvSpPr>
        <p:spPr>
          <a:xfrm>
            <a:off x="194481" y="190624"/>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What is the tax benefit for different category of taxpayers (0-24 lacs).</a:t>
            </a:r>
          </a:p>
          <a:p>
            <a:pPr marL="0" indent="0" algn="just">
              <a:buNone/>
            </a:pPr>
            <a:endParaRPr lang="en-US" sz="24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E5F332E-A6C9-D38F-73FA-B8E3144D483A}"/>
              </a:ext>
            </a:extLst>
          </p:cNvPr>
          <p:cNvPicPr>
            <a:picLocks noChangeAspect="1"/>
          </p:cNvPicPr>
          <p:nvPr/>
        </p:nvPicPr>
        <p:blipFill>
          <a:blip r:embed="rId2"/>
          <a:stretch>
            <a:fillRect/>
          </a:stretch>
        </p:blipFill>
        <p:spPr>
          <a:xfrm>
            <a:off x="304800" y="995860"/>
            <a:ext cx="8310649" cy="4566740"/>
          </a:xfrm>
          <a:prstGeom prst="rect">
            <a:avLst/>
          </a:prstGeom>
        </p:spPr>
      </p:pic>
      <p:sp>
        <p:nvSpPr>
          <p:cNvPr id="6" name="TextBox 5">
            <a:extLst>
              <a:ext uri="{FF2B5EF4-FFF2-40B4-BE49-F238E27FC236}">
                <a16:creationId xmlns:a16="http://schemas.microsoft.com/office/drawing/2014/main" id="{1F538878-EF1C-A418-BE61-8C4B9A75CC30}"/>
              </a:ext>
            </a:extLst>
          </p:cNvPr>
          <p:cNvSpPr txBox="1"/>
          <p:nvPr/>
        </p:nvSpPr>
        <p:spPr>
          <a:xfrm>
            <a:off x="76200" y="5597351"/>
            <a:ext cx="9083964" cy="369332"/>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 For income above 12 lac, in the case of resident individuals, marginal relief shall be allowable.</a:t>
            </a:r>
          </a:p>
        </p:txBody>
      </p:sp>
      <p:sp>
        <p:nvSpPr>
          <p:cNvPr id="2" name="Footer Placeholder 1">
            <a:extLst>
              <a:ext uri="{FF2B5EF4-FFF2-40B4-BE49-F238E27FC236}">
                <a16:creationId xmlns:a16="http://schemas.microsoft.com/office/drawing/2014/main" id="{357A805C-9B92-7CD8-F1CF-03495A0D949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89994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E908C-2EAA-3705-C3F0-103122C53D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247855-F4A6-3A2B-7D04-F77EB4FAAA91}"/>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Q.5. What is the maximum total income for which tax liability for individual taxpayers is NIL. </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In the proposed new tax regime, the maximum total income for which tax liability for </a:t>
            </a:r>
          </a:p>
          <a:p>
            <a:pPr marL="0" indent="0" algn="just">
              <a:buNone/>
            </a:pPr>
            <a:r>
              <a:rPr lang="en-US" sz="2400" dirty="0">
                <a:latin typeface="Times New Roman" panose="02020603050405020304" pitchFamily="18" charset="0"/>
                <a:cs typeface="Times New Roman" panose="02020603050405020304" pitchFamily="18" charset="0"/>
              </a:rPr>
              <a:t>individual taxpayers is NIL is Rs. 12 lakhs. </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3474C6A-87F6-C2C5-FA00-FD05A054FDF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908534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3F8B2-F645-2B11-6E23-C5F5D69993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D094FE-1A4D-6C90-C70A-84F935347139}"/>
              </a:ext>
            </a:extLst>
          </p:cNvPr>
          <p:cNvSpPr>
            <a:spLocks noGrp="1"/>
          </p:cNvSpPr>
          <p:nvPr>
            <p:ph idx="1"/>
          </p:nvPr>
        </p:nvSpPr>
        <p:spPr>
          <a:xfrm>
            <a:off x="276367" y="419224"/>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Q.6. To claim benefit of NIL tax liability mentioned above, what are the steps required to be taken? </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The benefit of such Nil tax liability mentioned above is available only in the new tax regime. </a:t>
            </a:r>
          </a:p>
          <a:p>
            <a:pPr marL="0" indent="0" algn="just">
              <a:buNone/>
            </a:pPr>
            <a:r>
              <a:rPr lang="en-US" sz="2400" b="1" u="sng" dirty="0">
                <a:latin typeface="Times New Roman" panose="02020603050405020304" pitchFamily="18" charset="0"/>
                <a:cs typeface="Times New Roman" panose="02020603050405020304" pitchFamily="18" charset="0"/>
              </a:rPr>
              <a:t>This New tax regime is the default regime. </a:t>
            </a:r>
          </a:p>
          <a:p>
            <a:pPr marL="0" indent="0" algn="just">
              <a:buNone/>
            </a:pPr>
            <a:r>
              <a:rPr lang="en-US" sz="2400" b="1" u="sng" dirty="0">
                <a:latin typeface="Times New Roman" panose="02020603050405020304" pitchFamily="18" charset="0"/>
                <a:cs typeface="Times New Roman" panose="02020603050405020304" pitchFamily="18" charset="0"/>
              </a:rPr>
              <a:t>To avail the benefit of rebate allowable under proposed provisions of new tax regime, only return is to be filed otherwise no other step is required to be taken.  </a:t>
            </a:r>
          </a:p>
        </p:txBody>
      </p:sp>
      <p:sp>
        <p:nvSpPr>
          <p:cNvPr id="2" name="Footer Placeholder 1">
            <a:extLst>
              <a:ext uri="{FF2B5EF4-FFF2-40B4-BE49-F238E27FC236}">
                <a16:creationId xmlns:a16="http://schemas.microsoft.com/office/drawing/2014/main" id="{BD75D5F9-A1E9-E586-A93E-AF547966159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7348567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C08D-F807-E2C5-3A9E-BA3A7BFB3F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025550-5236-4F07-E7D5-BC3081248C8B}"/>
              </a:ext>
            </a:extLst>
          </p:cNvPr>
          <p:cNvSpPr>
            <a:spLocks noGrp="1"/>
          </p:cNvSpPr>
          <p:nvPr>
            <p:ph idx="1"/>
          </p:nvPr>
        </p:nvSpPr>
        <p:spPr>
          <a:xfrm>
            <a:off x="276367" y="5334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Q.7.	The change in tax slabs is beneficial for which category of persons?</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New tax regime is applicable to person, being an individual or Hindu undivided family or association of persons [other than a co-operative society], or body of individuals, whether incorporated or not, or an artificial juridical person referred to in sub-clause (vii) of clause (31) of section 2. </a:t>
            </a:r>
          </a:p>
          <a:p>
            <a:pPr marL="0" indent="0" algn="just">
              <a:buNone/>
            </a:pPr>
            <a:r>
              <a:rPr lang="en-US" sz="2400" dirty="0">
                <a:latin typeface="Times New Roman" panose="02020603050405020304" pitchFamily="18" charset="0"/>
                <a:cs typeface="Times New Roman" panose="02020603050405020304" pitchFamily="18" charset="0"/>
              </a:rPr>
              <a:t>Accordingly, change in tax slabs will benefit all these persons.</a:t>
            </a:r>
          </a:p>
        </p:txBody>
      </p:sp>
      <p:sp>
        <p:nvSpPr>
          <p:cNvPr id="2" name="Footer Placeholder 1">
            <a:extLst>
              <a:ext uri="{FF2B5EF4-FFF2-40B4-BE49-F238E27FC236}">
                <a16:creationId xmlns:a16="http://schemas.microsoft.com/office/drawing/2014/main" id="{D7B5A2E3-92D1-E872-562F-A4258BE2555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084707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FB6A4-7809-7EB3-F56F-5889119837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2D98FC-F4EB-2A95-BC74-F6623C4E57CD}"/>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Q.8.	How will a person who has an income Rs 12 lac benefit from new rates?</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Any individual earlier was required to pay a tax of Rs 80,000 (in the new regime) for an income of Rs. 12 lacs. </a:t>
            </a:r>
          </a:p>
          <a:p>
            <a:pPr marL="0" indent="0" algn="just">
              <a:buNone/>
            </a:pPr>
            <a:r>
              <a:rPr lang="en-US" sz="2400" b="1" u="sng" dirty="0">
                <a:latin typeface="Times New Roman" panose="02020603050405020304" pitchFamily="18" charset="0"/>
                <a:cs typeface="Times New Roman" panose="02020603050405020304" pitchFamily="18" charset="0"/>
              </a:rPr>
              <a:t>Now he will be required to pay nil tax on such income.</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470F5F5-7383-8849-F259-4171974B122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273330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CC314-76BF-9A95-3B30-B55358FD88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C5BDAF-1A07-45E1-0E5E-E585998B81FD}"/>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Q.9.	Whether the limit of total income for NIL tax payments has increased in this budget? </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Yes, the limit of total income for NIL tax payments in the new tax regime has been increased to Rs. 12 lakhs in this budget provided the taxpayer files ITR to avail the rebate.</a:t>
            </a:r>
          </a:p>
        </p:txBody>
      </p:sp>
      <p:sp>
        <p:nvSpPr>
          <p:cNvPr id="2" name="Footer Placeholder 1">
            <a:extLst>
              <a:ext uri="{FF2B5EF4-FFF2-40B4-BE49-F238E27FC236}">
                <a16:creationId xmlns:a16="http://schemas.microsoft.com/office/drawing/2014/main" id="{561E8D65-789D-42B6-6232-33537D99B91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4881501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F926D-D287-B7F5-8AEF-C43B2733CE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3741C9-CB54-730A-F1AC-861928C4F8C7}"/>
              </a:ext>
            </a:extLst>
          </p:cNvPr>
          <p:cNvSpPr>
            <a:spLocks noGrp="1"/>
          </p:cNvSpPr>
          <p:nvPr>
            <p:ph idx="1"/>
          </p:nvPr>
        </p:nvSpPr>
        <p:spPr>
          <a:xfrm>
            <a:off x="233786" y="381000"/>
            <a:ext cx="8601365"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Q.10.	What was the earlier limit of income for nil tax payment?</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Earlier the limit of income for nil tax payment was Rs 7 lac. </a:t>
            </a:r>
          </a:p>
          <a:p>
            <a:pPr marL="0" indent="0" algn="just">
              <a:buNone/>
            </a:pPr>
            <a:r>
              <a:rPr lang="en-US" sz="2400" b="1" u="sng" dirty="0">
                <a:latin typeface="Times New Roman" panose="02020603050405020304" pitchFamily="18" charset="0"/>
                <a:cs typeface="Times New Roman" panose="02020603050405020304" pitchFamily="18" charset="0"/>
              </a:rPr>
              <a:t>By increasing this limit to Rs 12 lakh around one crore </a:t>
            </a:r>
            <a:r>
              <a:rPr lang="en-US" sz="2400" b="1" u="sng" dirty="0" err="1">
                <a:latin typeface="Times New Roman" panose="02020603050405020304" pitchFamily="18" charset="0"/>
                <a:cs typeface="Times New Roman" panose="02020603050405020304" pitchFamily="18" charset="0"/>
              </a:rPr>
              <a:t>assessees</a:t>
            </a:r>
            <a:r>
              <a:rPr lang="en-US" sz="2400" b="1" u="sng" dirty="0">
                <a:latin typeface="Times New Roman" panose="02020603050405020304" pitchFamily="18" charset="0"/>
                <a:cs typeface="Times New Roman" panose="02020603050405020304" pitchFamily="18" charset="0"/>
              </a:rPr>
              <a:t> who were earlier required to pay tax varying from Rs 20,000 to Rs 80,000 will be now paying nil tax.</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7D8336D-F28E-CEFB-9F62-0A6E1A67837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217281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D2D32-A5DA-DD96-8B79-F54513877A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D43181-7A38-24E7-E5FE-06CDEAE4BA5C}"/>
              </a:ext>
            </a:extLst>
          </p:cNvPr>
          <p:cNvSpPr>
            <a:spLocks noGrp="1"/>
          </p:cNvSpPr>
          <p:nvPr>
            <p:ph idx="1"/>
          </p:nvPr>
        </p:nvSpPr>
        <p:spPr>
          <a:xfrm>
            <a:off x="276367" y="419224"/>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Q.11.	Is the standard deduction on salary available in the new regime?</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Yes, a standard deduction of Rs. 75,000 is available to a tax payer in the new regime. </a:t>
            </a:r>
          </a:p>
          <a:p>
            <a:pPr marL="0" indent="0" algn="just">
              <a:buNone/>
            </a:pPr>
            <a:r>
              <a:rPr lang="en-US" sz="2400" b="1" u="sng" dirty="0">
                <a:latin typeface="Times New Roman" panose="02020603050405020304" pitchFamily="18" charset="0"/>
                <a:cs typeface="Times New Roman" panose="02020603050405020304" pitchFamily="18" charset="0"/>
              </a:rPr>
              <a:t>Therefore, a salaried tax payer will not be required to pay any tax where his income before standard deduction is less than or equal to Rs 12,75,000.</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E1FE0AD-2090-C2D2-745C-D461BB526AE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2242497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25428-D6B0-041F-6E1B-E30AAF07A5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63FA10-B91C-8670-B6C8-21702D3141BA}"/>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Q.12.	Whether standard deduction is available in old regime? </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Standard deduction of Rs. 50,000 is available in old regime.</a:t>
            </a:r>
          </a:p>
        </p:txBody>
      </p:sp>
      <p:sp>
        <p:nvSpPr>
          <p:cNvPr id="2" name="Footer Placeholder 1">
            <a:extLst>
              <a:ext uri="{FF2B5EF4-FFF2-40B4-BE49-F238E27FC236}">
                <a16:creationId xmlns:a16="http://schemas.microsoft.com/office/drawing/2014/main" id="{0BCC5650-DE2D-0EFD-7C41-BD5E8C02285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84944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BCC0C-072B-637F-F340-410C3DABAA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96A1B3-B7AD-1438-2E2D-7422DE578E48}"/>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Q.13.	How many tax payers will benefit from the new rates and slabs?</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Presently, for AY 2024-25, about 8.75 crore persons have filed their ITRs. </a:t>
            </a:r>
          </a:p>
          <a:p>
            <a:pPr marL="0" indent="0" algn="just">
              <a:buNone/>
            </a:pPr>
            <a:r>
              <a:rPr lang="en-US" sz="2400" b="1" u="sng" dirty="0">
                <a:latin typeface="Times New Roman" panose="02020603050405020304" pitchFamily="18" charset="0"/>
                <a:cs typeface="Times New Roman" panose="02020603050405020304" pitchFamily="18" charset="0"/>
              </a:rPr>
              <a:t>All such </a:t>
            </a:r>
            <a:r>
              <a:rPr lang="en-US" sz="2400" b="1" u="sng" dirty="0" err="1">
                <a:latin typeface="Times New Roman" panose="02020603050405020304" pitchFamily="18" charset="0"/>
                <a:cs typeface="Times New Roman" panose="02020603050405020304" pitchFamily="18" charset="0"/>
              </a:rPr>
              <a:t>assessees</a:t>
            </a:r>
            <a:r>
              <a:rPr lang="en-US" sz="2400" b="1" u="sng" dirty="0">
                <a:latin typeface="Times New Roman" panose="02020603050405020304" pitchFamily="18" charset="0"/>
                <a:cs typeface="Times New Roman" panose="02020603050405020304" pitchFamily="18" charset="0"/>
              </a:rPr>
              <a:t> who were paying tax in the new tax regime will benefit from the change in rates and slabs.</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8D68086-4D99-2E79-BCD2-64F44743C8D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449723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77E95-7982-266D-0C8E-12DB930487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86A00A-6875-749D-A3BA-99CEAD28FD6D}"/>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Q.14.	What is the extra amount available to the taxpayers as a result of this change?</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Approximately Rs. 1 lakh crore will be made available in the hands of the taxpayers by virtue of changes in slab, rates and rebate.</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E61099A-2AA8-CA0F-FDBC-E7AC2FB6AC7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4030104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E5074-22AA-5B63-97AD-DBD9C8B48F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29684A-1574-E3FB-6C56-40B99DE70903}"/>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Q.15.	How is the marginal relief available to individuals?</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In the new regime under section 115BAC(1A), marginal relief is available to only resident individuals who have income marginally above Rs. 12 lacs. </a:t>
            </a:r>
          </a:p>
          <a:p>
            <a:pPr marL="0" indent="0" algn="just">
              <a:buNone/>
            </a:pPr>
            <a:r>
              <a:rPr lang="en-US" sz="2400" dirty="0">
                <a:latin typeface="Times New Roman" panose="02020603050405020304" pitchFamily="18" charset="0"/>
                <a:cs typeface="Times New Roman" panose="02020603050405020304" pitchFamily="18" charset="0"/>
              </a:rPr>
              <a:t>For example, for a person having income of Rs. 12,10,000/-, in the absence of marginal relief, the tax, works out to be Rs. 61,500/-(5% of Rs.4 lacs+10% of 4 lac and 15% of Rs.10 thousand).</a:t>
            </a:r>
          </a:p>
          <a:p>
            <a:pPr marL="0" indent="0" algn="just">
              <a:buNone/>
            </a:pPr>
            <a:r>
              <a:rPr lang="en-US" sz="2400" dirty="0">
                <a:latin typeface="Times New Roman" panose="02020603050405020304" pitchFamily="18" charset="0"/>
                <a:cs typeface="Times New Roman" panose="02020603050405020304" pitchFamily="18" charset="0"/>
              </a:rPr>
              <a:t>However, due to marginal relief, the amount of tax to be actually paid is Rs. 10,000/-.</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8C8AAE8-1DC6-05D2-6AB6-6EDD1292807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1511830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19399-3176-E0E9-C56C-46B762A30A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7A7609-CA7F-F344-3946-00800C8EAE47}"/>
              </a:ext>
            </a:extLst>
          </p:cNvPr>
          <p:cNvSpPr>
            <a:spLocks noGrp="1"/>
          </p:cNvSpPr>
          <p:nvPr>
            <p:ph idx="1"/>
          </p:nvPr>
        </p:nvSpPr>
        <p:spPr>
          <a:xfrm>
            <a:off x="276367" y="2286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Q.16.	How much tax will be paid by a tax payer having income of Rs 12,10,000? What is marginal relief?</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tax liability on such tax payer by way of slabs only is Rs. 61,500. How ever a person having Rs 12 lac income pays nil tax. By providing marginal relief it has been ensured that the tax payable by a person having income marginally above Rs 12 lacs is required to pay only marginal amount of tax equal to the amount of income above Rs 12 lacs so that his carry home is also Rs 12 lacs. In this case he will be required to pay a tax of Rs 10,000.</a:t>
            </a:r>
          </a:p>
          <a:p>
            <a:pPr marL="0" indent="0" algn="just">
              <a:buNone/>
            </a:pPr>
            <a:endParaRPr lang="en-US" sz="24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6AC5A0C8-9E5F-3A0A-FEDB-7823EA8F3043}"/>
              </a:ext>
            </a:extLst>
          </p:cNvPr>
          <p:cNvGraphicFramePr>
            <a:graphicFrameLocks noGrp="1"/>
          </p:cNvGraphicFramePr>
          <p:nvPr>
            <p:extLst>
              <p:ext uri="{D42A27DB-BD31-4B8C-83A1-F6EECF244321}">
                <p14:modId xmlns:p14="http://schemas.microsoft.com/office/powerpoint/2010/main" val="3770712870"/>
              </p:ext>
            </p:extLst>
          </p:nvPr>
        </p:nvGraphicFramePr>
        <p:xfrm>
          <a:off x="926617" y="3894868"/>
          <a:ext cx="7290764" cy="2124932"/>
        </p:xfrm>
        <a:graphic>
          <a:graphicData uri="http://schemas.openxmlformats.org/drawingml/2006/table">
            <a:tbl>
              <a:tblPr firstRow="1" firstCol="1" lastRow="1" lastCol="1" bandRow="1" bandCol="1">
                <a:tableStyleId>{69012ECD-51FC-41F1-AA8D-1B2483CD663E}</a:tableStyleId>
              </a:tblPr>
              <a:tblGrid>
                <a:gridCol w="1994696">
                  <a:extLst>
                    <a:ext uri="{9D8B030D-6E8A-4147-A177-3AD203B41FA5}">
                      <a16:colId xmlns:a16="http://schemas.microsoft.com/office/drawing/2014/main" val="3255144662"/>
                    </a:ext>
                  </a:extLst>
                </a:gridCol>
                <a:gridCol w="2648034">
                  <a:extLst>
                    <a:ext uri="{9D8B030D-6E8A-4147-A177-3AD203B41FA5}">
                      <a16:colId xmlns:a16="http://schemas.microsoft.com/office/drawing/2014/main" val="1596860945"/>
                    </a:ext>
                  </a:extLst>
                </a:gridCol>
                <a:gridCol w="2648034">
                  <a:extLst>
                    <a:ext uri="{9D8B030D-6E8A-4147-A177-3AD203B41FA5}">
                      <a16:colId xmlns:a16="http://schemas.microsoft.com/office/drawing/2014/main" val="2863877313"/>
                    </a:ext>
                  </a:extLst>
                </a:gridCol>
              </a:tblGrid>
              <a:tr h="618323">
                <a:tc>
                  <a:txBody>
                    <a:bodyPr/>
                    <a:lstStyle/>
                    <a:p>
                      <a:pPr marL="6985" marR="1270" algn="ctr">
                        <a:lnSpc>
                          <a:spcPct val="100000"/>
                        </a:lnSpc>
                        <a:spcBef>
                          <a:spcPts val="600"/>
                        </a:spcBef>
                      </a:pPr>
                      <a:r>
                        <a:rPr lang="en-US" sz="1900" spc="-10">
                          <a:solidFill>
                            <a:schemeClr val="tx1"/>
                          </a:solidFill>
                          <a:effectLst/>
                          <a:latin typeface="Times New Roman" panose="02020603050405020304" pitchFamily="18" charset="0"/>
                          <a:cs typeface="Times New Roman" panose="02020603050405020304" pitchFamily="18" charset="0"/>
                        </a:rPr>
                        <a:t>Income</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762635" marR="0" indent="-678180">
                        <a:lnSpc>
                          <a:spcPct val="100000"/>
                        </a:lnSpc>
                        <a:spcBef>
                          <a:spcPts val="600"/>
                        </a:spcBef>
                      </a:pPr>
                      <a:r>
                        <a:rPr lang="en-US" sz="1900">
                          <a:solidFill>
                            <a:schemeClr val="tx1"/>
                          </a:solidFill>
                          <a:effectLst/>
                          <a:latin typeface="Times New Roman" panose="02020603050405020304" pitchFamily="18" charset="0"/>
                          <a:cs typeface="Times New Roman" panose="02020603050405020304" pitchFamily="18" charset="0"/>
                        </a:rPr>
                        <a:t>Tax without Marginal relief </a:t>
                      </a:r>
                      <a:r>
                        <a:rPr lang="en-US" sz="1900" spc="-20">
                          <a:solidFill>
                            <a:schemeClr val="tx1"/>
                          </a:solidFill>
                          <a:effectLst/>
                          <a:latin typeface="Times New Roman" panose="02020603050405020304" pitchFamily="18" charset="0"/>
                          <a:cs typeface="Times New Roman" panose="02020603050405020304" pitchFamily="18" charset="0"/>
                        </a:rPr>
                        <a:t>(Rs.)</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462280" marR="0" indent="-321945">
                        <a:lnSpc>
                          <a:spcPct val="100000"/>
                        </a:lnSpc>
                        <a:spcBef>
                          <a:spcPts val="600"/>
                        </a:spcBef>
                      </a:pPr>
                      <a:r>
                        <a:rPr lang="en-US" sz="1900">
                          <a:solidFill>
                            <a:schemeClr val="tx1"/>
                          </a:solidFill>
                          <a:effectLst/>
                          <a:latin typeface="Times New Roman" panose="02020603050405020304" pitchFamily="18" charset="0"/>
                          <a:cs typeface="Times New Roman" panose="02020603050405020304" pitchFamily="18" charset="0"/>
                        </a:rPr>
                        <a:t>Tax actually payable with marginal relief</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303590480"/>
                  </a:ext>
                </a:extLst>
              </a:tr>
              <a:tr h="309163">
                <a:tc>
                  <a:txBody>
                    <a:bodyPr/>
                    <a:lstStyle/>
                    <a:p>
                      <a:pPr marL="6985" marR="0" algn="ctr">
                        <a:lnSpc>
                          <a:spcPct val="100000"/>
                        </a:lnSpc>
                        <a:spcBef>
                          <a:spcPts val="600"/>
                        </a:spcBef>
                      </a:pPr>
                      <a:r>
                        <a:rPr lang="en-US" sz="1900" b="0" dirty="0">
                          <a:solidFill>
                            <a:schemeClr val="tx1"/>
                          </a:solidFill>
                          <a:effectLst/>
                          <a:latin typeface="Times New Roman" panose="02020603050405020304" pitchFamily="18" charset="0"/>
                          <a:cs typeface="Times New Roman" panose="02020603050405020304" pitchFamily="18" charset="0"/>
                        </a:rPr>
                        <a:t>Rs</a:t>
                      </a:r>
                      <a:r>
                        <a:rPr lang="en-US" sz="1900" b="0" spc="25" dirty="0">
                          <a:solidFill>
                            <a:schemeClr val="tx1"/>
                          </a:solidFill>
                          <a:effectLst/>
                          <a:latin typeface="Times New Roman" panose="02020603050405020304" pitchFamily="18" charset="0"/>
                          <a:cs typeface="Times New Roman" panose="02020603050405020304" pitchFamily="18" charset="0"/>
                        </a:rPr>
                        <a:t> </a:t>
                      </a:r>
                      <a:r>
                        <a:rPr lang="en-US" sz="1900" b="0" spc="-10" dirty="0">
                          <a:solidFill>
                            <a:schemeClr val="tx1"/>
                          </a:solidFill>
                          <a:effectLst/>
                          <a:latin typeface="Times New Roman" panose="02020603050405020304" pitchFamily="18" charset="0"/>
                          <a:cs typeface="Times New Roman" panose="02020603050405020304" pitchFamily="18" charset="0"/>
                        </a:rPr>
                        <a:t>12,10,000</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5715" marR="2540" algn="ctr" defTabSz="914400" rtl="0" eaLnBrk="1" latinLnBrk="0" hangingPunct="1">
                        <a:lnSpc>
                          <a:spcPct val="100000"/>
                        </a:lnSpc>
                        <a:spcBef>
                          <a:spcPts val="600"/>
                        </a:spcBef>
                      </a:pPr>
                      <a:r>
                        <a:rPr lang="en-US" sz="1900" b="0" kern="1200" spc="-10" dirty="0">
                          <a:solidFill>
                            <a:schemeClr val="tx1"/>
                          </a:solidFill>
                          <a:effectLst/>
                          <a:latin typeface="Times New Roman" panose="02020603050405020304" pitchFamily="18" charset="0"/>
                          <a:cs typeface="Times New Roman" panose="02020603050405020304" pitchFamily="18" charset="0"/>
                        </a:rPr>
                        <a:t>61,500</a:t>
                      </a:r>
                      <a:endParaRPr lang="en-US" sz="1900" b="0" kern="1200" spc="-10" dirty="0">
                        <a:solidFill>
                          <a:schemeClr val="tx1"/>
                        </a:solidFill>
                        <a:effectLst/>
                        <a:latin typeface="Times New Roman" panose="02020603050405020304" pitchFamily="18" charset="0"/>
                        <a:ea typeface="+mn-ea"/>
                        <a:cs typeface="Times New Roman" panose="02020603050405020304" pitchFamily="18" charset="0"/>
                      </a:endParaRPr>
                    </a:p>
                  </a:txBody>
                  <a:tcPr marL="0" marR="0" marT="0" marB="0"/>
                </a:tc>
                <a:tc>
                  <a:txBody>
                    <a:bodyPr/>
                    <a:lstStyle/>
                    <a:p>
                      <a:pPr marL="5715" marR="2540" algn="ctr">
                        <a:lnSpc>
                          <a:spcPct val="100000"/>
                        </a:lnSpc>
                        <a:spcBef>
                          <a:spcPts val="600"/>
                        </a:spcBef>
                      </a:pPr>
                      <a:r>
                        <a:rPr lang="en-US" sz="1900" b="0" spc="-10" dirty="0">
                          <a:solidFill>
                            <a:schemeClr val="tx1"/>
                          </a:solidFill>
                          <a:effectLst/>
                          <a:latin typeface="Times New Roman" panose="02020603050405020304" pitchFamily="18" charset="0"/>
                          <a:cs typeface="Times New Roman" panose="02020603050405020304" pitchFamily="18" charset="0"/>
                        </a:rPr>
                        <a:t>10,000</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657976925"/>
                  </a:ext>
                </a:extLst>
              </a:tr>
              <a:tr h="309163">
                <a:tc>
                  <a:txBody>
                    <a:bodyPr/>
                    <a:lstStyle/>
                    <a:p>
                      <a:pPr marL="6985" marR="0" algn="ctr">
                        <a:lnSpc>
                          <a:spcPct val="100000"/>
                        </a:lnSpc>
                        <a:spcBef>
                          <a:spcPts val="600"/>
                        </a:spcBef>
                      </a:pPr>
                      <a:r>
                        <a:rPr lang="en-US" sz="1900" b="0" dirty="0">
                          <a:solidFill>
                            <a:schemeClr val="tx1"/>
                          </a:solidFill>
                          <a:effectLst/>
                          <a:latin typeface="Times New Roman" panose="02020603050405020304" pitchFamily="18" charset="0"/>
                          <a:cs typeface="Times New Roman" panose="02020603050405020304" pitchFamily="18" charset="0"/>
                        </a:rPr>
                        <a:t>Rs</a:t>
                      </a:r>
                      <a:r>
                        <a:rPr lang="en-US" sz="1900" b="0" spc="25" dirty="0">
                          <a:solidFill>
                            <a:schemeClr val="tx1"/>
                          </a:solidFill>
                          <a:effectLst/>
                          <a:latin typeface="Times New Roman" panose="02020603050405020304" pitchFamily="18" charset="0"/>
                          <a:cs typeface="Times New Roman" panose="02020603050405020304" pitchFamily="18" charset="0"/>
                        </a:rPr>
                        <a:t> </a:t>
                      </a:r>
                      <a:r>
                        <a:rPr lang="en-US" sz="1900" b="0" spc="-10" dirty="0">
                          <a:solidFill>
                            <a:schemeClr val="tx1"/>
                          </a:solidFill>
                          <a:effectLst/>
                          <a:latin typeface="Times New Roman" panose="02020603050405020304" pitchFamily="18" charset="0"/>
                          <a:cs typeface="Times New Roman" panose="02020603050405020304" pitchFamily="18" charset="0"/>
                        </a:rPr>
                        <a:t>12,50,000</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5715" marR="2540" algn="ctr" defTabSz="914400" rtl="0" eaLnBrk="1" latinLnBrk="0" hangingPunct="1">
                        <a:lnSpc>
                          <a:spcPct val="100000"/>
                        </a:lnSpc>
                        <a:spcBef>
                          <a:spcPts val="600"/>
                        </a:spcBef>
                      </a:pPr>
                      <a:r>
                        <a:rPr lang="en-US" sz="1900" b="0" kern="1200" spc="-10" dirty="0">
                          <a:solidFill>
                            <a:schemeClr val="tx1"/>
                          </a:solidFill>
                          <a:effectLst/>
                          <a:latin typeface="Times New Roman" panose="02020603050405020304" pitchFamily="18" charset="0"/>
                          <a:cs typeface="Times New Roman" panose="02020603050405020304" pitchFamily="18" charset="0"/>
                        </a:rPr>
                        <a:t>67,500</a:t>
                      </a:r>
                      <a:endParaRPr lang="en-US" sz="1900" b="0" kern="1200" spc="-10" dirty="0">
                        <a:solidFill>
                          <a:schemeClr val="tx1"/>
                        </a:solidFill>
                        <a:effectLst/>
                        <a:latin typeface="Times New Roman" panose="02020603050405020304" pitchFamily="18" charset="0"/>
                        <a:ea typeface="+mn-ea"/>
                        <a:cs typeface="Times New Roman" panose="02020603050405020304" pitchFamily="18" charset="0"/>
                      </a:endParaRPr>
                    </a:p>
                  </a:txBody>
                  <a:tcPr marL="0" marR="0" marT="0" marB="0"/>
                </a:tc>
                <a:tc>
                  <a:txBody>
                    <a:bodyPr/>
                    <a:lstStyle/>
                    <a:p>
                      <a:pPr marL="5715" marR="0" algn="ctr">
                        <a:lnSpc>
                          <a:spcPct val="100000"/>
                        </a:lnSpc>
                        <a:spcBef>
                          <a:spcPts val="600"/>
                        </a:spcBef>
                      </a:pPr>
                      <a:r>
                        <a:rPr lang="en-US" sz="1900" b="0" spc="-10" dirty="0">
                          <a:solidFill>
                            <a:schemeClr val="tx1"/>
                          </a:solidFill>
                          <a:effectLst/>
                          <a:latin typeface="Times New Roman" panose="02020603050405020304" pitchFamily="18" charset="0"/>
                          <a:cs typeface="Times New Roman" panose="02020603050405020304" pitchFamily="18" charset="0"/>
                        </a:rPr>
                        <a:t>50,000</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519107028"/>
                  </a:ext>
                </a:extLst>
              </a:tr>
              <a:tr h="309163">
                <a:tc>
                  <a:txBody>
                    <a:bodyPr/>
                    <a:lstStyle/>
                    <a:p>
                      <a:pPr marL="6985" marR="0" algn="ctr">
                        <a:lnSpc>
                          <a:spcPct val="100000"/>
                        </a:lnSpc>
                        <a:spcBef>
                          <a:spcPts val="600"/>
                        </a:spcBef>
                      </a:pPr>
                      <a:r>
                        <a:rPr lang="en-US" sz="1900" b="0">
                          <a:solidFill>
                            <a:schemeClr val="tx1"/>
                          </a:solidFill>
                          <a:effectLst/>
                          <a:latin typeface="Times New Roman" panose="02020603050405020304" pitchFamily="18" charset="0"/>
                          <a:cs typeface="Times New Roman" panose="02020603050405020304" pitchFamily="18" charset="0"/>
                        </a:rPr>
                        <a:t>Rs</a:t>
                      </a:r>
                      <a:r>
                        <a:rPr lang="en-US" sz="1900" b="0" spc="25">
                          <a:solidFill>
                            <a:schemeClr val="tx1"/>
                          </a:solidFill>
                          <a:effectLst/>
                          <a:latin typeface="Times New Roman" panose="02020603050405020304" pitchFamily="18" charset="0"/>
                          <a:cs typeface="Times New Roman" panose="02020603050405020304" pitchFamily="18" charset="0"/>
                        </a:rPr>
                        <a:t> </a:t>
                      </a:r>
                      <a:r>
                        <a:rPr lang="en-US" sz="1900" b="0" spc="-10">
                          <a:solidFill>
                            <a:schemeClr val="tx1"/>
                          </a:solidFill>
                          <a:effectLst/>
                          <a:latin typeface="Times New Roman" panose="02020603050405020304" pitchFamily="18" charset="0"/>
                          <a:cs typeface="Times New Roman" panose="02020603050405020304" pitchFamily="18" charset="0"/>
                        </a:rPr>
                        <a:t>12,70,000</a:t>
                      </a:r>
                      <a:endParaRPr lang="en-US" sz="19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5715" marR="2540" algn="ctr" defTabSz="914400" rtl="0" eaLnBrk="1" latinLnBrk="0" hangingPunct="1">
                        <a:lnSpc>
                          <a:spcPct val="100000"/>
                        </a:lnSpc>
                        <a:spcBef>
                          <a:spcPts val="600"/>
                        </a:spcBef>
                      </a:pPr>
                      <a:r>
                        <a:rPr lang="en-US" sz="1900" b="0" kern="1200" spc="-10" dirty="0">
                          <a:solidFill>
                            <a:schemeClr val="tx1"/>
                          </a:solidFill>
                          <a:effectLst/>
                          <a:latin typeface="Times New Roman" panose="02020603050405020304" pitchFamily="18" charset="0"/>
                          <a:cs typeface="Times New Roman" panose="02020603050405020304" pitchFamily="18" charset="0"/>
                        </a:rPr>
                        <a:t>70,500</a:t>
                      </a:r>
                      <a:endParaRPr lang="en-US" sz="1900" b="0" kern="1200" spc="-10" dirty="0">
                        <a:solidFill>
                          <a:schemeClr val="tx1"/>
                        </a:solidFill>
                        <a:effectLst/>
                        <a:latin typeface="Times New Roman" panose="02020603050405020304" pitchFamily="18" charset="0"/>
                        <a:ea typeface="+mn-ea"/>
                        <a:cs typeface="Times New Roman" panose="02020603050405020304" pitchFamily="18" charset="0"/>
                      </a:endParaRPr>
                    </a:p>
                  </a:txBody>
                  <a:tcPr marL="0" marR="0" marT="0" marB="0"/>
                </a:tc>
                <a:tc>
                  <a:txBody>
                    <a:bodyPr/>
                    <a:lstStyle/>
                    <a:p>
                      <a:pPr marL="5715" marR="2540" algn="ctr">
                        <a:lnSpc>
                          <a:spcPct val="100000"/>
                        </a:lnSpc>
                        <a:spcBef>
                          <a:spcPts val="600"/>
                        </a:spcBef>
                      </a:pPr>
                      <a:r>
                        <a:rPr lang="en-US" sz="1900" b="0" spc="-10" dirty="0">
                          <a:solidFill>
                            <a:schemeClr val="tx1"/>
                          </a:solidFill>
                          <a:effectLst/>
                          <a:latin typeface="Times New Roman" panose="02020603050405020304" pitchFamily="18" charset="0"/>
                          <a:cs typeface="Times New Roman" panose="02020603050405020304" pitchFamily="18" charset="0"/>
                        </a:rPr>
                        <a:t>70,000</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498814566"/>
                  </a:ext>
                </a:extLst>
              </a:tr>
              <a:tr h="309163">
                <a:tc>
                  <a:txBody>
                    <a:bodyPr/>
                    <a:lstStyle/>
                    <a:p>
                      <a:pPr marL="6985" marR="0" algn="ctr">
                        <a:lnSpc>
                          <a:spcPct val="100000"/>
                        </a:lnSpc>
                        <a:spcBef>
                          <a:spcPts val="600"/>
                        </a:spcBef>
                      </a:pPr>
                      <a:r>
                        <a:rPr lang="en-US" sz="1900" b="0">
                          <a:solidFill>
                            <a:schemeClr val="tx1"/>
                          </a:solidFill>
                          <a:effectLst/>
                          <a:latin typeface="Times New Roman" panose="02020603050405020304" pitchFamily="18" charset="0"/>
                          <a:cs typeface="Times New Roman" panose="02020603050405020304" pitchFamily="18" charset="0"/>
                        </a:rPr>
                        <a:t>Rs</a:t>
                      </a:r>
                      <a:r>
                        <a:rPr lang="en-US" sz="1900" b="0" spc="25">
                          <a:solidFill>
                            <a:schemeClr val="tx1"/>
                          </a:solidFill>
                          <a:effectLst/>
                          <a:latin typeface="Times New Roman" panose="02020603050405020304" pitchFamily="18" charset="0"/>
                          <a:cs typeface="Times New Roman" panose="02020603050405020304" pitchFamily="18" charset="0"/>
                        </a:rPr>
                        <a:t> </a:t>
                      </a:r>
                      <a:r>
                        <a:rPr lang="en-US" sz="1900" b="0" spc="-10">
                          <a:solidFill>
                            <a:schemeClr val="tx1"/>
                          </a:solidFill>
                          <a:effectLst/>
                          <a:latin typeface="Times New Roman" panose="02020603050405020304" pitchFamily="18" charset="0"/>
                          <a:cs typeface="Times New Roman" panose="02020603050405020304" pitchFamily="18" charset="0"/>
                        </a:rPr>
                        <a:t>12,75,000</a:t>
                      </a:r>
                      <a:endParaRPr lang="en-US" sz="19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5715" marR="0" algn="ctr">
                        <a:lnSpc>
                          <a:spcPct val="100000"/>
                        </a:lnSpc>
                        <a:spcBef>
                          <a:spcPts val="600"/>
                        </a:spcBef>
                      </a:pPr>
                      <a:r>
                        <a:rPr lang="en-US" sz="1900" b="0" spc="-10" dirty="0">
                          <a:solidFill>
                            <a:schemeClr val="tx1"/>
                          </a:solidFill>
                          <a:effectLst/>
                          <a:latin typeface="Times New Roman" panose="02020603050405020304" pitchFamily="18" charset="0"/>
                          <a:cs typeface="Times New Roman" panose="02020603050405020304" pitchFamily="18" charset="0"/>
                        </a:rPr>
                        <a:t>71,250</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5715" marR="2540" algn="ctr">
                        <a:lnSpc>
                          <a:spcPct val="100000"/>
                        </a:lnSpc>
                        <a:spcBef>
                          <a:spcPts val="600"/>
                        </a:spcBef>
                      </a:pPr>
                      <a:r>
                        <a:rPr lang="en-US" sz="1900" b="0" dirty="0">
                          <a:solidFill>
                            <a:schemeClr val="tx1"/>
                          </a:solidFill>
                          <a:effectLst/>
                          <a:latin typeface="Times New Roman" panose="02020603050405020304" pitchFamily="18" charset="0"/>
                          <a:cs typeface="Times New Roman" panose="02020603050405020304" pitchFamily="18" charset="0"/>
                        </a:rPr>
                        <a:t>71,250</a:t>
                      </a:r>
                      <a:r>
                        <a:rPr lang="en-US" sz="1900" b="0" spc="65" dirty="0">
                          <a:solidFill>
                            <a:schemeClr val="tx1"/>
                          </a:solidFill>
                          <a:effectLst/>
                          <a:latin typeface="Times New Roman" panose="02020603050405020304" pitchFamily="18" charset="0"/>
                          <a:cs typeface="Times New Roman" panose="02020603050405020304" pitchFamily="18" charset="0"/>
                        </a:rPr>
                        <a:t> </a:t>
                      </a:r>
                      <a:r>
                        <a:rPr lang="en-US" sz="1900" b="0" dirty="0">
                          <a:solidFill>
                            <a:schemeClr val="tx1"/>
                          </a:solidFill>
                          <a:effectLst/>
                          <a:latin typeface="Times New Roman" panose="02020603050405020304" pitchFamily="18" charset="0"/>
                          <a:cs typeface="Times New Roman" panose="02020603050405020304" pitchFamily="18" charset="0"/>
                        </a:rPr>
                        <a:t>[</a:t>
                      </a:r>
                      <a:r>
                        <a:rPr lang="en-US" sz="1900" b="0" spc="25" dirty="0">
                          <a:solidFill>
                            <a:schemeClr val="tx1"/>
                          </a:solidFill>
                          <a:effectLst/>
                          <a:latin typeface="Times New Roman" panose="02020603050405020304" pitchFamily="18" charset="0"/>
                          <a:cs typeface="Times New Roman" panose="02020603050405020304" pitchFamily="18" charset="0"/>
                        </a:rPr>
                        <a:t> </a:t>
                      </a:r>
                      <a:r>
                        <a:rPr lang="en-US" sz="1900" b="0" dirty="0">
                          <a:solidFill>
                            <a:schemeClr val="tx1"/>
                          </a:solidFill>
                          <a:effectLst/>
                          <a:latin typeface="Times New Roman" panose="02020603050405020304" pitchFamily="18" charset="0"/>
                          <a:cs typeface="Times New Roman" panose="02020603050405020304" pitchFamily="18" charset="0"/>
                        </a:rPr>
                        <a:t>No</a:t>
                      </a:r>
                      <a:r>
                        <a:rPr lang="en-US" sz="1900" b="0" spc="45" dirty="0">
                          <a:solidFill>
                            <a:schemeClr val="tx1"/>
                          </a:solidFill>
                          <a:effectLst/>
                          <a:latin typeface="Times New Roman" panose="02020603050405020304" pitchFamily="18" charset="0"/>
                          <a:cs typeface="Times New Roman" panose="02020603050405020304" pitchFamily="18" charset="0"/>
                        </a:rPr>
                        <a:t> </a:t>
                      </a:r>
                      <a:r>
                        <a:rPr lang="en-US" sz="1900" b="0" dirty="0">
                          <a:solidFill>
                            <a:schemeClr val="tx1"/>
                          </a:solidFill>
                          <a:effectLst/>
                          <a:latin typeface="Times New Roman" panose="02020603050405020304" pitchFamily="18" charset="0"/>
                          <a:cs typeface="Times New Roman" panose="02020603050405020304" pitchFamily="18" charset="0"/>
                        </a:rPr>
                        <a:t>marginal</a:t>
                      </a:r>
                      <a:r>
                        <a:rPr lang="en-US" sz="1900" b="0" spc="50" dirty="0">
                          <a:solidFill>
                            <a:schemeClr val="tx1"/>
                          </a:solidFill>
                          <a:effectLst/>
                          <a:latin typeface="Times New Roman" panose="02020603050405020304" pitchFamily="18" charset="0"/>
                          <a:cs typeface="Times New Roman" panose="02020603050405020304" pitchFamily="18" charset="0"/>
                        </a:rPr>
                        <a:t> </a:t>
                      </a:r>
                      <a:r>
                        <a:rPr lang="en-US" sz="1900" b="0" spc="-10" dirty="0">
                          <a:solidFill>
                            <a:schemeClr val="tx1"/>
                          </a:solidFill>
                          <a:effectLst/>
                          <a:latin typeface="Times New Roman" panose="02020603050405020304" pitchFamily="18" charset="0"/>
                          <a:cs typeface="Times New Roman" panose="02020603050405020304" pitchFamily="18" charset="0"/>
                        </a:rPr>
                        <a:t>relief]</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623263071"/>
                  </a:ext>
                </a:extLst>
              </a:tr>
            </a:tbl>
          </a:graphicData>
        </a:graphic>
      </p:graphicFrame>
      <p:sp>
        <p:nvSpPr>
          <p:cNvPr id="4" name="Footer Placeholder 3">
            <a:extLst>
              <a:ext uri="{FF2B5EF4-FFF2-40B4-BE49-F238E27FC236}">
                <a16:creationId xmlns:a16="http://schemas.microsoft.com/office/drawing/2014/main" id="{7BF3E1E6-CE44-5CB4-C14A-F0829626C8D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159753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CD8D8-4F49-C569-1F5D-57A13F37AA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DC79C9-2DF8-137C-5F0C-AA02EB085E19}"/>
              </a:ext>
            </a:extLst>
          </p:cNvPr>
          <p:cNvSpPr>
            <a:spLocks noGrp="1"/>
          </p:cNvSpPr>
          <p:nvPr>
            <p:ph idx="1"/>
          </p:nvPr>
        </p:nvSpPr>
        <p:spPr>
          <a:xfrm>
            <a:off x="276367" y="2286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Q.17.	How the marginal relief is computed?</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The marginal relief is computed in the following manner:-</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First the tax as per slab rate is computed on the total income.</a:t>
            </a:r>
          </a:p>
          <a:p>
            <a:pPr marL="0" indent="0" algn="just">
              <a:buNone/>
            </a:pPr>
            <a:r>
              <a:rPr lang="en-US" sz="2400" dirty="0">
                <a:latin typeface="Times New Roman" panose="02020603050405020304" pitchFamily="18" charset="0"/>
                <a:cs typeface="Times New Roman" panose="02020603050405020304" pitchFamily="18" charset="0"/>
              </a:rPr>
              <a:t>For e.g. In the answer given to question no.15 above, tax on the total income of Rs. 12,10,000/-shall be computed in following steps:</a:t>
            </a:r>
          </a:p>
        </p:txBody>
      </p:sp>
      <p:graphicFrame>
        <p:nvGraphicFramePr>
          <p:cNvPr id="2" name="Table 1">
            <a:extLst>
              <a:ext uri="{FF2B5EF4-FFF2-40B4-BE49-F238E27FC236}">
                <a16:creationId xmlns:a16="http://schemas.microsoft.com/office/drawing/2014/main" id="{0A47D928-85E1-F949-4CD9-0AD73B66CDC5}"/>
              </a:ext>
            </a:extLst>
          </p:cNvPr>
          <p:cNvGraphicFramePr>
            <a:graphicFrameLocks noGrp="1"/>
          </p:cNvGraphicFramePr>
          <p:nvPr>
            <p:extLst>
              <p:ext uri="{D42A27DB-BD31-4B8C-83A1-F6EECF244321}">
                <p14:modId xmlns:p14="http://schemas.microsoft.com/office/powerpoint/2010/main" val="4129072266"/>
              </p:ext>
            </p:extLst>
          </p:nvPr>
        </p:nvGraphicFramePr>
        <p:xfrm>
          <a:off x="309225" y="2667000"/>
          <a:ext cx="8525550" cy="3372667"/>
        </p:xfrm>
        <a:graphic>
          <a:graphicData uri="http://schemas.openxmlformats.org/drawingml/2006/table">
            <a:tbl>
              <a:tblPr firstRow="1" firstCol="1" lastRow="1" lastCol="1" bandRow="1" bandCol="1">
                <a:tableStyleId>{69012ECD-51FC-41F1-AA8D-1B2483CD663E}</a:tableStyleId>
              </a:tblPr>
              <a:tblGrid>
                <a:gridCol w="772192">
                  <a:extLst>
                    <a:ext uri="{9D8B030D-6E8A-4147-A177-3AD203B41FA5}">
                      <a16:colId xmlns:a16="http://schemas.microsoft.com/office/drawing/2014/main" val="1415076645"/>
                    </a:ext>
                  </a:extLst>
                </a:gridCol>
                <a:gridCol w="3590643">
                  <a:extLst>
                    <a:ext uri="{9D8B030D-6E8A-4147-A177-3AD203B41FA5}">
                      <a16:colId xmlns:a16="http://schemas.microsoft.com/office/drawing/2014/main" val="384203985"/>
                    </a:ext>
                  </a:extLst>
                </a:gridCol>
                <a:gridCol w="4162715">
                  <a:extLst>
                    <a:ext uri="{9D8B030D-6E8A-4147-A177-3AD203B41FA5}">
                      <a16:colId xmlns:a16="http://schemas.microsoft.com/office/drawing/2014/main" val="3652055364"/>
                    </a:ext>
                  </a:extLst>
                </a:gridCol>
              </a:tblGrid>
              <a:tr h="625593">
                <a:tc>
                  <a:txBody>
                    <a:bodyPr/>
                    <a:lstStyle/>
                    <a:p>
                      <a:pPr marL="63500" marR="0">
                        <a:spcBef>
                          <a:spcPts val="20"/>
                        </a:spcBef>
                      </a:pPr>
                      <a:r>
                        <a:rPr lang="en-US" sz="1900" spc="-10">
                          <a:solidFill>
                            <a:schemeClr val="tx1"/>
                          </a:solidFill>
                          <a:effectLst/>
                          <a:latin typeface="Times New Roman" panose="02020603050405020304" pitchFamily="18" charset="0"/>
                          <a:cs typeface="Times New Roman" panose="02020603050405020304" pitchFamily="18" charset="0"/>
                        </a:rPr>
                        <a:t>Sl.No.</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4770" marR="0">
                        <a:spcBef>
                          <a:spcPts val="20"/>
                        </a:spcBef>
                      </a:pPr>
                      <a:r>
                        <a:rPr lang="en-US" sz="1900" dirty="0">
                          <a:solidFill>
                            <a:schemeClr val="tx1"/>
                          </a:solidFill>
                          <a:effectLst/>
                          <a:latin typeface="Times New Roman" panose="02020603050405020304" pitchFamily="18" charset="0"/>
                          <a:cs typeface="Times New Roman" panose="02020603050405020304" pitchFamily="18" charset="0"/>
                        </a:rPr>
                        <a:t>Amount</a:t>
                      </a:r>
                      <a:r>
                        <a:rPr lang="en-US" sz="1900" spc="3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to</a:t>
                      </a:r>
                      <a:r>
                        <a:rPr lang="en-US" sz="1900" spc="2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be</a:t>
                      </a:r>
                      <a:r>
                        <a:rPr lang="en-US" sz="1900" spc="4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charged</a:t>
                      </a:r>
                      <a:r>
                        <a:rPr lang="en-US" sz="1900" spc="6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(out</a:t>
                      </a:r>
                      <a:r>
                        <a:rPr lang="en-US" sz="1900" spc="3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of</a:t>
                      </a:r>
                      <a:r>
                        <a:rPr lang="en-US" sz="1900" spc="35" dirty="0">
                          <a:solidFill>
                            <a:schemeClr val="tx1"/>
                          </a:solidFill>
                          <a:effectLst/>
                          <a:latin typeface="Times New Roman" panose="02020603050405020304" pitchFamily="18" charset="0"/>
                          <a:cs typeface="Times New Roman" panose="02020603050405020304" pitchFamily="18" charset="0"/>
                        </a:rPr>
                        <a:t> </a:t>
                      </a:r>
                      <a:r>
                        <a:rPr lang="en-US" sz="1900" spc="-20" dirty="0">
                          <a:solidFill>
                            <a:schemeClr val="tx1"/>
                          </a:solidFill>
                          <a:effectLst/>
                          <a:latin typeface="Times New Roman" panose="02020603050405020304" pitchFamily="18" charset="0"/>
                          <a:cs typeface="Times New Roman" panose="02020603050405020304" pitchFamily="18" charset="0"/>
                        </a:rPr>
                        <a:t>total </a:t>
                      </a:r>
                      <a:r>
                        <a:rPr lang="en-US" sz="1900" dirty="0">
                          <a:solidFill>
                            <a:schemeClr val="tx1"/>
                          </a:solidFill>
                          <a:effectLst/>
                          <a:latin typeface="Times New Roman" panose="02020603050405020304" pitchFamily="18" charset="0"/>
                          <a:cs typeface="Times New Roman" panose="02020603050405020304" pitchFamily="18" charset="0"/>
                        </a:rPr>
                        <a:t>income</a:t>
                      </a:r>
                      <a:r>
                        <a:rPr lang="en-US" sz="1900" spc="5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of</a:t>
                      </a:r>
                      <a:r>
                        <a:rPr lang="en-US" sz="1900" spc="6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Rs.</a:t>
                      </a:r>
                      <a:r>
                        <a:rPr lang="en-US" sz="1900" spc="5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12,</a:t>
                      </a:r>
                      <a:r>
                        <a:rPr lang="en-US" sz="1900" spc="3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10,000/-</a:t>
                      </a:r>
                      <a:r>
                        <a:rPr lang="en-US" sz="1900" spc="-50" dirty="0">
                          <a:solidFill>
                            <a:schemeClr val="tx1"/>
                          </a:solidFill>
                          <a:effectLst/>
                          <a:latin typeface="Times New Roman" panose="02020603050405020304" pitchFamily="18" charset="0"/>
                          <a:cs typeface="Times New Roman" panose="02020603050405020304" pitchFamily="18" charset="0"/>
                        </a:rPr>
                        <a:t>)</a:t>
                      </a:r>
                      <a:endParaRPr lang="en-US" sz="19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0">
                        <a:spcBef>
                          <a:spcPts val="20"/>
                        </a:spcBef>
                      </a:pPr>
                      <a:r>
                        <a:rPr lang="en-US" sz="1900">
                          <a:solidFill>
                            <a:schemeClr val="tx1"/>
                          </a:solidFill>
                          <a:effectLst/>
                          <a:latin typeface="Times New Roman" panose="02020603050405020304" pitchFamily="18" charset="0"/>
                          <a:cs typeface="Times New Roman" panose="02020603050405020304" pitchFamily="18" charset="0"/>
                        </a:rPr>
                        <a:t>Tax</a:t>
                      </a:r>
                      <a:r>
                        <a:rPr lang="en-US" sz="1900" spc="1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Amount</a:t>
                      </a:r>
                      <a:r>
                        <a:rPr lang="en-US" sz="1900" spc="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as</a:t>
                      </a:r>
                      <a:r>
                        <a:rPr lang="en-US" sz="1900" spc="2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per</a:t>
                      </a:r>
                      <a:r>
                        <a:rPr lang="en-US" sz="1900" spc="2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slab</a:t>
                      </a:r>
                      <a:r>
                        <a:rPr lang="en-US" sz="1900" spc="25">
                          <a:solidFill>
                            <a:schemeClr val="tx1"/>
                          </a:solidFill>
                          <a:effectLst/>
                          <a:latin typeface="Times New Roman" panose="02020603050405020304" pitchFamily="18" charset="0"/>
                          <a:cs typeface="Times New Roman" panose="02020603050405020304" pitchFamily="18" charset="0"/>
                        </a:rPr>
                        <a:t> </a:t>
                      </a:r>
                      <a:r>
                        <a:rPr lang="en-US" sz="1900" spc="-10">
                          <a:solidFill>
                            <a:schemeClr val="tx1"/>
                          </a:solidFill>
                          <a:effectLst/>
                          <a:latin typeface="Times New Roman" panose="02020603050405020304" pitchFamily="18" charset="0"/>
                          <a:cs typeface="Times New Roman" panose="02020603050405020304" pitchFamily="18" charset="0"/>
                        </a:rPr>
                        <a:t>rates</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582197094"/>
                  </a:ext>
                </a:extLst>
              </a:tr>
              <a:tr h="289560">
                <a:tc>
                  <a:txBody>
                    <a:bodyPr/>
                    <a:lstStyle/>
                    <a:p>
                      <a:pPr marL="63500" marR="0">
                        <a:spcBef>
                          <a:spcPts val="25"/>
                        </a:spcBef>
                      </a:pPr>
                      <a:r>
                        <a:rPr lang="en-US" sz="1900" spc="-25">
                          <a:solidFill>
                            <a:schemeClr val="tx1"/>
                          </a:solidFill>
                          <a:effectLst/>
                          <a:latin typeface="Times New Roman" panose="02020603050405020304" pitchFamily="18" charset="0"/>
                          <a:cs typeface="Times New Roman" panose="02020603050405020304" pitchFamily="18" charset="0"/>
                        </a:rPr>
                        <a:t>1.</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4770" marR="0">
                        <a:spcBef>
                          <a:spcPts val="25"/>
                        </a:spcBef>
                      </a:pPr>
                      <a:r>
                        <a:rPr lang="en-US" sz="1900" dirty="0">
                          <a:solidFill>
                            <a:schemeClr val="tx1"/>
                          </a:solidFill>
                          <a:effectLst/>
                          <a:latin typeface="Times New Roman" panose="02020603050405020304" pitchFamily="18" charset="0"/>
                          <a:cs typeface="Times New Roman" panose="02020603050405020304" pitchFamily="18" charset="0"/>
                        </a:rPr>
                        <a:t>Initial</a:t>
                      </a:r>
                      <a:r>
                        <a:rPr lang="en-US" sz="1900" spc="5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amount</a:t>
                      </a:r>
                      <a:r>
                        <a:rPr lang="en-US" sz="1900" spc="2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of</a:t>
                      </a:r>
                      <a:r>
                        <a:rPr lang="en-US" sz="1900" spc="2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4</a:t>
                      </a:r>
                      <a:r>
                        <a:rPr lang="en-US" sz="1900" spc="45" dirty="0">
                          <a:solidFill>
                            <a:schemeClr val="tx1"/>
                          </a:solidFill>
                          <a:effectLst/>
                          <a:latin typeface="Times New Roman" panose="02020603050405020304" pitchFamily="18" charset="0"/>
                          <a:cs typeface="Times New Roman" panose="02020603050405020304" pitchFamily="18" charset="0"/>
                        </a:rPr>
                        <a:t> </a:t>
                      </a:r>
                      <a:r>
                        <a:rPr lang="en-US" sz="1900" spc="-25" dirty="0">
                          <a:solidFill>
                            <a:schemeClr val="tx1"/>
                          </a:solidFill>
                          <a:effectLst/>
                          <a:latin typeface="Times New Roman" panose="02020603050405020304" pitchFamily="18" charset="0"/>
                          <a:cs typeface="Times New Roman" panose="02020603050405020304" pitchFamily="18" charset="0"/>
                        </a:rPr>
                        <a:t>lac</a:t>
                      </a:r>
                      <a:endParaRPr lang="en-US" sz="19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0">
                        <a:spcBef>
                          <a:spcPts val="25"/>
                        </a:spcBef>
                      </a:pPr>
                      <a:r>
                        <a:rPr lang="en-US" sz="1900">
                          <a:solidFill>
                            <a:schemeClr val="tx1"/>
                          </a:solidFill>
                          <a:effectLst/>
                          <a:latin typeface="Times New Roman" panose="02020603050405020304" pitchFamily="18" charset="0"/>
                          <a:cs typeface="Times New Roman" panose="02020603050405020304" pitchFamily="18" charset="0"/>
                        </a:rPr>
                        <a:t>Nil</a:t>
                      </a:r>
                      <a:r>
                        <a:rPr lang="en-US" sz="1900" spc="4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(being</a:t>
                      </a:r>
                      <a:r>
                        <a:rPr lang="en-US" sz="1900" spc="4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basic</a:t>
                      </a:r>
                      <a:r>
                        <a:rPr lang="en-US" sz="1900" spc="45">
                          <a:solidFill>
                            <a:schemeClr val="tx1"/>
                          </a:solidFill>
                          <a:effectLst/>
                          <a:latin typeface="Times New Roman" panose="02020603050405020304" pitchFamily="18" charset="0"/>
                          <a:cs typeface="Times New Roman" panose="02020603050405020304" pitchFamily="18" charset="0"/>
                        </a:rPr>
                        <a:t> </a:t>
                      </a:r>
                      <a:r>
                        <a:rPr lang="en-US" sz="1900" spc="-10">
                          <a:solidFill>
                            <a:schemeClr val="tx1"/>
                          </a:solidFill>
                          <a:effectLst/>
                          <a:latin typeface="Times New Roman" panose="02020603050405020304" pitchFamily="18" charset="0"/>
                          <a:cs typeface="Times New Roman" panose="02020603050405020304" pitchFamily="18" charset="0"/>
                        </a:rPr>
                        <a:t>exemption)</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137179394"/>
                  </a:ext>
                </a:extLst>
              </a:tr>
              <a:tr h="668020">
                <a:tc>
                  <a:txBody>
                    <a:bodyPr/>
                    <a:lstStyle/>
                    <a:p>
                      <a:pPr marL="63500" marR="0">
                        <a:spcBef>
                          <a:spcPts val="20"/>
                        </a:spcBef>
                      </a:pPr>
                      <a:r>
                        <a:rPr lang="en-US" sz="1900" spc="-25">
                          <a:solidFill>
                            <a:schemeClr val="tx1"/>
                          </a:solidFill>
                          <a:effectLst/>
                          <a:latin typeface="Times New Roman" panose="02020603050405020304" pitchFamily="18" charset="0"/>
                          <a:cs typeface="Times New Roman" panose="02020603050405020304" pitchFamily="18" charset="0"/>
                        </a:rPr>
                        <a:t>2.</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4770" marR="0">
                        <a:spcBef>
                          <a:spcPts val="20"/>
                        </a:spcBef>
                      </a:pPr>
                      <a:r>
                        <a:rPr lang="en-US" sz="1900" dirty="0">
                          <a:solidFill>
                            <a:schemeClr val="tx1"/>
                          </a:solidFill>
                          <a:effectLst/>
                          <a:latin typeface="Times New Roman" panose="02020603050405020304" pitchFamily="18" charset="0"/>
                          <a:cs typeface="Times New Roman" panose="02020603050405020304" pitchFamily="18" charset="0"/>
                        </a:rPr>
                        <a:t>Tax</a:t>
                      </a:r>
                      <a:r>
                        <a:rPr lang="en-US" sz="1900" spc="2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on</a:t>
                      </a:r>
                      <a:r>
                        <a:rPr lang="en-US" sz="1900" spc="3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subsequent</a:t>
                      </a:r>
                      <a:r>
                        <a:rPr lang="en-US" sz="1900" spc="3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amount</a:t>
                      </a:r>
                      <a:r>
                        <a:rPr lang="en-US" sz="1900" spc="2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of</a:t>
                      </a:r>
                      <a:r>
                        <a:rPr lang="en-US" sz="1900" spc="2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4</a:t>
                      </a:r>
                      <a:r>
                        <a:rPr lang="en-US" sz="1900" spc="35" dirty="0">
                          <a:solidFill>
                            <a:schemeClr val="tx1"/>
                          </a:solidFill>
                          <a:effectLst/>
                          <a:latin typeface="Times New Roman" panose="02020603050405020304" pitchFamily="18" charset="0"/>
                          <a:cs typeface="Times New Roman" panose="02020603050405020304" pitchFamily="18" charset="0"/>
                        </a:rPr>
                        <a:t> </a:t>
                      </a:r>
                      <a:r>
                        <a:rPr lang="en-US" sz="1900" spc="-25" dirty="0">
                          <a:solidFill>
                            <a:schemeClr val="tx1"/>
                          </a:solidFill>
                          <a:effectLst/>
                          <a:latin typeface="Times New Roman" panose="02020603050405020304" pitchFamily="18" charset="0"/>
                          <a:cs typeface="Times New Roman" panose="02020603050405020304" pitchFamily="18" charset="0"/>
                        </a:rPr>
                        <a:t>lac</a:t>
                      </a:r>
                      <a:endParaRPr lang="en-US" sz="1900" dirty="0">
                        <a:solidFill>
                          <a:schemeClr val="tx1"/>
                        </a:solidFill>
                        <a:effectLst/>
                        <a:latin typeface="Times New Roman" panose="02020603050405020304" pitchFamily="18" charset="0"/>
                        <a:cs typeface="Times New Roman" panose="02020603050405020304" pitchFamily="18" charset="0"/>
                      </a:endParaRPr>
                    </a:p>
                    <a:p>
                      <a:pPr marL="64770" marR="0">
                        <a:spcBef>
                          <a:spcPts val="720"/>
                        </a:spcBef>
                      </a:pPr>
                      <a:r>
                        <a:rPr lang="en-US" sz="1900" dirty="0">
                          <a:solidFill>
                            <a:schemeClr val="tx1"/>
                          </a:solidFill>
                          <a:effectLst/>
                          <a:latin typeface="Times New Roman" panose="02020603050405020304" pitchFamily="18" charset="0"/>
                          <a:cs typeface="Times New Roman" panose="02020603050405020304" pitchFamily="18" charset="0"/>
                        </a:rPr>
                        <a:t>(from</a:t>
                      </a:r>
                      <a:r>
                        <a:rPr lang="en-US" sz="1900" spc="1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4</a:t>
                      </a:r>
                      <a:r>
                        <a:rPr lang="en-US" sz="1900" spc="2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lac</a:t>
                      </a:r>
                      <a:r>
                        <a:rPr lang="en-US" sz="1900" spc="1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to</a:t>
                      </a:r>
                      <a:r>
                        <a:rPr lang="en-US" sz="1900" spc="2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8</a:t>
                      </a:r>
                      <a:r>
                        <a:rPr lang="en-US" sz="1900" spc="25" dirty="0">
                          <a:solidFill>
                            <a:schemeClr val="tx1"/>
                          </a:solidFill>
                          <a:effectLst/>
                          <a:latin typeface="Times New Roman" panose="02020603050405020304" pitchFamily="18" charset="0"/>
                          <a:cs typeface="Times New Roman" panose="02020603050405020304" pitchFamily="18" charset="0"/>
                        </a:rPr>
                        <a:t> </a:t>
                      </a:r>
                      <a:r>
                        <a:rPr lang="en-US" sz="1900" spc="-20" dirty="0">
                          <a:solidFill>
                            <a:schemeClr val="tx1"/>
                          </a:solidFill>
                          <a:effectLst/>
                          <a:latin typeface="Times New Roman" panose="02020603050405020304" pitchFamily="18" charset="0"/>
                          <a:cs typeface="Times New Roman" panose="02020603050405020304" pitchFamily="18" charset="0"/>
                        </a:rPr>
                        <a:t>lac)</a:t>
                      </a:r>
                      <a:endParaRPr lang="en-US" sz="19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0">
                        <a:spcBef>
                          <a:spcPts val="20"/>
                        </a:spcBef>
                      </a:pPr>
                      <a:r>
                        <a:rPr lang="en-US" sz="1900" dirty="0">
                          <a:solidFill>
                            <a:schemeClr val="tx1"/>
                          </a:solidFill>
                          <a:effectLst/>
                          <a:latin typeface="Times New Roman" panose="02020603050405020304" pitchFamily="18" charset="0"/>
                          <a:cs typeface="Times New Roman" panose="02020603050405020304" pitchFamily="18" charset="0"/>
                        </a:rPr>
                        <a:t>Rs.</a:t>
                      </a:r>
                      <a:r>
                        <a:rPr lang="en-US" sz="1900" spc="3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20,000</a:t>
                      </a:r>
                      <a:r>
                        <a:rPr lang="en-US" sz="1900" spc="3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(being</a:t>
                      </a:r>
                      <a:r>
                        <a:rPr lang="en-US" sz="1900" spc="3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5%</a:t>
                      </a:r>
                      <a:r>
                        <a:rPr lang="en-US" sz="1900" spc="3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of</a:t>
                      </a:r>
                      <a:r>
                        <a:rPr lang="en-US" sz="1900" spc="3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Rs.</a:t>
                      </a:r>
                      <a:r>
                        <a:rPr lang="en-US" sz="1900" spc="40"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4</a:t>
                      </a:r>
                      <a:r>
                        <a:rPr lang="en-US" sz="1900" spc="40" dirty="0">
                          <a:solidFill>
                            <a:schemeClr val="tx1"/>
                          </a:solidFill>
                          <a:effectLst/>
                          <a:latin typeface="Times New Roman" panose="02020603050405020304" pitchFamily="18" charset="0"/>
                          <a:cs typeface="Times New Roman" panose="02020603050405020304" pitchFamily="18" charset="0"/>
                        </a:rPr>
                        <a:t> </a:t>
                      </a:r>
                      <a:r>
                        <a:rPr lang="en-US" sz="1900" spc="-20" dirty="0">
                          <a:solidFill>
                            <a:schemeClr val="tx1"/>
                          </a:solidFill>
                          <a:effectLst/>
                          <a:latin typeface="Times New Roman" panose="02020603050405020304" pitchFamily="18" charset="0"/>
                          <a:cs typeface="Times New Roman" panose="02020603050405020304" pitchFamily="18" charset="0"/>
                        </a:rPr>
                        <a:t>lac)</a:t>
                      </a:r>
                      <a:endParaRPr lang="en-US" sz="19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879894065"/>
                  </a:ext>
                </a:extLst>
              </a:tr>
              <a:tr h="831914">
                <a:tc>
                  <a:txBody>
                    <a:bodyPr/>
                    <a:lstStyle/>
                    <a:p>
                      <a:pPr marL="63500" marR="0">
                        <a:spcBef>
                          <a:spcPts val="20"/>
                        </a:spcBef>
                      </a:pPr>
                      <a:r>
                        <a:rPr lang="en-US" sz="1900" spc="-25">
                          <a:solidFill>
                            <a:schemeClr val="tx1"/>
                          </a:solidFill>
                          <a:effectLst/>
                          <a:latin typeface="Times New Roman" panose="02020603050405020304" pitchFamily="18" charset="0"/>
                          <a:cs typeface="Times New Roman" panose="02020603050405020304" pitchFamily="18" charset="0"/>
                        </a:rPr>
                        <a:t>3.</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4770" marR="0">
                        <a:lnSpc>
                          <a:spcPct val="153000"/>
                        </a:lnSpc>
                        <a:spcBef>
                          <a:spcPts val="20"/>
                        </a:spcBef>
                      </a:pPr>
                      <a:r>
                        <a:rPr lang="en-US" sz="1900">
                          <a:solidFill>
                            <a:schemeClr val="tx1"/>
                          </a:solidFill>
                          <a:effectLst/>
                          <a:latin typeface="Times New Roman" panose="02020603050405020304" pitchFamily="18" charset="0"/>
                          <a:cs typeface="Times New Roman" panose="02020603050405020304" pitchFamily="18" charset="0"/>
                        </a:rPr>
                        <a:t>Tax on subsequent amount</a:t>
                      </a:r>
                      <a:r>
                        <a:rPr lang="en-US" sz="1900" spc="-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of 4 lac (from 8 lac to 12 lac)</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0">
                        <a:spcBef>
                          <a:spcPts val="20"/>
                        </a:spcBef>
                      </a:pPr>
                      <a:r>
                        <a:rPr lang="en-US" sz="1900">
                          <a:solidFill>
                            <a:schemeClr val="tx1"/>
                          </a:solidFill>
                          <a:effectLst/>
                          <a:latin typeface="Times New Roman" panose="02020603050405020304" pitchFamily="18" charset="0"/>
                          <a:cs typeface="Times New Roman" panose="02020603050405020304" pitchFamily="18" charset="0"/>
                        </a:rPr>
                        <a:t>Rs.</a:t>
                      </a:r>
                      <a:r>
                        <a:rPr lang="en-US" sz="1900" spc="3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Rs.</a:t>
                      </a:r>
                      <a:r>
                        <a:rPr lang="en-US" sz="1900" spc="5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40,000/-</a:t>
                      </a:r>
                      <a:r>
                        <a:rPr lang="en-US" sz="1900" spc="5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(being</a:t>
                      </a:r>
                      <a:r>
                        <a:rPr lang="en-US" sz="1900" spc="3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10%</a:t>
                      </a:r>
                      <a:r>
                        <a:rPr lang="en-US" sz="1900" spc="3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of</a:t>
                      </a:r>
                      <a:r>
                        <a:rPr lang="en-US" sz="1900" spc="3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Rs.</a:t>
                      </a:r>
                      <a:r>
                        <a:rPr lang="en-US" sz="1900" spc="4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4</a:t>
                      </a:r>
                      <a:r>
                        <a:rPr lang="en-US" sz="1900" spc="45">
                          <a:solidFill>
                            <a:schemeClr val="tx1"/>
                          </a:solidFill>
                          <a:effectLst/>
                          <a:latin typeface="Times New Roman" panose="02020603050405020304" pitchFamily="18" charset="0"/>
                          <a:cs typeface="Times New Roman" panose="02020603050405020304" pitchFamily="18" charset="0"/>
                        </a:rPr>
                        <a:t> </a:t>
                      </a:r>
                      <a:r>
                        <a:rPr lang="en-US" sz="1900" spc="-20">
                          <a:solidFill>
                            <a:schemeClr val="tx1"/>
                          </a:solidFill>
                          <a:effectLst/>
                          <a:latin typeface="Times New Roman" panose="02020603050405020304" pitchFamily="18" charset="0"/>
                          <a:cs typeface="Times New Roman" panose="02020603050405020304" pitchFamily="18" charset="0"/>
                        </a:rPr>
                        <a:t>lac)</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408041591"/>
                  </a:ext>
                </a:extLst>
              </a:tr>
              <a:tr h="668020">
                <a:tc>
                  <a:txBody>
                    <a:bodyPr/>
                    <a:lstStyle/>
                    <a:p>
                      <a:pPr marL="63500" marR="0">
                        <a:spcBef>
                          <a:spcPts val="20"/>
                        </a:spcBef>
                      </a:pPr>
                      <a:r>
                        <a:rPr lang="en-US" sz="1900" spc="-25">
                          <a:solidFill>
                            <a:schemeClr val="tx1"/>
                          </a:solidFill>
                          <a:effectLst/>
                          <a:latin typeface="Times New Roman" panose="02020603050405020304" pitchFamily="18" charset="0"/>
                          <a:cs typeface="Times New Roman" panose="02020603050405020304" pitchFamily="18" charset="0"/>
                        </a:rPr>
                        <a:t>4.</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4770" marR="0">
                        <a:spcBef>
                          <a:spcPts val="20"/>
                        </a:spcBef>
                      </a:pPr>
                      <a:r>
                        <a:rPr lang="en-US" sz="1900">
                          <a:solidFill>
                            <a:schemeClr val="tx1"/>
                          </a:solidFill>
                          <a:effectLst/>
                          <a:latin typeface="Times New Roman" panose="02020603050405020304" pitchFamily="18" charset="0"/>
                          <a:cs typeface="Times New Roman" panose="02020603050405020304" pitchFamily="18" charset="0"/>
                        </a:rPr>
                        <a:t>Tax</a:t>
                      </a:r>
                      <a:r>
                        <a:rPr lang="en-US" sz="1900" spc="2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on</a:t>
                      </a:r>
                      <a:r>
                        <a:rPr lang="en-US" sz="1900" spc="2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balance</a:t>
                      </a:r>
                      <a:r>
                        <a:rPr lang="en-US" sz="1900" spc="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amount</a:t>
                      </a:r>
                      <a:r>
                        <a:rPr lang="en-US" sz="1900" spc="3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of</a:t>
                      </a:r>
                      <a:r>
                        <a:rPr lang="en-US" sz="1900" spc="40">
                          <a:solidFill>
                            <a:schemeClr val="tx1"/>
                          </a:solidFill>
                          <a:effectLst/>
                          <a:latin typeface="Times New Roman" panose="02020603050405020304" pitchFamily="18" charset="0"/>
                          <a:cs typeface="Times New Roman" panose="02020603050405020304" pitchFamily="18" charset="0"/>
                        </a:rPr>
                        <a:t> </a:t>
                      </a:r>
                      <a:r>
                        <a:rPr lang="en-US" sz="1900" spc="-25">
                          <a:solidFill>
                            <a:schemeClr val="tx1"/>
                          </a:solidFill>
                          <a:effectLst/>
                          <a:latin typeface="Times New Roman" panose="02020603050405020304" pitchFamily="18" charset="0"/>
                          <a:cs typeface="Times New Roman" panose="02020603050405020304" pitchFamily="18" charset="0"/>
                        </a:rPr>
                        <a:t>Rs.</a:t>
                      </a:r>
                      <a:endParaRPr lang="en-US" sz="1900">
                        <a:solidFill>
                          <a:schemeClr val="tx1"/>
                        </a:solidFill>
                        <a:effectLst/>
                        <a:latin typeface="Times New Roman" panose="02020603050405020304" pitchFamily="18" charset="0"/>
                        <a:cs typeface="Times New Roman" panose="02020603050405020304" pitchFamily="18" charset="0"/>
                      </a:endParaRPr>
                    </a:p>
                    <a:p>
                      <a:pPr marL="64770" marR="0">
                        <a:spcBef>
                          <a:spcPts val="720"/>
                        </a:spcBef>
                      </a:pPr>
                      <a:r>
                        <a:rPr lang="en-US" sz="1900" spc="-10">
                          <a:solidFill>
                            <a:schemeClr val="tx1"/>
                          </a:solidFill>
                          <a:effectLst/>
                          <a:latin typeface="Times New Roman" panose="02020603050405020304" pitchFamily="18" charset="0"/>
                          <a:cs typeface="Times New Roman" panose="02020603050405020304" pitchFamily="18" charset="0"/>
                        </a:rPr>
                        <a:t>10,000/-</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0">
                        <a:spcBef>
                          <a:spcPts val="20"/>
                        </a:spcBef>
                      </a:pPr>
                      <a:r>
                        <a:rPr lang="en-US" sz="1900">
                          <a:solidFill>
                            <a:schemeClr val="tx1"/>
                          </a:solidFill>
                          <a:effectLst/>
                          <a:latin typeface="Times New Roman" panose="02020603050405020304" pitchFamily="18" charset="0"/>
                          <a:cs typeface="Times New Roman" panose="02020603050405020304" pitchFamily="18" charset="0"/>
                        </a:rPr>
                        <a:t>Rs.</a:t>
                      </a:r>
                      <a:r>
                        <a:rPr lang="en-US" sz="1900" spc="4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1500</a:t>
                      </a:r>
                      <a:r>
                        <a:rPr lang="en-US" sz="1900" spc="4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((being</a:t>
                      </a:r>
                      <a:r>
                        <a:rPr lang="en-US" sz="1900" spc="4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15%</a:t>
                      </a:r>
                      <a:r>
                        <a:rPr lang="en-US" sz="1900" spc="2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of</a:t>
                      </a:r>
                      <a:r>
                        <a:rPr lang="en-US" sz="1900" spc="30">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Rs.</a:t>
                      </a:r>
                      <a:r>
                        <a:rPr lang="en-US" sz="1900" spc="45">
                          <a:solidFill>
                            <a:schemeClr val="tx1"/>
                          </a:solidFill>
                          <a:effectLst/>
                          <a:latin typeface="Times New Roman" panose="02020603050405020304" pitchFamily="18" charset="0"/>
                          <a:cs typeface="Times New Roman" panose="02020603050405020304" pitchFamily="18" charset="0"/>
                        </a:rPr>
                        <a:t> </a:t>
                      </a:r>
                      <a:r>
                        <a:rPr lang="en-US" sz="1900" spc="-10">
                          <a:solidFill>
                            <a:schemeClr val="tx1"/>
                          </a:solidFill>
                          <a:effectLst/>
                          <a:latin typeface="Times New Roman" panose="02020603050405020304" pitchFamily="18" charset="0"/>
                          <a:cs typeface="Times New Roman" panose="02020603050405020304" pitchFamily="18" charset="0"/>
                        </a:rPr>
                        <a:t>10,000)</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710223374"/>
                  </a:ext>
                </a:extLst>
              </a:tr>
              <a:tr h="289560">
                <a:tc>
                  <a:txBody>
                    <a:bodyPr/>
                    <a:lstStyle/>
                    <a:p>
                      <a:pPr marL="0" marR="0">
                        <a:spcBef>
                          <a:spcPts val="20"/>
                        </a:spcBef>
                      </a:pPr>
                      <a:r>
                        <a:rPr lang="en-US" sz="1900">
                          <a:solidFill>
                            <a:schemeClr val="tx1"/>
                          </a:solidFill>
                          <a:effectLst/>
                          <a:latin typeface="Times New Roman" panose="02020603050405020304" pitchFamily="18" charset="0"/>
                          <a:cs typeface="Times New Roman" panose="02020603050405020304" pitchFamily="18" charset="0"/>
                        </a:rPr>
                        <a:t> </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4770" marR="0">
                        <a:spcBef>
                          <a:spcPts val="35"/>
                        </a:spcBef>
                      </a:pPr>
                      <a:r>
                        <a:rPr lang="en-US" sz="1900">
                          <a:solidFill>
                            <a:schemeClr val="tx1"/>
                          </a:solidFill>
                          <a:effectLst/>
                          <a:latin typeface="Times New Roman" panose="02020603050405020304" pitchFamily="18" charset="0"/>
                          <a:cs typeface="Times New Roman" panose="02020603050405020304" pitchFamily="18" charset="0"/>
                        </a:rPr>
                        <a:t>Aggregate</a:t>
                      </a:r>
                      <a:r>
                        <a:rPr lang="en-US" sz="1900" spc="25">
                          <a:solidFill>
                            <a:schemeClr val="tx1"/>
                          </a:solidFill>
                          <a:effectLst/>
                          <a:latin typeface="Times New Roman" panose="02020603050405020304" pitchFamily="18" charset="0"/>
                          <a:cs typeface="Times New Roman" panose="02020603050405020304" pitchFamily="18" charset="0"/>
                        </a:rPr>
                        <a:t> </a:t>
                      </a:r>
                      <a:r>
                        <a:rPr lang="en-US" sz="1900">
                          <a:solidFill>
                            <a:schemeClr val="tx1"/>
                          </a:solidFill>
                          <a:effectLst/>
                          <a:latin typeface="Times New Roman" panose="02020603050405020304" pitchFamily="18" charset="0"/>
                          <a:cs typeface="Times New Roman" panose="02020603050405020304" pitchFamily="18" charset="0"/>
                        </a:rPr>
                        <a:t>tax</a:t>
                      </a:r>
                      <a:r>
                        <a:rPr lang="en-US" sz="1900" spc="25">
                          <a:solidFill>
                            <a:schemeClr val="tx1"/>
                          </a:solidFill>
                          <a:effectLst/>
                          <a:latin typeface="Times New Roman" panose="02020603050405020304" pitchFamily="18" charset="0"/>
                          <a:cs typeface="Times New Roman" panose="02020603050405020304" pitchFamily="18" charset="0"/>
                        </a:rPr>
                        <a:t> </a:t>
                      </a:r>
                      <a:r>
                        <a:rPr lang="en-US" sz="1900" spc="-10">
                          <a:solidFill>
                            <a:schemeClr val="tx1"/>
                          </a:solidFill>
                          <a:effectLst/>
                          <a:latin typeface="Times New Roman" panose="02020603050405020304" pitchFamily="18" charset="0"/>
                          <a:cs typeface="Times New Roman" panose="02020603050405020304" pitchFamily="18" charset="0"/>
                        </a:rPr>
                        <a:t>liability</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2865" marR="0">
                        <a:spcBef>
                          <a:spcPts val="35"/>
                        </a:spcBef>
                      </a:pPr>
                      <a:r>
                        <a:rPr lang="en-US" sz="1900" dirty="0">
                          <a:solidFill>
                            <a:schemeClr val="tx1"/>
                          </a:solidFill>
                          <a:effectLst/>
                          <a:latin typeface="Times New Roman" panose="02020603050405020304" pitchFamily="18" charset="0"/>
                          <a:cs typeface="Times New Roman" panose="02020603050405020304" pitchFamily="18" charset="0"/>
                        </a:rPr>
                        <a:t>Rs.</a:t>
                      </a:r>
                      <a:r>
                        <a:rPr lang="en-US" sz="1900" spc="35" dirty="0">
                          <a:solidFill>
                            <a:schemeClr val="tx1"/>
                          </a:solidFill>
                          <a:effectLst/>
                          <a:latin typeface="Times New Roman" panose="02020603050405020304" pitchFamily="18" charset="0"/>
                          <a:cs typeface="Times New Roman" panose="02020603050405020304" pitchFamily="18" charset="0"/>
                        </a:rPr>
                        <a:t> </a:t>
                      </a:r>
                      <a:r>
                        <a:rPr lang="en-US" sz="1900" dirty="0">
                          <a:solidFill>
                            <a:schemeClr val="tx1"/>
                          </a:solidFill>
                          <a:effectLst/>
                          <a:latin typeface="Times New Roman" panose="02020603050405020304" pitchFamily="18" charset="0"/>
                          <a:cs typeface="Times New Roman" panose="02020603050405020304" pitchFamily="18" charset="0"/>
                        </a:rPr>
                        <a:t>61,</a:t>
                      </a:r>
                      <a:r>
                        <a:rPr lang="en-US" sz="1900" spc="40" dirty="0">
                          <a:solidFill>
                            <a:schemeClr val="tx1"/>
                          </a:solidFill>
                          <a:effectLst/>
                          <a:latin typeface="Times New Roman" panose="02020603050405020304" pitchFamily="18" charset="0"/>
                          <a:cs typeface="Times New Roman" panose="02020603050405020304" pitchFamily="18" charset="0"/>
                        </a:rPr>
                        <a:t> </a:t>
                      </a:r>
                      <a:r>
                        <a:rPr lang="en-US" sz="1900" spc="-10" dirty="0">
                          <a:solidFill>
                            <a:schemeClr val="tx1"/>
                          </a:solidFill>
                          <a:effectLst/>
                          <a:latin typeface="Times New Roman" panose="02020603050405020304" pitchFamily="18" charset="0"/>
                          <a:cs typeface="Times New Roman" panose="02020603050405020304" pitchFamily="18" charset="0"/>
                        </a:rPr>
                        <a:t>500/-</a:t>
                      </a:r>
                      <a:endParaRPr lang="en-US" sz="19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407070986"/>
                  </a:ext>
                </a:extLst>
              </a:tr>
            </a:tbl>
          </a:graphicData>
        </a:graphic>
      </p:graphicFrame>
      <p:sp>
        <p:nvSpPr>
          <p:cNvPr id="4" name="Footer Placeholder 3">
            <a:extLst>
              <a:ext uri="{FF2B5EF4-FFF2-40B4-BE49-F238E27FC236}">
                <a16:creationId xmlns:a16="http://schemas.microsoft.com/office/drawing/2014/main" id="{7193E474-33C1-8CF4-FE81-D0767452F1F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070502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886C2-8F99-0F24-D560-C669E62587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21A3C1-8779-DEF0-57C1-F89F27DCB28B}"/>
              </a:ext>
            </a:extLst>
          </p:cNvPr>
          <p:cNvSpPr>
            <a:spLocks noGrp="1"/>
          </p:cNvSpPr>
          <p:nvPr>
            <p:ph idx="1"/>
          </p:nvPr>
        </p:nvSpPr>
        <p:spPr>
          <a:xfrm>
            <a:off x="276367" y="381000"/>
            <a:ext cx="8516203" cy="523934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(ii) Tax payable on total income of Rs. 12,00,000/- on which rebate is available is Nil.</a:t>
            </a:r>
          </a:p>
          <a:p>
            <a:pPr marL="0" indent="0" algn="just">
              <a:buNone/>
            </a:pPr>
            <a:r>
              <a:rPr lang="en-US" sz="2400" dirty="0">
                <a:latin typeface="Times New Roman" panose="02020603050405020304" pitchFamily="18" charset="0"/>
                <a:cs typeface="Times New Roman" panose="02020603050405020304" pitchFamily="18" charset="0"/>
              </a:rPr>
              <a:t>(iii) Now the tax liability without marginal relief (in this case Rs. 61,500) shall be compared with amount exceeding total income </a:t>
            </a:r>
            <a:r>
              <a:rPr lang="en-US" sz="2400" dirty="0" err="1">
                <a:latin typeface="Times New Roman" panose="02020603050405020304" pitchFamily="18" charset="0"/>
                <a:cs typeface="Times New Roman" panose="02020603050405020304" pitchFamily="18" charset="0"/>
              </a:rPr>
              <a:t>upto</a:t>
            </a:r>
            <a:r>
              <a:rPr lang="en-US" sz="2400" dirty="0">
                <a:latin typeface="Times New Roman" panose="02020603050405020304" pitchFamily="18" charset="0"/>
                <a:cs typeface="Times New Roman" panose="02020603050405020304" pitchFamily="18" charset="0"/>
              </a:rPr>
              <a:t> which rebate is available [in this case Rs. 10,000, [i.e. Rs.12,10,000- Rs. 12,00,000]</a:t>
            </a:r>
          </a:p>
          <a:p>
            <a:pPr marL="0" indent="0" algn="just">
              <a:buNone/>
            </a:pPr>
            <a:r>
              <a:rPr lang="en-US" sz="2400" dirty="0">
                <a:latin typeface="Times New Roman" panose="02020603050405020304" pitchFamily="18" charset="0"/>
                <a:cs typeface="Times New Roman" panose="02020603050405020304" pitchFamily="18" charset="0"/>
              </a:rPr>
              <a:t>(iv) The marginal relief shall be computed by deducting the income exceeding Rs. 12, 10,000 (i.e. Rs.10,000) from total tax liability determined in this case (i.e. Rs. 61,500) as tabulated above.</a:t>
            </a:r>
          </a:p>
          <a:p>
            <a:pPr marL="0" indent="0" algn="just">
              <a:buNone/>
            </a:pPr>
            <a:r>
              <a:rPr lang="en-US" sz="2400" dirty="0">
                <a:latin typeface="Times New Roman" panose="02020603050405020304" pitchFamily="18" charset="0"/>
                <a:cs typeface="Times New Roman" panose="02020603050405020304" pitchFamily="18" charset="0"/>
              </a:rPr>
              <a:t>(v) Therefore, in the above case rebate by way of marginal relief is Rs. 51,500 (61,500/- 10,000/-= 51,500/-) is allowed.</a:t>
            </a:r>
          </a:p>
          <a:p>
            <a:pPr marL="0" indent="0" algn="just">
              <a:buNone/>
            </a:pPr>
            <a:r>
              <a:rPr lang="en-US" sz="2400" dirty="0">
                <a:latin typeface="Times New Roman" panose="02020603050405020304" pitchFamily="18" charset="0"/>
                <a:cs typeface="Times New Roman" panose="02020603050405020304" pitchFamily="18" charset="0"/>
              </a:rPr>
              <a:t>(vi) Tax payable is therefore Rs. 10,000 [Rs. 61,500-Rs.51,500]</a:t>
            </a:r>
          </a:p>
        </p:txBody>
      </p:sp>
      <p:sp>
        <p:nvSpPr>
          <p:cNvPr id="2" name="Footer Placeholder 1">
            <a:extLst>
              <a:ext uri="{FF2B5EF4-FFF2-40B4-BE49-F238E27FC236}">
                <a16:creationId xmlns:a16="http://schemas.microsoft.com/office/drawing/2014/main" id="{59D8B005-99BC-4F71-3F43-5EAF85BE733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8392028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4F6F4-91A0-45C8-89C1-82994E5375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744958-395A-14E7-CCEF-6C6065EE9A3A}"/>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Q.18.	What is the maximum amount of rebate available to any tax payer?</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maximum rebate available is Rs 60,000 which is there for a tax payer having income of Rs 12 lacs on which tax is payable as per the new slabs.</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BB102F8-6FF6-2403-7B0C-56B22281546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285282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EECEC-5629-D875-8E24-7E278D7149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D3405-DA1C-CF35-C52D-C3A4F06F9B8F}"/>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Q.19. What is the total income till which marginal relief is admissible?</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The total income till which marginal relief is available is near about Rs. 12,75,000/-.</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224AEC4-BAAF-7527-220D-BBD45E225DD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9740536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45747-7913-AE13-884C-BA2A1BC2AD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CB796C-62A3-703A-3B69-A83AB3DD6522}"/>
              </a:ext>
            </a:extLst>
          </p:cNvPr>
          <p:cNvSpPr>
            <a:spLocks noGrp="1"/>
          </p:cNvSpPr>
          <p:nvPr>
            <p:ph idx="1"/>
          </p:nvPr>
        </p:nvSpPr>
        <p:spPr>
          <a:xfrm>
            <a:off x="276367" y="3048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Q.20.	Whether special income having special rate such as capital gains, lottery etc. also be eligible for rebate?</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No rebate is not available on income from capital gains or lotteries or any other income on which special rate has been provided in the Act. </a:t>
            </a:r>
          </a:p>
          <a:p>
            <a:pPr marL="0" indent="0" algn="just">
              <a:buNone/>
            </a:pPr>
            <a:r>
              <a:rPr lang="en-US" sz="2400" dirty="0">
                <a:latin typeface="Times New Roman" panose="02020603050405020304" pitchFamily="18" charset="0"/>
                <a:cs typeface="Times New Roman" panose="02020603050405020304" pitchFamily="18" charset="0"/>
              </a:rPr>
              <a:t>It is available only on the tax payable as per slabs under section 115BAC.</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1B21D1A-9F66-6B7A-988E-2F5582D6075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1286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72267-54D9-23A5-7598-E6321A412D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00ADB2-5271-329E-4F87-FF60444A9B85}"/>
              </a:ext>
            </a:extLst>
          </p:cNvPr>
          <p:cNvSpPr>
            <a:spLocks noGrp="1"/>
          </p:cNvSpPr>
          <p:nvPr>
            <p:ph idx="1"/>
          </p:nvPr>
        </p:nvSpPr>
        <p:spPr>
          <a:xfrm>
            <a:off x="276367" y="381000"/>
            <a:ext cx="8516203" cy="3221008"/>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Q.21.	What is the difference between rebate and marginal relief?</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Rebate is the deduction from tax which is available to tax payers having income </a:t>
            </a:r>
            <a:r>
              <a:rPr lang="en-US" sz="2400" dirty="0" err="1">
                <a:latin typeface="Times New Roman" panose="02020603050405020304" pitchFamily="18" charset="0"/>
                <a:cs typeface="Times New Roman" panose="02020603050405020304" pitchFamily="18" charset="0"/>
              </a:rPr>
              <a:t>upto</a:t>
            </a:r>
            <a:r>
              <a:rPr lang="en-US" sz="2400" dirty="0">
                <a:latin typeface="Times New Roman" panose="02020603050405020304" pitchFamily="18" charset="0"/>
                <a:cs typeface="Times New Roman" panose="02020603050405020304" pitchFamily="18" charset="0"/>
              </a:rPr>
              <a:t> Rs. 12 Lacs in the new regime. </a:t>
            </a:r>
          </a:p>
          <a:p>
            <a:pPr marL="0" indent="0" algn="just">
              <a:buNone/>
            </a:pPr>
            <a:r>
              <a:rPr lang="en-US" sz="2400" dirty="0">
                <a:latin typeface="Times New Roman" panose="02020603050405020304" pitchFamily="18" charset="0"/>
                <a:cs typeface="Times New Roman" panose="02020603050405020304" pitchFamily="18" charset="0"/>
              </a:rPr>
              <a:t>Marginal relief ensures that taxpayers having income marginally higher than Rs. 12 lacs do not pay tax more than the income in excess of 12 lacs.</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18547DF-FF7B-25EF-53EC-7483EF31441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620259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0" marR="0" indent="0" algn="just">
              <a:lnSpc>
                <a:spcPct val="100000"/>
              </a:lnSpc>
              <a:spcAft>
                <a:spcPts val="600"/>
              </a:spcAft>
              <a:buNone/>
            </a:pPr>
            <a:r>
              <a:rPr lang="en-IN" sz="2400" b="1" i="1" dirty="0">
                <a:effectLst/>
                <a:latin typeface="Times New Roman" panose="02020603050405020304" pitchFamily="18" charset="0"/>
                <a:ea typeface="Calibri" panose="020F0502020204030204" pitchFamily="34" charset="0"/>
                <a:cs typeface="Times New Roman" panose="02020603050405020304" pitchFamily="18" charset="0"/>
              </a:rPr>
              <a:t>International Financial Services Centre (IFSC)</a:t>
            </a:r>
            <a:endParaRPr lang="en-US" sz="2400" b="1" i="1"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0000"/>
              </a:lnSpc>
              <a:spcAft>
                <a:spcPts val="600"/>
              </a:spcAft>
              <a:buNone/>
            </a:pP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153. In order to attract and promote additional activities in the IFSC, I am inter alia proposing specific benefits to ship-leasing units, insurance offices and treasury centres of global companies which are set up in IFSC.  Further, to claim benefits, the cut-off date for commencement in IFSC has also been extended by five years to 31.3.2030.</a:t>
            </a:r>
          </a:p>
          <a:p>
            <a:pPr marL="0" marR="0" indent="0" algn="just">
              <a:lnSpc>
                <a:spcPct val="100000"/>
              </a:lnSpc>
              <a:spcAft>
                <a:spcPts val="600"/>
              </a:spcAft>
              <a:buNone/>
            </a:pPr>
            <a:endParaRPr lang="en-US" sz="24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82550" indent="0" algn="just">
              <a:lnSpc>
                <a:spcPct val="100000"/>
              </a:lnSpc>
              <a:buNone/>
            </a:pPr>
            <a:endParaRPr lang="en-US" sz="2400" i="1" dirty="0">
              <a:latin typeface="Times New Roman" panose="02020603050405020304" pitchFamily="18" charset="0"/>
              <a:cs typeface="Times New Roman" panose="02020603050405020304" pitchFamily="18" charset="0"/>
            </a:endParaRPr>
          </a:p>
          <a:p>
            <a:pPr marL="0" indent="0" algn="just">
              <a:buNone/>
            </a:pP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178E9A8-2E51-31A8-77EB-EC5B83D84326}"/>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C74BF-E37A-5CA5-A802-774760CC67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636DE3-E627-7B5F-2D8E-3501C8C0000A}"/>
              </a:ext>
            </a:extLst>
          </p:cNvPr>
          <p:cNvSpPr>
            <a:spLocks noGrp="1"/>
          </p:cNvSpPr>
          <p:nvPr>
            <p:ph idx="1"/>
          </p:nvPr>
        </p:nvSpPr>
        <p:spPr>
          <a:xfrm>
            <a:off x="228600" y="381000"/>
            <a:ext cx="8686800" cy="6019800"/>
          </a:xfrm>
        </p:spPr>
        <p:txBody>
          <a:bodyPr>
            <a:normAutofit/>
          </a:bodyPr>
          <a:lstStyle/>
          <a:p>
            <a:pPr marL="0" indent="0">
              <a:buNone/>
            </a:pPr>
            <a:r>
              <a:rPr lang="en-US" sz="2200" b="1" dirty="0">
                <a:latin typeface="Times New Roman" panose="02020603050405020304" pitchFamily="18" charset="0"/>
                <a:cs typeface="Times New Roman" panose="02020603050405020304" pitchFamily="18" charset="0"/>
              </a:rPr>
              <a:t>MEASURES TO PROMOTE INVESTMENT AND EMPLOYMENT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Incentives to International Financial Services Centre </a:t>
            </a:r>
          </a:p>
          <a:p>
            <a:pPr marL="0" indent="0" algn="just">
              <a:buNone/>
            </a:pPr>
            <a:r>
              <a:rPr lang="en-US" sz="2400" dirty="0">
                <a:latin typeface="Times New Roman" panose="02020603050405020304" pitchFamily="18" charset="0"/>
                <a:cs typeface="Times New Roman" panose="02020603050405020304" pitchFamily="18" charset="0"/>
              </a:rPr>
              <a:t>International Financial Services Centre (IFSC) is a </a:t>
            </a:r>
            <a:r>
              <a:rPr lang="en-US" sz="2400" b="1" u="sng" dirty="0">
                <a:latin typeface="Times New Roman" panose="02020603050405020304" pitchFamily="18" charset="0"/>
                <a:cs typeface="Times New Roman" panose="02020603050405020304" pitchFamily="18" charset="0"/>
              </a:rPr>
              <a:t>jurisdiction that provides financial services to non-residents and residents, to the extent permissible under the current regulations, in any currency except Indian Rupee.</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In order to </a:t>
            </a:r>
            <a:r>
              <a:rPr lang="en-US" sz="2400" b="1" u="sng" dirty="0">
                <a:latin typeface="Times New Roman" panose="02020603050405020304" pitchFamily="18" charset="0"/>
                <a:cs typeface="Times New Roman" panose="02020603050405020304" pitchFamily="18" charset="0"/>
              </a:rPr>
              <a:t>promote the development of world-class financial infrastructure in India, several tax concessions have been provided to units located in IFSC,</a:t>
            </a:r>
            <a:r>
              <a:rPr lang="en-US" sz="2400" dirty="0">
                <a:latin typeface="Times New Roman" panose="02020603050405020304" pitchFamily="18" charset="0"/>
                <a:cs typeface="Times New Roman" panose="02020603050405020304" pitchFamily="18" charset="0"/>
              </a:rPr>
              <a:t> under the Act, over the past few years. </a:t>
            </a:r>
          </a:p>
        </p:txBody>
      </p:sp>
      <p:sp>
        <p:nvSpPr>
          <p:cNvPr id="2" name="Footer Placeholder 1">
            <a:extLst>
              <a:ext uri="{FF2B5EF4-FFF2-40B4-BE49-F238E27FC236}">
                <a16:creationId xmlns:a16="http://schemas.microsoft.com/office/drawing/2014/main" id="{F21EE2AA-399F-F5E2-6BBC-5623A34BC59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9729449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In order to </a:t>
            </a:r>
            <a:r>
              <a:rPr lang="en-US" sz="2400" b="1" u="sng" dirty="0">
                <a:latin typeface="Times New Roman" panose="02020603050405020304" pitchFamily="18" charset="0"/>
                <a:cs typeface="Times New Roman" panose="02020603050405020304" pitchFamily="18" charset="0"/>
              </a:rPr>
              <a:t>further incentivize operations from IFSC,</a:t>
            </a:r>
            <a:r>
              <a:rPr lang="en-US" sz="2400" dirty="0">
                <a:latin typeface="Times New Roman" panose="02020603050405020304" pitchFamily="18" charset="0"/>
                <a:cs typeface="Times New Roman" panose="02020603050405020304" pitchFamily="18" charset="0"/>
              </a:rPr>
              <a:t> it is proposed to make the following amendments:-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II. Extension of sunset dates for several tax concessions pertaining to IFSC </a:t>
            </a:r>
          </a:p>
          <a:p>
            <a:pPr marL="0" indent="0" algn="just">
              <a:buNone/>
            </a:pPr>
            <a:r>
              <a:rPr lang="en-US" sz="2400" b="1" u="sng" dirty="0">
                <a:latin typeface="Times New Roman" panose="02020603050405020304" pitchFamily="18" charset="0"/>
                <a:cs typeface="Times New Roman" panose="02020603050405020304" pitchFamily="18" charset="0"/>
              </a:rPr>
              <a:t>The sunset dates for commencement of operations</a:t>
            </a:r>
            <a:r>
              <a:rPr lang="en-US" sz="2400" dirty="0">
                <a:latin typeface="Times New Roman" panose="02020603050405020304" pitchFamily="18" charset="0"/>
                <a:cs typeface="Times New Roman" panose="02020603050405020304" pitchFamily="18" charset="0"/>
              </a:rPr>
              <a:t> of IFSC units for several tax concessions, or relocation of funds to IFSC, in clause (d) of sub-section (2) of section 80LA, clause (4D), clause (4F), clause (4H) of section 10 and clause (</a:t>
            </a:r>
            <a:r>
              <a:rPr lang="en-US" sz="2400" dirty="0" err="1">
                <a:latin typeface="Times New Roman" panose="02020603050405020304" pitchFamily="18" charset="0"/>
                <a:cs typeface="Times New Roman" panose="02020603050405020304" pitchFamily="18" charset="0"/>
              </a:rPr>
              <a:t>viiad</a:t>
            </a:r>
            <a:r>
              <a:rPr lang="en-US" sz="2400" dirty="0">
                <a:latin typeface="Times New Roman" panose="02020603050405020304" pitchFamily="18" charset="0"/>
                <a:cs typeface="Times New Roman" panose="02020603050405020304" pitchFamily="18" charset="0"/>
              </a:rPr>
              <a:t>) of section 47, is proposed to be </a:t>
            </a:r>
            <a:r>
              <a:rPr lang="en-US" sz="2400" b="1" u="sng" dirty="0">
                <a:latin typeface="Times New Roman" panose="02020603050405020304" pitchFamily="18" charset="0"/>
                <a:cs typeface="Times New Roman" panose="02020603050405020304" pitchFamily="18" charset="0"/>
              </a:rPr>
              <a:t>extended to 31st day of March, 2030.</a:t>
            </a:r>
            <a:r>
              <a:rPr lang="en-US" sz="2400" dirty="0">
                <a:latin typeface="Times New Roman" panose="02020603050405020304" pitchFamily="18" charset="0"/>
                <a:cs typeface="Times New Roman" panose="02020603050405020304" pitchFamily="18" charset="0"/>
              </a:rPr>
              <a: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These amendments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6, 13 &amp; 19] </a:t>
            </a:r>
          </a:p>
        </p:txBody>
      </p:sp>
      <p:sp>
        <p:nvSpPr>
          <p:cNvPr id="2" name="Footer Placeholder 1">
            <a:extLst>
              <a:ext uri="{FF2B5EF4-FFF2-40B4-BE49-F238E27FC236}">
                <a16:creationId xmlns:a16="http://schemas.microsoft.com/office/drawing/2014/main" id="{143CD6A6-CF31-2861-A0FB-07168DCB8FB6}"/>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III. Exemption on life insurance policy from IFSC Insurance offices </a:t>
            </a:r>
          </a:p>
          <a:p>
            <a:pPr marL="0" indent="0" algn="just">
              <a:buNone/>
            </a:pPr>
            <a:r>
              <a:rPr lang="en-US" sz="2400" dirty="0">
                <a:latin typeface="Times New Roman" panose="02020603050405020304" pitchFamily="18" charset="0"/>
                <a:cs typeface="Times New Roman" panose="02020603050405020304" pitchFamily="18" charset="0"/>
              </a:rPr>
              <a:t>Clause (10D) of section 10 provides exemption to sum received under a life insurance policy including the sum allocated by way of bonus on such policy, subject to the conditions specified therein. The said provisions are also applicable to insurance policies issued by IFSC Insurance Offices. </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Provisos </a:t>
            </a:r>
            <a:r>
              <a:rPr lang="en-US" sz="2400" b="1" u="sng" dirty="0">
                <a:latin typeface="Times New Roman" panose="02020603050405020304" pitchFamily="18" charset="0"/>
                <a:cs typeface="Times New Roman" panose="02020603050405020304" pitchFamily="18" charset="0"/>
              </a:rPr>
              <a:t>(fourth, fifth, sixth and seventh provisos)</a:t>
            </a:r>
            <a:r>
              <a:rPr lang="en-US" sz="2400" dirty="0">
                <a:latin typeface="Times New Roman" panose="02020603050405020304" pitchFamily="18" charset="0"/>
                <a:cs typeface="Times New Roman" panose="02020603050405020304" pitchFamily="18" charset="0"/>
              </a:rPr>
              <a:t> to the said clause, inter alia, provide that the </a:t>
            </a:r>
            <a:r>
              <a:rPr lang="en-US" sz="2400" b="1" u="sng" dirty="0">
                <a:latin typeface="Times New Roman" panose="02020603050405020304" pitchFamily="18" charset="0"/>
                <a:cs typeface="Times New Roman" panose="02020603050405020304" pitchFamily="18" charset="0"/>
              </a:rPr>
              <a:t>exemption</a:t>
            </a:r>
            <a:r>
              <a:rPr lang="en-US" sz="2400" dirty="0">
                <a:latin typeface="Times New Roman" panose="02020603050405020304" pitchFamily="18" charset="0"/>
                <a:cs typeface="Times New Roman" panose="02020603050405020304" pitchFamily="18" charset="0"/>
              </a:rPr>
              <a:t> under the said clause is </a:t>
            </a:r>
            <a:r>
              <a:rPr lang="en-US" sz="2400" b="1" u="sng" dirty="0">
                <a:latin typeface="Times New Roman" panose="02020603050405020304" pitchFamily="18" charset="0"/>
                <a:cs typeface="Times New Roman" panose="02020603050405020304" pitchFamily="18" charset="0"/>
              </a:rPr>
              <a:t>not available if annual amount of premium or aggregate of premiums payable is above Rs. 2.5 lakhs for unit linked insurance policies, and </a:t>
            </a:r>
            <a:r>
              <a:rPr lang="en-US" sz="2400" b="1" u="sng" dirty="0" err="1">
                <a:latin typeface="Times New Roman" panose="02020603050405020304" pitchFamily="18" charset="0"/>
                <a:cs typeface="Times New Roman" panose="02020603050405020304" pitchFamily="18" charset="0"/>
              </a:rPr>
              <a:t>Rs</a:t>
            </a:r>
            <a:r>
              <a:rPr lang="en-US" sz="2400" b="1" u="sng" dirty="0">
                <a:latin typeface="Times New Roman" panose="02020603050405020304" pitchFamily="18" charset="0"/>
                <a:cs typeface="Times New Roman" panose="02020603050405020304" pitchFamily="18" charset="0"/>
              </a:rPr>
              <a:t>. 5 lakhs for life insurance policies other than unit linked insurance policies. </a:t>
            </a:r>
          </a:p>
          <a:p>
            <a:pPr marL="0" indent="0" algn="just">
              <a:buNone/>
            </a:pP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EB87E34-02EE-2961-4B0A-848A7787BA56}"/>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In order to provide </a:t>
            </a:r>
            <a:r>
              <a:rPr lang="en-US" sz="2400" b="1" u="sng" dirty="0">
                <a:latin typeface="Times New Roman" panose="02020603050405020304" pitchFamily="18" charset="0"/>
                <a:cs typeface="Times New Roman" panose="02020603050405020304" pitchFamily="18" charset="0"/>
              </a:rPr>
              <a:t>parity to non-residents availing life insurance from insurance office in IFSC vis a vis other foreign jurisdiction,</a:t>
            </a:r>
            <a:r>
              <a:rPr lang="en-US" sz="2400" dirty="0">
                <a:latin typeface="Times New Roman" panose="02020603050405020304" pitchFamily="18" charset="0"/>
                <a:cs typeface="Times New Roman" panose="02020603050405020304" pitchFamily="18" charset="0"/>
              </a:rPr>
              <a:t> it is proposed to amend the clause (10D) of section 10 so as to provide that </a:t>
            </a:r>
            <a:r>
              <a:rPr lang="en-US" sz="2400" b="1" u="sng" dirty="0">
                <a:latin typeface="Times New Roman" panose="02020603050405020304" pitchFamily="18" charset="0"/>
                <a:cs typeface="Times New Roman" panose="02020603050405020304" pitchFamily="18" charset="0"/>
              </a:rPr>
              <a:t>proceeds received on life insurance policy issued by IFSC insurance intermediary office shall be exempted without the condition related to the maximum premium payable on such policy as mentioned above.</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4. These amendments will take effect from the 1st day of April, 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6]</a:t>
            </a:r>
          </a:p>
        </p:txBody>
      </p:sp>
      <p:sp>
        <p:nvSpPr>
          <p:cNvPr id="2" name="Footer Placeholder 1">
            <a:extLst>
              <a:ext uri="{FF2B5EF4-FFF2-40B4-BE49-F238E27FC236}">
                <a16:creationId xmlns:a16="http://schemas.microsoft.com/office/drawing/2014/main" id="{B86BD1E0-0A50-6F62-A1A2-AAA05612E85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IV. Exemption to capital gains and dividend for ship leasing units in IFS</a:t>
            </a:r>
          </a:p>
          <a:p>
            <a:pPr marL="0" indent="0" algn="just">
              <a:buNone/>
            </a:pPr>
            <a:r>
              <a:rPr lang="en-US" sz="2400" b="1" u="sng" dirty="0">
                <a:latin typeface="Times New Roman" panose="02020603050405020304" pitchFamily="18" charset="0"/>
                <a:cs typeface="Times New Roman" panose="02020603050405020304" pitchFamily="18" charset="0"/>
              </a:rPr>
              <a:t>Clause (4H) of section 10 provides exemption to non-residents or unit of IFSC engaged in aircraft leasing on capital gains tax</a:t>
            </a:r>
            <a:r>
              <a:rPr lang="en-US" sz="2400" dirty="0">
                <a:latin typeface="Times New Roman" panose="02020603050405020304" pitchFamily="18" charset="0"/>
                <a:cs typeface="Times New Roman" panose="02020603050405020304" pitchFamily="18" charset="0"/>
              </a:rPr>
              <a:t> on transfer of equity shares of domestic companies being units of IFSC, </a:t>
            </a:r>
            <a:r>
              <a:rPr lang="en-US" sz="2400" b="1" u="sng" dirty="0">
                <a:latin typeface="Times New Roman" panose="02020603050405020304" pitchFamily="18" charset="0"/>
                <a:cs typeface="Times New Roman" panose="02020603050405020304" pitchFamily="18" charset="0"/>
              </a:rPr>
              <a:t>engaged in aircraft leasing. </a:t>
            </a:r>
          </a:p>
          <a:p>
            <a:pPr marL="0" indent="0" algn="just">
              <a:buNone/>
            </a:pPr>
            <a:r>
              <a:rPr lang="en-US" sz="2400" dirty="0">
                <a:latin typeface="Times New Roman" panose="02020603050405020304" pitchFamily="18" charset="0"/>
                <a:cs typeface="Times New Roman" panose="02020603050405020304" pitchFamily="18" charset="0"/>
              </a:rPr>
              <a:t>Further, </a:t>
            </a:r>
            <a:r>
              <a:rPr lang="en-US" sz="2400" b="1" u="sng" dirty="0">
                <a:latin typeface="Times New Roman" panose="02020603050405020304" pitchFamily="18" charset="0"/>
                <a:cs typeface="Times New Roman" panose="02020603050405020304" pitchFamily="18" charset="0"/>
              </a:rPr>
              <a:t>clause (34B) of section 10 provides exemption to dividend paid</a:t>
            </a:r>
            <a:r>
              <a:rPr lang="en-US" sz="2400" dirty="0">
                <a:latin typeface="Times New Roman" panose="02020603050405020304" pitchFamily="18" charset="0"/>
                <a:cs typeface="Times New Roman" panose="02020603050405020304" pitchFamily="18" charset="0"/>
              </a:rPr>
              <a:t> by a company being a unit of IFSC </a:t>
            </a:r>
            <a:r>
              <a:rPr lang="en-US" sz="2400" b="1" u="sng" dirty="0">
                <a:latin typeface="Times New Roman" panose="02020603050405020304" pitchFamily="18" charset="0"/>
                <a:cs typeface="Times New Roman" panose="02020603050405020304" pitchFamily="18" charset="0"/>
              </a:rPr>
              <a:t>engaged in aircraft leasing, </a:t>
            </a:r>
            <a:r>
              <a:rPr lang="en-US" sz="2400" dirty="0">
                <a:latin typeface="Times New Roman" panose="02020603050405020304" pitchFamily="18" charset="0"/>
                <a:cs typeface="Times New Roman" panose="02020603050405020304" pitchFamily="18" charset="0"/>
              </a:rPr>
              <a:t>to a unit of IFSC engaged in aircraft leasing.</a:t>
            </a:r>
          </a:p>
        </p:txBody>
      </p:sp>
      <p:sp>
        <p:nvSpPr>
          <p:cNvPr id="2" name="Footer Placeholder 1">
            <a:extLst>
              <a:ext uri="{FF2B5EF4-FFF2-40B4-BE49-F238E27FC236}">
                <a16:creationId xmlns:a16="http://schemas.microsoft.com/office/drawing/2014/main" id="{35434398-1546-2165-902C-2CF28822659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963" y="152400"/>
            <a:ext cx="8801637"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It has been represented that similar to aircraft leasing business, in the ship leasing business, separate special purpose vehicles (SPVs) are created for one or more vessels to safeguard the investors. </a:t>
            </a:r>
          </a:p>
          <a:p>
            <a:pPr marL="0" indent="0" algn="just">
              <a:buNone/>
            </a:pPr>
            <a:r>
              <a:rPr lang="en-US" sz="2400" dirty="0">
                <a:latin typeface="Times New Roman" panose="02020603050405020304" pitchFamily="18" charset="0"/>
                <a:cs typeface="Times New Roman" panose="02020603050405020304" pitchFamily="18" charset="0"/>
              </a:rPr>
              <a:t>Therefore, on the lines of aircraft leasing, it is </a:t>
            </a:r>
            <a:r>
              <a:rPr lang="en-US" sz="2400" b="1" u="sng" dirty="0">
                <a:latin typeface="Times New Roman" panose="02020603050405020304" pitchFamily="18" charset="0"/>
                <a:cs typeface="Times New Roman" panose="02020603050405020304" pitchFamily="18" charset="0"/>
              </a:rPr>
              <a:t>proposed to extend the exemption in,-</a:t>
            </a:r>
          </a:p>
          <a:p>
            <a:pPr marL="0" indent="0" algn="just">
              <a:buNone/>
            </a:pPr>
            <a:r>
              <a:rPr lang="en-US" sz="2400" dirty="0">
                <a:latin typeface="Times New Roman" panose="02020603050405020304" pitchFamily="18" charset="0"/>
                <a:cs typeface="Times New Roman" panose="02020603050405020304" pitchFamily="18" charset="0"/>
              </a:rPr>
              <a:t>I) </a:t>
            </a:r>
            <a:r>
              <a:rPr lang="en-US" sz="2400" b="1" u="sng" dirty="0">
                <a:latin typeface="Times New Roman" panose="02020603050405020304" pitchFamily="18" charset="0"/>
                <a:cs typeface="Times New Roman" panose="02020603050405020304" pitchFamily="18" charset="0"/>
              </a:rPr>
              <a:t>Clause (4H) of section 10 to non-residents or units of IFSC engaged in ship leasing on capital gains tax on transfer of equity shares of domestic companies being units of IFSC, engaged in ship leasing.</a:t>
            </a:r>
          </a:p>
          <a:p>
            <a:pPr marL="0" indent="0" algn="just">
              <a:buNone/>
            </a:pPr>
            <a:r>
              <a:rPr lang="en-US" sz="2400" dirty="0">
                <a:latin typeface="Times New Roman" panose="02020603050405020304" pitchFamily="18" charset="0"/>
                <a:cs typeface="Times New Roman" panose="02020603050405020304" pitchFamily="18" charset="0"/>
              </a:rPr>
              <a:t>II) </a:t>
            </a:r>
            <a:r>
              <a:rPr lang="en-US" sz="2400" b="1" u="sng" dirty="0">
                <a:latin typeface="Times New Roman" panose="02020603050405020304" pitchFamily="18" charset="0"/>
                <a:cs typeface="Times New Roman" panose="02020603050405020304" pitchFamily="18" charset="0"/>
              </a:rPr>
              <a:t>Clause (34B) of section 10 to dividend paid by a company being a unit of IFSC engaged in ship leasing, to a unit of IFSC engaged in ship leasing.</a:t>
            </a:r>
            <a:r>
              <a:rPr lang="en-US" sz="2400" dirty="0">
                <a:latin typeface="Times New Roman" panose="02020603050405020304" pitchFamily="18" charset="0"/>
                <a:cs typeface="Times New Roman" panose="02020603050405020304" pitchFamily="18" charset="0"/>
              </a:rPr>
              <a:t> </a:t>
            </a:r>
          </a:p>
          <a:p>
            <a:pPr marL="514350" indent="-514350" algn="just">
              <a:buAutoNum type="romanUcParenBoth"/>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These amendments will take effect from the 1st day of April, 2025. </a:t>
            </a:r>
          </a:p>
          <a:p>
            <a:pPr marL="0" indent="0" algn="r">
              <a:buNone/>
            </a:pPr>
            <a:r>
              <a:rPr lang="en-US" sz="2400" b="1" dirty="0">
                <a:latin typeface="Times New Roman" panose="02020603050405020304" pitchFamily="18" charset="0"/>
                <a:cs typeface="Times New Roman" panose="02020603050405020304" pitchFamily="18" charset="0"/>
              </a:rPr>
              <a:t>[Clause 6]</a:t>
            </a:r>
          </a:p>
        </p:txBody>
      </p:sp>
      <p:sp>
        <p:nvSpPr>
          <p:cNvPr id="2" name="Footer Placeholder 1">
            <a:extLst>
              <a:ext uri="{FF2B5EF4-FFF2-40B4-BE49-F238E27FC236}">
                <a16:creationId xmlns:a16="http://schemas.microsoft.com/office/drawing/2014/main" id="{E272C873-EE6A-D471-E887-82B997BE8FB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909" y="381000"/>
            <a:ext cx="8542782"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V. </a:t>
            </a:r>
            <a:r>
              <a:rPr lang="en-US" sz="2400" b="1" dirty="0" err="1">
                <a:latin typeface="Times New Roman" panose="02020603050405020304" pitchFamily="18" charset="0"/>
                <a:cs typeface="Times New Roman" panose="02020603050405020304" pitchFamily="18" charset="0"/>
              </a:rPr>
              <a:t>Rationalisation</a:t>
            </a:r>
            <a:r>
              <a:rPr lang="en-US" sz="2400" b="1" dirty="0">
                <a:latin typeface="Times New Roman" panose="02020603050405020304" pitchFamily="18" charset="0"/>
                <a:cs typeface="Times New Roman" panose="02020603050405020304" pitchFamily="18" charset="0"/>
              </a:rPr>
              <a:t> of definition of ‘dividend’ for treasury </a:t>
            </a:r>
            <a:r>
              <a:rPr lang="en-US" sz="2400" b="1" dirty="0" err="1">
                <a:latin typeface="Times New Roman" panose="02020603050405020304" pitchFamily="18" charset="0"/>
                <a:cs typeface="Times New Roman" panose="02020603050405020304" pitchFamily="18" charset="0"/>
              </a:rPr>
              <a:t>centres</a:t>
            </a:r>
            <a:r>
              <a:rPr lang="en-US" sz="2400" b="1" dirty="0">
                <a:latin typeface="Times New Roman" panose="02020603050405020304" pitchFamily="18" charset="0"/>
                <a:cs typeface="Times New Roman" panose="02020603050405020304" pitchFamily="18" charset="0"/>
              </a:rPr>
              <a:t> in IFSC </a:t>
            </a:r>
          </a:p>
          <a:p>
            <a:pPr marL="0" indent="0" algn="just">
              <a:buNone/>
            </a:pPr>
            <a:r>
              <a:rPr lang="en-US" sz="2400" dirty="0">
                <a:latin typeface="Times New Roman" panose="02020603050405020304" pitchFamily="18" charset="0"/>
                <a:cs typeface="Times New Roman" panose="02020603050405020304" pitchFamily="18" charset="0"/>
              </a:rPr>
              <a:t>Sub-clause (e) of clause (22) of section 2, inter alia, provides that dividend includes any sum by way of advance or loan to a shareholder paid by a company (not being a company in which the public are substantially interested), </a:t>
            </a:r>
          </a:p>
          <a:p>
            <a:pPr marL="0" indent="0" algn="just">
              <a:buNone/>
            </a:pPr>
            <a:r>
              <a:rPr lang="en-US" sz="2400" dirty="0">
                <a:latin typeface="Times New Roman" panose="02020603050405020304" pitchFamily="18" charset="0"/>
                <a:cs typeface="Times New Roman" panose="02020603050405020304" pitchFamily="18" charset="0"/>
              </a:rPr>
              <a:t>where shareholder is the beneficial owner of shares holding not less than 10% of the voting power, or </a:t>
            </a:r>
          </a:p>
          <a:p>
            <a:pPr marL="0" indent="0" algn="just">
              <a:buNone/>
            </a:pPr>
            <a:r>
              <a:rPr lang="en-US" sz="2400" dirty="0">
                <a:latin typeface="Times New Roman" panose="02020603050405020304" pitchFamily="18" charset="0"/>
                <a:cs typeface="Times New Roman" panose="02020603050405020304" pitchFamily="18" charset="0"/>
              </a:rPr>
              <a:t>to any concern in which such shareholder is a member or a partner and in which he has a substantial interest or </a:t>
            </a:r>
          </a:p>
          <a:p>
            <a:pPr marL="0" indent="0" algn="just">
              <a:buNone/>
            </a:pPr>
            <a:r>
              <a:rPr lang="en-US" sz="2400" dirty="0">
                <a:latin typeface="Times New Roman" panose="02020603050405020304" pitchFamily="18" charset="0"/>
                <a:cs typeface="Times New Roman" panose="02020603050405020304" pitchFamily="18" charset="0"/>
              </a:rPr>
              <a:t>any payment by any such company on behalf, or for the individual benefit, of any such shareholder, </a:t>
            </a:r>
          </a:p>
          <a:p>
            <a:pPr marL="0" indent="0" algn="just">
              <a:buNone/>
            </a:pPr>
            <a:r>
              <a:rPr lang="en-US" sz="2400" dirty="0">
                <a:latin typeface="Times New Roman" panose="02020603050405020304" pitchFamily="18" charset="0"/>
                <a:cs typeface="Times New Roman" panose="02020603050405020304" pitchFamily="18" charset="0"/>
              </a:rPr>
              <a:t>to the extent to which the company in either case possesses accumulated profits. </a:t>
            </a:r>
          </a:p>
        </p:txBody>
      </p:sp>
      <p:sp>
        <p:nvSpPr>
          <p:cNvPr id="2" name="Footer Placeholder 1">
            <a:extLst>
              <a:ext uri="{FF2B5EF4-FFF2-40B4-BE49-F238E27FC236}">
                <a16:creationId xmlns:a16="http://schemas.microsoft.com/office/drawing/2014/main" id="{24F8516E-8518-0764-F5EC-2E851ECDFA7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Sub-clause (ii) of clause (22) of section 2 excludes from the definition of dividend (may be referred to as deemed dividend) any advance or loan made to a shareholder or the said concern by a company in the ordinary course of its business, where the lending of money is a substantial part of the business of the company.</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a:t>
            </a:r>
            <a:r>
              <a:rPr lang="en-US" sz="2400" b="1" u="sng" dirty="0">
                <a:latin typeface="Times New Roman" panose="02020603050405020304" pitchFamily="18" charset="0"/>
                <a:cs typeface="Times New Roman" panose="02020603050405020304" pitchFamily="18" charset="0"/>
              </a:rPr>
              <a:t>Suggestions have been received that borrowings by the corporate treasury </a:t>
            </a:r>
            <a:r>
              <a:rPr lang="en-US" sz="2400" b="1" u="sng" dirty="0" err="1">
                <a:latin typeface="Times New Roman" panose="02020603050405020304" pitchFamily="18" charset="0"/>
                <a:cs typeface="Times New Roman" panose="02020603050405020304" pitchFamily="18" charset="0"/>
              </a:rPr>
              <a:t>centre</a:t>
            </a:r>
            <a:r>
              <a:rPr lang="en-US" sz="2400" b="1" u="sng" dirty="0">
                <a:latin typeface="Times New Roman" panose="02020603050405020304" pitchFamily="18" charset="0"/>
                <a:cs typeface="Times New Roman" panose="02020603050405020304" pitchFamily="18" charset="0"/>
              </a:rPr>
              <a:t> in IFSC from any group entities could trigger deemed dividend provisions in the hands of the shareholder.</a:t>
            </a: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83E824E-3823-370C-E82C-56629B04FEF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4. It is </a:t>
            </a:r>
            <a:r>
              <a:rPr lang="en-US" sz="2400" b="1" u="sng" dirty="0">
                <a:latin typeface="Times New Roman" panose="02020603050405020304" pitchFamily="18" charset="0"/>
                <a:cs typeface="Times New Roman" panose="02020603050405020304" pitchFamily="18" charset="0"/>
              </a:rPr>
              <a:t>proposed to amend clause (22) of section 2 </a:t>
            </a:r>
            <a:r>
              <a:rPr lang="en-US" sz="2400" dirty="0">
                <a:latin typeface="Times New Roman" panose="02020603050405020304" pitchFamily="18" charset="0"/>
                <a:cs typeface="Times New Roman" panose="02020603050405020304" pitchFamily="18" charset="0"/>
              </a:rPr>
              <a:t>to provide that </a:t>
            </a:r>
            <a:r>
              <a:rPr lang="en-US" sz="2400" b="1" u="sng" dirty="0">
                <a:latin typeface="Times New Roman" panose="02020603050405020304" pitchFamily="18" charset="0"/>
                <a:cs typeface="Times New Roman" panose="02020603050405020304" pitchFamily="18" charset="0"/>
              </a:rPr>
              <a:t>any advance or loan between two group entities, where one of the group entity is a “Finance company” or a “Finance unit” in IFSC</a:t>
            </a:r>
            <a:r>
              <a:rPr lang="en-US" sz="2400" dirty="0">
                <a:latin typeface="Times New Roman" panose="02020603050405020304" pitchFamily="18" charset="0"/>
                <a:cs typeface="Times New Roman" panose="02020603050405020304" pitchFamily="18" charset="0"/>
              </a:rPr>
              <a:t> set up as a </a:t>
            </a:r>
            <a:r>
              <a:rPr lang="en-US" sz="2400" b="1" u="sng" dirty="0">
                <a:latin typeface="Times New Roman" panose="02020603050405020304" pitchFamily="18" charset="0"/>
                <a:cs typeface="Times New Roman" panose="02020603050405020304" pitchFamily="18" charset="0"/>
              </a:rPr>
              <a:t>global or regional corporate treasury </a:t>
            </a:r>
            <a:r>
              <a:rPr lang="en-US" sz="2400" b="1" u="sng" dirty="0" err="1">
                <a:latin typeface="Times New Roman" panose="02020603050405020304" pitchFamily="18" charset="0"/>
                <a:cs typeface="Times New Roman" panose="02020603050405020304" pitchFamily="18" charset="0"/>
              </a:rPr>
              <a:t>centre</a:t>
            </a:r>
            <a:r>
              <a:rPr lang="en-US" sz="2400" dirty="0">
                <a:latin typeface="Times New Roman" panose="02020603050405020304" pitchFamily="18" charset="0"/>
                <a:cs typeface="Times New Roman" panose="02020603050405020304" pitchFamily="18" charset="0"/>
              </a:rPr>
              <a:t> for undertaking treasury activities or treasury services and the ‘parent entity’ or ‘principal entity’ of such ‘group entity’ is listed on stock exchange in a country or territory outside India, other than the country or territory outside India as may be specified by the Board in this behalf, </a:t>
            </a:r>
            <a:r>
              <a:rPr lang="en-US" sz="2400" b="1" u="sng" dirty="0">
                <a:latin typeface="Times New Roman" panose="02020603050405020304" pitchFamily="18" charset="0"/>
                <a:cs typeface="Times New Roman" panose="02020603050405020304" pitchFamily="18" charset="0"/>
              </a:rPr>
              <a:t>shall not be treated as ‘dividend’.</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 conditions for a ‘group entity’, ‘principle entity’ and the ‘parent entity’ shall be prescribed.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5. These amendments will take effect from the 1st day of April, 2025.</a:t>
            </a:r>
          </a:p>
          <a:p>
            <a:pPr marL="0" indent="0" algn="r">
              <a:buNone/>
            </a:pPr>
            <a:r>
              <a:rPr lang="en-US" sz="2400" b="1" dirty="0">
                <a:latin typeface="Times New Roman" panose="02020603050405020304" pitchFamily="18" charset="0"/>
                <a:cs typeface="Times New Roman" panose="02020603050405020304" pitchFamily="18" charset="0"/>
              </a:rPr>
              <a:t>[Clause 3] </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1991CD5-EC54-D9D7-FB3C-AA881B8FC0E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VI. Simplified regime for fund managers based in IFSC</a:t>
            </a:r>
          </a:p>
          <a:p>
            <a:pPr marL="0" indent="0" algn="just">
              <a:buNone/>
            </a:pPr>
            <a:r>
              <a:rPr lang="en-US" sz="2400" dirty="0">
                <a:latin typeface="Times New Roman" panose="02020603050405020304" pitchFamily="18" charset="0"/>
                <a:cs typeface="Times New Roman" panose="02020603050405020304" pitchFamily="18" charset="0"/>
              </a:rPr>
              <a:t>Section 9A inter alia provides that the fund management activity carried out through an eligible fund manager acting on behalf of eligible investment fund shall not constitute business connection in India, subject to the conditions mentioned therein.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One of the conditions at clause (c) of sub-section (3) of section 9A inter alia provides that the eligible investment fund shall fulfil the condition that the aggregate participation or investment in the fund, directly or indirectly, by persons resident in India does not exceed five per cent of the corpus of the fund. </a:t>
            </a:r>
          </a:p>
        </p:txBody>
      </p:sp>
      <p:sp>
        <p:nvSpPr>
          <p:cNvPr id="2" name="Footer Placeholder 1">
            <a:extLst>
              <a:ext uri="{FF2B5EF4-FFF2-40B4-BE49-F238E27FC236}">
                <a16:creationId xmlns:a16="http://schemas.microsoft.com/office/drawing/2014/main" id="{C55FA2D2-C5BE-7AD6-FEC1-BEA066456BB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190" y="304800"/>
            <a:ext cx="862821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Sub-section (8A) of section 9A inter alia provides that the Central Government may by notification specify that any one or more of the conditions specified in sub-section (3) or sub-section (4), shall not apply or shall apply with such modifications, in case of an eligible investment fund and its eligible fund manager, if such fund manager is located in an IFSC and has commenced its operations on or before the 31st day of March, 2024.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It has been represented that there a </a:t>
            </a:r>
            <a:r>
              <a:rPr lang="en-US" sz="2400" b="1" u="sng" dirty="0">
                <a:latin typeface="Times New Roman" panose="02020603050405020304" pitchFamily="18" charset="0"/>
                <a:cs typeface="Times New Roman" panose="02020603050405020304" pitchFamily="18" charset="0"/>
              </a:rPr>
              <a:t>need to provide a specific simplified regime for IFSC based fund managers, managing funds situated in other jurisdiction so that fund managers in IFSC are at par with the fund management entities in competing foreign jurisdiction.</a:t>
            </a:r>
          </a:p>
        </p:txBody>
      </p:sp>
      <p:sp>
        <p:nvSpPr>
          <p:cNvPr id="2" name="Footer Placeholder 1">
            <a:extLst>
              <a:ext uri="{FF2B5EF4-FFF2-40B4-BE49-F238E27FC236}">
                <a16:creationId xmlns:a16="http://schemas.microsoft.com/office/drawing/2014/main" id="{A0E07A80-8216-F1C7-9551-A88F36D7483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5. It is proposed to amend the provisions of section 9A so that –</a:t>
            </a:r>
          </a:p>
          <a:p>
            <a:pPr marL="0" indent="0" algn="just">
              <a:buNone/>
            </a:pPr>
            <a:r>
              <a:rPr lang="en-US" sz="2400" dirty="0">
                <a:latin typeface="Times New Roman" panose="02020603050405020304" pitchFamily="18" charset="0"/>
                <a:cs typeface="Times New Roman" panose="02020603050405020304" pitchFamily="18" charset="0"/>
              </a:rPr>
              <a:t>I) The condition at clause (c) of sub-section (3) of section 9A is </a:t>
            </a:r>
            <a:r>
              <a:rPr lang="en-US" sz="2400" dirty="0" err="1">
                <a:latin typeface="Times New Roman" panose="02020603050405020304" pitchFamily="18" charset="0"/>
                <a:cs typeface="Times New Roman" panose="02020603050405020304" pitchFamily="18" charset="0"/>
              </a:rPr>
              <a:t>rationalised</a:t>
            </a:r>
            <a:r>
              <a:rPr lang="en-US" sz="2400" dirty="0">
                <a:latin typeface="Times New Roman" panose="02020603050405020304" pitchFamily="18" charset="0"/>
                <a:cs typeface="Times New Roman" panose="02020603050405020304" pitchFamily="18" charset="0"/>
              </a:rPr>
              <a:t> for all the eligible investment funds whether or not their eligible fund managers are based in IFSC, by determining the aggregate participation or investment in the fund as on the 1st day of April and the 1st day of October of the previous year and in case the said condition at clause (c) is not satisfied on either of the said days, it shall be provided that it will satisfy the same condition within four months of the said days;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In view of the </a:t>
            </a:r>
            <a:r>
              <a:rPr lang="en-US" sz="2400" dirty="0" err="1">
                <a:latin typeface="Times New Roman" panose="02020603050405020304" pitchFamily="18" charset="0"/>
                <a:cs typeface="Times New Roman" panose="02020603050405020304" pitchFamily="18" charset="0"/>
              </a:rPr>
              <a:t>rationalisation</a:t>
            </a:r>
            <a:r>
              <a:rPr lang="en-US" sz="2400" dirty="0">
                <a:latin typeface="Times New Roman" panose="02020603050405020304" pitchFamily="18" charset="0"/>
                <a:cs typeface="Times New Roman" panose="02020603050405020304" pitchFamily="18" charset="0"/>
              </a:rPr>
              <a:t> above, the condition at clause (c) of sub-section (3) of section 9A shall not be modified for any eligible investment fund and its eligible fund manager; and </a:t>
            </a:r>
          </a:p>
        </p:txBody>
      </p:sp>
      <p:sp>
        <p:nvSpPr>
          <p:cNvPr id="2" name="Footer Placeholder 1">
            <a:extLst>
              <a:ext uri="{FF2B5EF4-FFF2-40B4-BE49-F238E27FC236}">
                <a16:creationId xmlns:a16="http://schemas.microsoft.com/office/drawing/2014/main" id="{FF7E8BB4-7DB7-F287-77DE-7C3A065946F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5995"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III)  The other conditions (a) to (m) can be relaxed for a eligible investment fund where the date of commencement of operations by its eligible fund manager located in IFSC for the purposes of sub-section (8A) of section 9A is on or before 31st day of March, 2030.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6. These amendments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5]</a:t>
            </a: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50224BA-628E-7E93-5796-32B618D14E0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VII. Amendment of Section 10 related to Exempt income of Non-Residents</a:t>
            </a:r>
          </a:p>
          <a:p>
            <a:pPr marL="0" indent="0" algn="just">
              <a:buNone/>
            </a:pPr>
            <a:r>
              <a:rPr lang="en-US" sz="2400" dirty="0">
                <a:latin typeface="Times New Roman" panose="02020603050405020304" pitchFamily="18" charset="0"/>
                <a:cs typeface="Times New Roman" panose="02020603050405020304" pitchFamily="18" charset="0"/>
              </a:rPr>
              <a:t>The existing provisions of clause (4E) of section 10 of the Act provide that any income accrued or arisen to, or received by a non-resident on account of transfer of non-deliverable forward contracts or offshore derivative instruments or over the-counter derivatives, or distribution of income on offshore derivative instruments entered into with an offshore banking unit of an International Financial Services Centre referred to in sub-section (1A) of section 80LA shall not be included in the total income of the non-resident. </a:t>
            </a:r>
          </a:p>
        </p:txBody>
      </p:sp>
      <p:sp>
        <p:nvSpPr>
          <p:cNvPr id="2" name="Footer Placeholder 1">
            <a:extLst>
              <a:ext uri="{FF2B5EF4-FFF2-40B4-BE49-F238E27FC236}">
                <a16:creationId xmlns:a16="http://schemas.microsoft.com/office/drawing/2014/main" id="{DBC7CEB5-1112-C6F6-4D2B-79DD2F24495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In order to further incentivize operations from the IFSC, it is proposed to </a:t>
            </a:r>
            <a:r>
              <a:rPr lang="en-US" sz="2400" b="1" u="sng" dirty="0">
                <a:latin typeface="Times New Roman" panose="02020603050405020304" pitchFamily="18" charset="0"/>
                <a:cs typeface="Times New Roman" panose="02020603050405020304" pitchFamily="18" charset="0"/>
              </a:rPr>
              <a:t>amend clause (4E) of section 10 to provide that the income of a non-resident on account of transfer of non-deliverable forward contracts or offshore derivative instruments or over the-counter derivatives, or distribution of income on offshore derivative instruments, entered into with Foreign Portfolio Investors being an IFSC unit shall also not be included in the total income subject to certain conditions as may be prescribed.</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2026 and shall accordingly, apply in relation to the assessment year 2026-27 and subsequent assessment years.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6] </a:t>
            </a:r>
          </a:p>
        </p:txBody>
      </p:sp>
      <p:sp>
        <p:nvSpPr>
          <p:cNvPr id="2" name="Footer Placeholder 1">
            <a:extLst>
              <a:ext uri="{FF2B5EF4-FFF2-40B4-BE49-F238E27FC236}">
                <a16:creationId xmlns:a16="http://schemas.microsoft.com/office/drawing/2014/main" id="{0F88AAAC-B337-CA1B-90DB-8465DBC8211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6D693E-1039-C550-5FD1-5493CF3B01B4}"/>
              </a:ext>
            </a:extLst>
          </p:cNvPr>
          <p:cNvSpPr>
            <a:spLocks noGrp="1"/>
          </p:cNvSpPr>
          <p:nvPr>
            <p:ph idx="1"/>
          </p:nvPr>
        </p:nvSpPr>
        <p:spPr>
          <a:xfrm>
            <a:off x="457200" y="1143000"/>
            <a:ext cx="8229600" cy="4525962"/>
          </a:xfrm>
        </p:spPr>
        <p:txBody>
          <a:bodyPr/>
          <a:lstStyle/>
          <a:p>
            <a:pPr marL="82550" indent="0" algn="ctr">
              <a:buNone/>
            </a:pPr>
            <a:endParaRPr lang="en-US" sz="4400" b="1" dirty="0">
              <a:latin typeface="Times New Roman" panose="02020603050405020304" pitchFamily="18" charset="0"/>
              <a:cs typeface="Times New Roman" panose="02020603050405020304" pitchFamily="18" charset="0"/>
            </a:endParaRPr>
          </a:p>
          <a:p>
            <a:pPr marL="82550" indent="0" algn="ctr">
              <a:buNone/>
            </a:pPr>
            <a:endParaRPr lang="en-US" sz="4400" b="1" dirty="0">
              <a:latin typeface="Times New Roman" panose="02020603050405020304" pitchFamily="18" charset="0"/>
              <a:cs typeface="Times New Roman" panose="02020603050405020304" pitchFamily="18" charset="0"/>
            </a:endParaRPr>
          </a:p>
          <a:p>
            <a:pPr marL="82550" indent="0" algn="ctr">
              <a:buNone/>
            </a:pPr>
            <a:r>
              <a:rPr lang="en-US" sz="4400" b="1" dirty="0">
                <a:latin typeface="Times New Roman" panose="02020603050405020304" pitchFamily="18" charset="0"/>
                <a:cs typeface="Times New Roman" panose="02020603050405020304" pitchFamily="18" charset="0"/>
              </a:rPr>
              <a:t>FAQ:2- Incentives to IFSC</a:t>
            </a:r>
          </a:p>
          <a:p>
            <a:pPr marL="82550" indent="0">
              <a:buNone/>
            </a:pPr>
            <a:endParaRPr lang="en-US" dirty="0"/>
          </a:p>
        </p:txBody>
      </p:sp>
      <p:sp>
        <p:nvSpPr>
          <p:cNvPr id="4" name="Footer Placeholder 3">
            <a:extLst>
              <a:ext uri="{FF2B5EF4-FFF2-40B4-BE49-F238E27FC236}">
                <a16:creationId xmlns:a16="http://schemas.microsoft.com/office/drawing/2014/main" id="{2D6A70D3-32BA-6722-7921-02BB9605430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526103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A595C-7860-D549-CEC7-A355ECEE25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C8FCA0-A99F-635C-5D8F-132C8CEE4C17}"/>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is International Financial Services Centre?</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International Financial Services Centre (IFSC) is a jurisdiction that provides financial services to non-residents and residents, to the extent permissible under the current regulations. </a:t>
            </a:r>
          </a:p>
          <a:p>
            <a:pPr marL="0" indent="0" algn="just">
              <a:buNone/>
            </a:pPr>
            <a:r>
              <a:rPr lang="en-US" sz="2400" dirty="0">
                <a:latin typeface="Times New Roman" panose="02020603050405020304" pitchFamily="18" charset="0"/>
                <a:cs typeface="Times New Roman" panose="02020603050405020304" pitchFamily="18" charset="0"/>
              </a:rPr>
              <a:t>However, such financial services should involve transaction in any currency except Indian Rupee. </a:t>
            </a:r>
          </a:p>
          <a:p>
            <a:pPr marL="0" indent="0" algn="just">
              <a:buNone/>
            </a:pPr>
            <a:r>
              <a:rPr lang="en-US" sz="2400" dirty="0">
                <a:latin typeface="Times New Roman" panose="02020603050405020304" pitchFamily="18" charset="0"/>
                <a:cs typeface="Times New Roman" panose="02020603050405020304" pitchFamily="18" charset="0"/>
              </a:rPr>
              <a:t>The International Financial Services Centre (IFSC) has the same meaning as in Section 2(q) of the Special Economic Zone, Act 2005.</a:t>
            </a:r>
          </a:p>
        </p:txBody>
      </p:sp>
      <p:sp>
        <p:nvSpPr>
          <p:cNvPr id="2" name="Footer Placeholder 1">
            <a:extLst>
              <a:ext uri="{FF2B5EF4-FFF2-40B4-BE49-F238E27FC236}">
                <a16:creationId xmlns:a16="http://schemas.microsoft.com/office/drawing/2014/main" id="{98EB266C-7A61-FFB5-A180-092CAAECA59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5472639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E851F-5C12-A287-D8D1-5563D72B3E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E1B2D7-2F09-B27E-3CDF-F6D9FEB86E2B}"/>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Why are tax incentives provided to International Financial Services Centre?</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In order </a:t>
            </a:r>
            <a:r>
              <a:rPr lang="en-US" sz="2400" b="1" u="sng" dirty="0">
                <a:latin typeface="Times New Roman" panose="02020603050405020304" pitchFamily="18" charset="0"/>
                <a:cs typeface="Times New Roman" panose="02020603050405020304" pitchFamily="18" charset="0"/>
              </a:rPr>
              <a:t>to promote the development of world-class financial infrastructure in India, several tax concessions have been provided to units located in IFSC (exemptions, deductions or relocation of funds to IFSC, under the Income-tax Act, 1961) over the past few years.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A8D4D03-086E-8EF9-495F-0CBFF227225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7418764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C5441-6ECD-152B-E88D-12F48646B7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FF9204-2BED-37BC-8448-798755266D71}"/>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Whether there are sunset dates in provisions related to tax incentives for IFSC?</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Yes, under the existing provisions there are sunset dates such as 31.03.2024, 31.03.2025 or 31.03.2026 for various tax incentives provided to IFSC. </a:t>
            </a:r>
          </a:p>
          <a:p>
            <a:pPr marL="0" indent="0" algn="just">
              <a:buNone/>
            </a:pPr>
            <a:r>
              <a:rPr lang="en-US" sz="2400" dirty="0">
                <a:latin typeface="Times New Roman" panose="02020603050405020304" pitchFamily="18" charset="0"/>
                <a:cs typeface="Times New Roman" panose="02020603050405020304" pitchFamily="18" charset="0"/>
              </a:rPr>
              <a:t>However, in Finance Bill 2025, sunset dates for commencement of operation have been extended in all cases.</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0BA8E1A-4921-573A-3108-C6CDE177034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0515792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1634D-D10F-80EC-C8EE-1B8F3C9F485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3E7691-8C02-D445-DB6B-E15B644CAA97}"/>
              </a:ext>
            </a:extLst>
          </p:cNvPr>
          <p:cNvSpPr>
            <a:spLocks noGrp="1"/>
          </p:cNvSpPr>
          <p:nvPr>
            <p:ph idx="1"/>
          </p:nvPr>
        </p:nvSpPr>
        <p:spPr>
          <a:xfrm>
            <a:off x="276367" y="2286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What changes as regards sunset dates have been introduced through amendment in Finance Bill?</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The </a:t>
            </a:r>
            <a:r>
              <a:rPr lang="en-US" sz="2400" b="1" u="sng" dirty="0">
                <a:latin typeface="Times New Roman" panose="02020603050405020304" pitchFamily="18" charset="0"/>
                <a:cs typeface="Times New Roman" panose="02020603050405020304" pitchFamily="18" charset="0"/>
              </a:rPr>
              <a:t>sunset dates for commencement of operations of IFSC units for several tax concessions, or relocation of funds to IFSC,</a:t>
            </a:r>
            <a:r>
              <a:rPr lang="en-US" sz="2400" dirty="0">
                <a:latin typeface="Times New Roman" panose="02020603050405020304" pitchFamily="18" charset="0"/>
                <a:cs typeface="Times New Roman" panose="02020603050405020304" pitchFamily="18" charset="0"/>
              </a:rPr>
              <a:t> etc. is </a:t>
            </a:r>
            <a:r>
              <a:rPr lang="en-US" sz="2400" b="1" u="sng" dirty="0">
                <a:latin typeface="Times New Roman" panose="02020603050405020304" pitchFamily="18" charset="0"/>
                <a:cs typeface="Times New Roman" panose="02020603050405020304" pitchFamily="18" charset="0"/>
              </a:rPr>
              <a:t>proposed to be extended to 31st day of March, 2030.</a:t>
            </a:r>
            <a:r>
              <a:rPr lang="en-US" sz="2400" dirty="0">
                <a:latin typeface="Times New Roman" panose="02020603050405020304" pitchFamily="18" charset="0"/>
                <a:cs typeface="Times New Roman" panose="02020603050405020304" pitchFamily="18" charset="0"/>
              </a:rPr>
              <a:t> The sunset dates have been revised in following sections:-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8B83D279-3A3A-E665-065A-97D7EE66016E}"/>
              </a:ext>
            </a:extLst>
          </p:cNvPr>
          <p:cNvGraphicFramePr>
            <a:graphicFrameLocks noGrp="1"/>
          </p:cNvGraphicFramePr>
          <p:nvPr/>
        </p:nvGraphicFramePr>
        <p:xfrm>
          <a:off x="351430" y="2533421"/>
          <a:ext cx="8487770" cy="3562579"/>
        </p:xfrm>
        <a:graphic>
          <a:graphicData uri="http://schemas.openxmlformats.org/drawingml/2006/table">
            <a:tbl>
              <a:tblPr firstRow="1" firstCol="1" lastRow="1" lastCol="1" bandRow="1" bandCol="1">
                <a:tableStyleId>{5C22544A-7EE6-4342-B048-85BDC9FD1C3A}</a:tableStyleId>
              </a:tblPr>
              <a:tblGrid>
                <a:gridCol w="1248770">
                  <a:extLst>
                    <a:ext uri="{9D8B030D-6E8A-4147-A177-3AD203B41FA5}">
                      <a16:colId xmlns:a16="http://schemas.microsoft.com/office/drawing/2014/main" val="381759171"/>
                    </a:ext>
                  </a:extLst>
                </a:gridCol>
                <a:gridCol w="7239000">
                  <a:extLst>
                    <a:ext uri="{9D8B030D-6E8A-4147-A177-3AD203B41FA5}">
                      <a16:colId xmlns:a16="http://schemas.microsoft.com/office/drawing/2014/main" val="944805707"/>
                    </a:ext>
                  </a:extLst>
                </a:gridCol>
              </a:tblGrid>
              <a:tr h="305545">
                <a:tc>
                  <a:txBody>
                    <a:bodyPr/>
                    <a:lstStyle/>
                    <a:p>
                      <a:pPr marL="63500" marR="0">
                        <a:spcBef>
                          <a:spcPts val="700"/>
                        </a:spcBef>
                      </a:pPr>
                      <a:r>
                        <a:rPr lang="en-US" sz="1900" spc="-10" dirty="0">
                          <a:solidFill>
                            <a:schemeClr val="tx1"/>
                          </a:solidFill>
                          <a:effectLst/>
                          <a:latin typeface="Times New Roman" panose="02020603050405020304" pitchFamily="18" charset="0"/>
                          <a:cs typeface="Times New Roman" panose="02020603050405020304" pitchFamily="18" charset="0"/>
                        </a:rPr>
                        <a:t>Section</a:t>
                      </a:r>
                      <a:endParaRPr lang="en-US" sz="19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2865" marR="0">
                        <a:spcBef>
                          <a:spcPts val="700"/>
                        </a:spcBef>
                      </a:pPr>
                      <a:r>
                        <a:rPr lang="en-US" sz="1900">
                          <a:solidFill>
                            <a:schemeClr val="tx1"/>
                          </a:solidFill>
                          <a:effectLst/>
                          <a:latin typeface="Times New Roman" panose="02020603050405020304" pitchFamily="18" charset="0"/>
                          <a:cs typeface="Times New Roman" panose="02020603050405020304" pitchFamily="18" charset="0"/>
                        </a:rPr>
                        <a:t>Brief</a:t>
                      </a:r>
                      <a:r>
                        <a:rPr lang="en-US" sz="1900" spc="50">
                          <a:solidFill>
                            <a:schemeClr val="tx1"/>
                          </a:solidFill>
                          <a:effectLst/>
                          <a:latin typeface="Times New Roman" panose="02020603050405020304" pitchFamily="18" charset="0"/>
                          <a:cs typeface="Times New Roman" panose="02020603050405020304" pitchFamily="18" charset="0"/>
                        </a:rPr>
                        <a:t> </a:t>
                      </a:r>
                      <a:r>
                        <a:rPr lang="en-US" sz="1900" spc="-10">
                          <a:solidFill>
                            <a:schemeClr val="tx1"/>
                          </a:solidFill>
                          <a:effectLst/>
                          <a:latin typeface="Times New Roman" panose="02020603050405020304" pitchFamily="18" charset="0"/>
                          <a:cs typeface="Times New Roman" panose="02020603050405020304" pitchFamily="18" charset="0"/>
                        </a:rPr>
                        <a:t>Description</a:t>
                      </a:r>
                      <a:endParaRPr lang="en-US" sz="19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759908346"/>
                  </a:ext>
                </a:extLst>
              </a:tr>
              <a:tr h="603078">
                <a:tc>
                  <a:txBody>
                    <a:bodyPr/>
                    <a:lstStyle/>
                    <a:p>
                      <a:pPr marL="63500" marR="0">
                        <a:spcBef>
                          <a:spcPts val="715"/>
                        </a:spcBef>
                      </a:pPr>
                      <a:r>
                        <a:rPr lang="en-US" sz="1900" b="0" spc="-10">
                          <a:solidFill>
                            <a:schemeClr val="tx1"/>
                          </a:solidFill>
                          <a:effectLst/>
                          <a:latin typeface="Times New Roman" panose="02020603050405020304" pitchFamily="18" charset="0"/>
                          <a:cs typeface="Times New Roman" panose="02020603050405020304" pitchFamily="18" charset="0"/>
                        </a:rPr>
                        <a:t>80LA(2)(d)</a:t>
                      </a:r>
                      <a:endParaRPr lang="en-US" sz="19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75565" indent="-1270">
                        <a:lnSpc>
                          <a:spcPts val="2050"/>
                        </a:lnSpc>
                        <a:spcBef>
                          <a:spcPts val="5"/>
                        </a:spcBef>
                      </a:pPr>
                      <a:r>
                        <a:rPr lang="en-US" sz="1900" b="0" dirty="0">
                          <a:solidFill>
                            <a:schemeClr val="tx1"/>
                          </a:solidFill>
                          <a:effectLst/>
                          <a:latin typeface="Times New Roman" panose="02020603050405020304" pitchFamily="18" charset="0"/>
                          <a:cs typeface="Times New Roman" panose="02020603050405020304" pitchFamily="18" charset="0"/>
                        </a:rPr>
                        <a:t>Deductions in respect of certain incomes of Offshore Banking Units</a:t>
                      </a:r>
                      <a:r>
                        <a:rPr lang="en-US" sz="1900" b="0" spc="400" dirty="0">
                          <a:solidFill>
                            <a:schemeClr val="tx1"/>
                          </a:solidFill>
                          <a:effectLst/>
                          <a:latin typeface="Times New Roman" panose="02020603050405020304" pitchFamily="18" charset="0"/>
                          <a:cs typeface="Times New Roman" panose="02020603050405020304" pitchFamily="18" charset="0"/>
                        </a:rPr>
                        <a:t> </a:t>
                      </a:r>
                      <a:r>
                        <a:rPr lang="en-US" sz="1900" b="0" dirty="0">
                          <a:solidFill>
                            <a:schemeClr val="tx1"/>
                          </a:solidFill>
                          <a:effectLst/>
                          <a:latin typeface="Times New Roman" panose="02020603050405020304" pitchFamily="18" charset="0"/>
                          <a:cs typeface="Times New Roman" panose="02020603050405020304" pitchFamily="18" charset="0"/>
                        </a:rPr>
                        <a:t>and International Financial Services Centre.</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641252372"/>
                  </a:ext>
                </a:extLst>
              </a:tr>
              <a:tr h="603078">
                <a:tc>
                  <a:txBody>
                    <a:bodyPr/>
                    <a:lstStyle/>
                    <a:p>
                      <a:pPr marL="63500" marR="0">
                        <a:spcBef>
                          <a:spcPts val="710"/>
                        </a:spcBef>
                      </a:pPr>
                      <a:r>
                        <a:rPr lang="en-US" sz="1900" b="0" spc="-10">
                          <a:solidFill>
                            <a:schemeClr val="tx1"/>
                          </a:solidFill>
                          <a:effectLst/>
                          <a:latin typeface="Times New Roman" panose="02020603050405020304" pitchFamily="18" charset="0"/>
                          <a:cs typeface="Times New Roman" panose="02020603050405020304" pitchFamily="18" charset="0"/>
                        </a:rPr>
                        <a:t>10(4D)</a:t>
                      </a:r>
                      <a:endParaRPr lang="en-US" sz="19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75565">
                        <a:lnSpc>
                          <a:spcPts val="2050"/>
                        </a:lnSpc>
                        <a:spcBef>
                          <a:spcPts val="20"/>
                        </a:spcBef>
                      </a:pPr>
                      <a:r>
                        <a:rPr lang="en-US" sz="1900" b="0" dirty="0">
                          <a:solidFill>
                            <a:schemeClr val="tx1"/>
                          </a:solidFill>
                          <a:effectLst/>
                          <a:latin typeface="Times New Roman" panose="02020603050405020304" pitchFamily="18" charset="0"/>
                          <a:cs typeface="Times New Roman" panose="02020603050405020304" pitchFamily="18" charset="0"/>
                        </a:rPr>
                        <a:t>Exemption to certain incomes including income on transfer of assets as per section 47(</a:t>
                      </a:r>
                      <a:r>
                        <a:rPr lang="en-US" sz="1900" b="0" dirty="0" err="1">
                          <a:solidFill>
                            <a:schemeClr val="tx1"/>
                          </a:solidFill>
                          <a:effectLst/>
                          <a:latin typeface="Times New Roman" panose="02020603050405020304" pitchFamily="18" charset="0"/>
                          <a:cs typeface="Times New Roman" panose="02020603050405020304" pitchFamily="18" charset="0"/>
                        </a:rPr>
                        <a:t>viiab</a:t>
                      </a:r>
                      <a:r>
                        <a:rPr lang="en-US" sz="1900" b="0" dirty="0">
                          <a:solidFill>
                            <a:schemeClr val="tx1"/>
                          </a:solidFill>
                          <a:effectLst/>
                          <a:latin typeface="Times New Roman" panose="02020603050405020304" pitchFamily="18" charset="0"/>
                          <a:cs typeface="Times New Roman" panose="02020603050405020304" pitchFamily="18" charset="0"/>
                        </a:rPr>
                        <a:t>)</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18646881"/>
                  </a:ext>
                </a:extLst>
              </a:tr>
              <a:tr h="603078">
                <a:tc>
                  <a:txBody>
                    <a:bodyPr/>
                    <a:lstStyle/>
                    <a:p>
                      <a:pPr marL="63500" marR="0">
                        <a:spcBef>
                          <a:spcPts val="710"/>
                        </a:spcBef>
                      </a:pPr>
                      <a:r>
                        <a:rPr lang="en-US" sz="1900" b="0" spc="-10">
                          <a:solidFill>
                            <a:schemeClr val="tx1"/>
                          </a:solidFill>
                          <a:effectLst/>
                          <a:latin typeface="Times New Roman" panose="02020603050405020304" pitchFamily="18" charset="0"/>
                          <a:cs typeface="Times New Roman" panose="02020603050405020304" pitchFamily="18" charset="0"/>
                        </a:rPr>
                        <a:t>10(4F)</a:t>
                      </a:r>
                      <a:endParaRPr lang="en-US" sz="19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75565" indent="-1270">
                        <a:lnSpc>
                          <a:spcPts val="2050"/>
                        </a:lnSpc>
                        <a:spcBef>
                          <a:spcPts val="20"/>
                        </a:spcBef>
                      </a:pPr>
                      <a:r>
                        <a:rPr lang="en-US" sz="1900" b="0" dirty="0">
                          <a:solidFill>
                            <a:schemeClr val="tx1"/>
                          </a:solidFill>
                          <a:effectLst/>
                          <a:latin typeface="Times New Roman" panose="02020603050405020304" pitchFamily="18" charset="0"/>
                          <a:cs typeface="Times New Roman" panose="02020603050405020304" pitchFamily="18" charset="0"/>
                        </a:rPr>
                        <a:t>Exemption to income of a non-resident by way of royalty or interest, on account of lease of an aircraft or a ship, paid by a unit of IFSC</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432586518"/>
                  </a:ext>
                </a:extLst>
              </a:tr>
              <a:tr h="833307">
                <a:tc>
                  <a:txBody>
                    <a:bodyPr/>
                    <a:lstStyle/>
                    <a:p>
                      <a:pPr marL="63500" marR="0" algn="just">
                        <a:lnSpc>
                          <a:spcPct val="100000"/>
                        </a:lnSpc>
                        <a:spcBef>
                          <a:spcPts val="690"/>
                        </a:spcBef>
                      </a:pPr>
                      <a:r>
                        <a:rPr lang="en-US" sz="1900" b="0" spc="-1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10(4H)</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74295" indent="-635" algn="just">
                        <a:lnSpc>
                          <a:spcPct val="100000"/>
                        </a:lnSpc>
                        <a:spcBef>
                          <a:spcPts val="690"/>
                        </a:spcBef>
                      </a:pP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Exemption to income of a non-resident or a unit of IFSC, engaged primarily in the business of leasing, by way of capital gains arising</a:t>
                      </a:r>
                      <a:r>
                        <a:rPr lang="en-US" sz="1900" b="0" spc="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from</a:t>
                      </a:r>
                      <a:r>
                        <a:rPr lang="en-US" sz="1900" b="0" spc="3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1900" b="0" spc="4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transfer</a:t>
                      </a:r>
                      <a:r>
                        <a:rPr lang="en-US" sz="1900" b="0" spc="5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1900" b="0" spc="5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equity</a:t>
                      </a:r>
                      <a:r>
                        <a:rPr lang="en-US" sz="1900" b="0" spc="4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shares</a:t>
                      </a:r>
                      <a:r>
                        <a:rPr lang="en-US" sz="1900" b="0" spc="3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1900" b="0" spc="4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domestic</a:t>
                      </a:r>
                      <a:r>
                        <a:rPr lang="en-US" sz="1900" b="0" spc="4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company,</a:t>
                      </a:r>
                      <a:r>
                        <a:rPr lang="en-US" sz="1900" b="0" spc="2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being</a:t>
                      </a:r>
                      <a:r>
                        <a:rPr lang="en-US" sz="1900" b="0" spc="3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1900" b="0" spc="2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spc="-2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unit </a:t>
                      </a: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1900" b="0" spc="3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0" spc="-2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IFSC</a:t>
                      </a:r>
                      <a:endPar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805801794"/>
                  </a:ext>
                </a:extLst>
              </a:tr>
              <a:tr h="555538">
                <a:tc>
                  <a:txBody>
                    <a:bodyPr/>
                    <a:lstStyle/>
                    <a:p>
                      <a:pPr marL="63500" marR="0" algn="just">
                        <a:lnSpc>
                          <a:spcPct val="100000"/>
                        </a:lnSpc>
                        <a:spcBef>
                          <a:spcPts val="690"/>
                        </a:spcBef>
                      </a:pPr>
                      <a:r>
                        <a:rPr lang="en-US" sz="1900" b="0" spc="-1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47(viiad)</a:t>
                      </a:r>
                      <a:endParaRPr lang="en-US" sz="19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tc>
                  <a:txBody>
                    <a:bodyPr/>
                    <a:lstStyle/>
                    <a:p>
                      <a:pPr marL="63500" marR="0" indent="-1270" algn="just">
                        <a:lnSpc>
                          <a:spcPct val="100000"/>
                        </a:lnSpc>
                        <a:spcBef>
                          <a:spcPts val="90"/>
                        </a:spcBef>
                      </a:pPr>
                      <a:r>
                        <a:rPr lang="en-US" sz="19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Transactions which are not regarded as transfers for the purposes of capital gains as provided in section 45</a:t>
                      </a:r>
                    </a:p>
                  </a:txBody>
                  <a:tcPr marL="0" marR="0" marT="0" marB="0"/>
                </a:tc>
                <a:extLst>
                  <a:ext uri="{0D108BD9-81ED-4DB2-BD59-A6C34878D82A}">
                    <a16:rowId xmlns:a16="http://schemas.microsoft.com/office/drawing/2014/main" val="3745525965"/>
                  </a:ext>
                </a:extLst>
              </a:tr>
            </a:tbl>
          </a:graphicData>
        </a:graphic>
      </p:graphicFrame>
      <p:sp>
        <p:nvSpPr>
          <p:cNvPr id="4" name="Footer Placeholder 3">
            <a:extLst>
              <a:ext uri="{FF2B5EF4-FFF2-40B4-BE49-F238E27FC236}">
                <a16:creationId xmlns:a16="http://schemas.microsoft.com/office/drawing/2014/main" id="{080FF1A9-07CA-9A30-65E5-771D5547774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9129291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7EB19-9F5C-8EF7-C11E-2D5D10239A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D1BDA5-6C12-8A9E-1192-C856F2FB7DD4}"/>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Q.5. What tax incentives have been brought in for life insurance policy from IFSC Insurance offices?</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Clause (10D) of section 10 is proposed to be amended </a:t>
            </a:r>
            <a:r>
              <a:rPr lang="en-US" sz="2400" dirty="0">
                <a:latin typeface="Times New Roman" panose="02020603050405020304" pitchFamily="18" charset="0"/>
                <a:cs typeface="Times New Roman" panose="02020603050405020304" pitchFamily="18" charset="0"/>
              </a:rPr>
              <a:t>so as to provide that </a:t>
            </a:r>
            <a:r>
              <a:rPr lang="en-US" sz="2400" b="1" u="sng" dirty="0">
                <a:latin typeface="Times New Roman" panose="02020603050405020304" pitchFamily="18" charset="0"/>
                <a:cs typeface="Times New Roman" panose="02020603050405020304" pitchFamily="18" charset="0"/>
              </a:rPr>
              <a:t>proceed received on life insurance policy,</a:t>
            </a:r>
            <a:r>
              <a:rPr lang="en-US" sz="2400" dirty="0">
                <a:latin typeface="Times New Roman" panose="02020603050405020304" pitchFamily="18" charset="0"/>
                <a:cs typeface="Times New Roman" panose="02020603050405020304" pitchFamily="18" charset="0"/>
              </a:rPr>
              <a:t> issued by insurance intermediary office </a:t>
            </a:r>
            <a:r>
              <a:rPr lang="en-US" sz="2400" b="1" u="sng" dirty="0">
                <a:latin typeface="Times New Roman" panose="02020603050405020304" pitchFamily="18" charset="0"/>
                <a:cs typeface="Times New Roman" panose="02020603050405020304" pitchFamily="18" charset="0"/>
              </a:rPr>
              <a:t>located in IFSC,</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shall be exempted without any condition on premium amount (i.e. Rs. 2,50,000 for ULIPs and Rs. 5,00,000 for other policies).</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However, </a:t>
            </a:r>
            <a:r>
              <a:rPr lang="en-US" sz="2400" b="1" u="sng" dirty="0">
                <a:latin typeface="Times New Roman" panose="02020603050405020304" pitchFamily="18" charset="0"/>
                <a:cs typeface="Times New Roman" panose="02020603050405020304" pitchFamily="18" charset="0"/>
              </a:rPr>
              <a:t>the premium payable for any of the year during the term of policy should not be more than 10 percent of the actual capital sum assured.</a:t>
            </a:r>
          </a:p>
        </p:txBody>
      </p:sp>
      <p:sp>
        <p:nvSpPr>
          <p:cNvPr id="2" name="Footer Placeholder 1">
            <a:extLst>
              <a:ext uri="{FF2B5EF4-FFF2-40B4-BE49-F238E27FC236}">
                <a16:creationId xmlns:a16="http://schemas.microsoft.com/office/drawing/2014/main" id="{2833DE71-3AF4-6F94-D7CB-23BB3D907E2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0399679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0C6F4-BDFA-0538-412D-3A4FB6BEB3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ADCC64-188B-B419-B17D-4B5CCDB07B66}"/>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Q.6. What exemptions are provided to aircraft leasing units in IFSC?</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Exemption on capital gains tax is provided to non-residents or unit of IFSC (being engaged in aircraft leasing) on transfer of equity shares of domestic companies (being units of IFSC) who are also engaged in aircraft leasing [Section 10(4H)].</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Further, exemption is provided on dividend paid by a company (being a unit of IFSC) engaged in aircraft leasing, to another unit of IFSC who is also engaged in aircraft leasing.</a:t>
            </a:r>
          </a:p>
        </p:txBody>
      </p:sp>
      <p:sp>
        <p:nvSpPr>
          <p:cNvPr id="2" name="Footer Placeholder 1">
            <a:extLst>
              <a:ext uri="{FF2B5EF4-FFF2-40B4-BE49-F238E27FC236}">
                <a16:creationId xmlns:a16="http://schemas.microsoft.com/office/drawing/2014/main" id="{504F7457-C3DD-E412-81B9-9822B27A263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301246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12C05-0B54-ED64-137A-A4A91B445B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BF902-59C6-A94C-8D58-932BFF7B8E1A}"/>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Q.7. What exemptions have been provided to ship leasing units in IFSC in the current Finance Bill 2025?</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Exemption provided to aircraft leasing units on capital gains under Section 10(4H) and dividend under Section 10(34B) have been extended to ship leasing units in IFSC as well.</a:t>
            </a:r>
          </a:p>
        </p:txBody>
      </p:sp>
      <p:sp>
        <p:nvSpPr>
          <p:cNvPr id="2" name="Footer Placeholder 1">
            <a:extLst>
              <a:ext uri="{FF2B5EF4-FFF2-40B4-BE49-F238E27FC236}">
                <a16:creationId xmlns:a16="http://schemas.microsoft.com/office/drawing/2014/main" id="{44EB70FE-B7C6-027A-2E07-978BCD2667F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862768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6FB78-89B1-037A-A03F-88E9C8FDDC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0824D9-30FF-280C-F31F-8FD539957DE8}"/>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Q.8. What kind of payment is deemed as dividend?</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Deemed dividend is defined in sub-clause (e) of clause (22) of section 2. </a:t>
            </a:r>
          </a:p>
          <a:p>
            <a:pPr marL="0" indent="0" algn="just">
              <a:buNone/>
            </a:pPr>
            <a:r>
              <a:rPr lang="en-US" sz="2400" dirty="0">
                <a:latin typeface="Times New Roman" panose="02020603050405020304" pitchFamily="18" charset="0"/>
                <a:cs typeface="Times New Roman" panose="02020603050405020304" pitchFamily="18" charset="0"/>
              </a:rPr>
              <a:t>Deemed dividend inter alia includes any sum by way of advance or loan to a shareholder paid by a company, or to any concern in which such shareholder is a member or a partner and in which  he has a substantial interest or any payment by any such company on behalf, or for the individual benefit, of any such shareholder.</a:t>
            </a:r>
          </a:p>
        </p:txBody>
      </p:sp>
      <p:sp>
        <p:nvSpPr>
          <p:cNvPr id="2" name="Footer Placeholder 1">
            <a:extLst>
              <a:ext uri="{FF2B5EF4-FFF2-40B4-BE49-F238E27FC236}">
                <a16:creationId xmlns:a16="http://schemas.microsoft.com/office/drawing/2014/main" id="{D10E61D9-6EFD-E090-A50F-6EAE6383038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808507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B8FF4-75A0-3E07-6B73-A1CBC62D8B0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908646-C963-1BC9-93DD-74661A865234}"/>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Q.9. What is a treasury </a:t>
            </a:r>
            <a:r>
              <a:rPr lang="en-US" sz="2400" b="1" dirty="0" err="1">
                <a:latin typeface="Times New Roman" panose="02020603050405020304" pitchFamily="18" charset="0"/>
                <a:cs typeface="Times New Roman" panose="02020603050405020304" pitchFamily="18" charset="0"/>
              </a:rPr>
              <a:t>centre</a:t>
            </a:r>
            <a:r>
              <a:rPr lang="en-US" sz="2400" b="1" dirty="0">
                <a:latin typeface="Times New Roman" panose="02020603050405020304" pitchFamily="18" charset="0"/>
                <a:cs typeface="Times New Roman" panose="02020603050405020304" pitchFamily="18" charset="0"/>
              </a:rPr>
              <a:t>? How is it relevant to units in IFSC?</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A treasury center of an entity or a group enables it to </a:t>
            </a:r>
            <a:r>
              <a:rPr lang="en-US" sz="2400" dirty="0" err="1">
                <a:latin typeface="Times New Roman" panose="02020603050405020304" pitchFamily="18" charset="0"/>
                <a:cs typeface="Times New Roman" panose="02020603050405020304" pitchFamily="18" charset="0"/>
              </a:rPr>
              <a:t>centralise</a:t>
            </a:r>
            <a:r>
              <a:rPr lang="en-US" sz="2400" dirty="0">
                <a:latin typeface="Times New Roman" panose="02020603050405020304" pitchFamily="18" charset="0"/>
                <a:cs typeface="Times New Roman" panose="02020603050405020304" pitchFamily="18" charset="0"/>
              </a:rPr>
              <a:t> and concentrate cash and risk management to gain economies of scale, process efficiencies, and tighter control of cash flow in the group. </a:t>
            </a:r>
          </a:p>
          <a:p>
            <a:pPr marL="0" indent="0" algn="just">
              <a:buNone/>
            </a:pPr>
            <a:r>
              <a:rPr lang="en-US" sz="2400" dirty="0">
                <a:latin typeface="Times New Roman" panose="02020603050405020304" pitchFamily="18" charset="0"/>
                <a:cs typeface="Times New Roman" panose="02020603050405020304" pitchFamily="18" charset="0"/>
              </a:rPr>
              <a:t>The establishment of a treasury </a:t>
            </a:r>
            <a:r>
              <a:rPr lang="en-US" sz="2400" dirty="0" err="1">
                <a:latin typeface="Times New Roman" panose="02020603050405020304" pitchFamily="18" charset="0"/>
                <a:cs typeface="Times New Roman" panose="02020603050405020304" pitchFamily="18" charset="0"/>
              </a:rPr>
              <a:t>centre</a:t>
            </a:r>
            <a:r>
              <a:rPr lang="en-US" sz="2400" dirty="0">
                <a:latin typeface="Times New Roman" panose="02020603050405020304" pitchFamily="18" charset="0"/>
                <a:cs typeface="Times New Roman" panose="02020603050405020304" pitchFamily="18" charset="0"/>
              </a:rPr>
              <a:t> in the IFSC allows corporations to manage their global treasury operations such as foreign exchange and risk management, asset management, and advisory related to mergers and acquisitions etc.</a:t>
            </a:r>
          </a:p>
        </p:txBody>
      </p:sp>
      <p:sp>
        <p:nvSpPr>
          <p:cNvPr id="2" name="Footer Placeholder 1">
            <a:extLst>
              <a:ext uri="{FF2B5EF4-FFF2-40B4-BE49-F238E27FC236}">
                <a16:creationId xmlns:a16="http://schemas.microsoft.com/office/drawing/2014/main" id="{102AF48D-3911-FE60-3043-28B1D1833A2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0544034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22808-BF53-F5AC-A90A-D7C29118C1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900B05-4B38-5C1E-AC9C-CD68A3B31ABF}"/>
              </a:ext>
            </a:extLst>
          </p:cNvPr>
          <p:cNvSpPr>
            <a:spLocks noGrp="1"/>
          </p:cNvSpPr>
          <p:nvPr>
            <p:ph idx="1"/>
          </p:nvPr>
        </p:nvSpPr>
        <p:spPr>
          <a:xfrm>
            <a:off x="276367" y="304800"/>
            <a:ext cx="8516203" cy="430517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Q.10. What amendment is carried out for treasury </a:t>
            </a:r>
            <a:r>
              <a:rPr lang="en-US" sz="2400" b="1" dirty="0" err="1">
                <a:latin typeface="Times New Roman" panose="02020603050405020304" pitchFamily="18" charset="0"/>
                <a:cs typeface="Times New Roman" panose="02020603050405020304" pitchFamily="18" charset="0"/>
              </a:rPr>
              <a:t>centres</a:t>
            </a:r>
            <a:r>
              <a:rPr lang="en-US" sz="2400" b="1" dirty="0">
                <a:latin typeface="Times New Roman" panose="02020603050405020304" pitchFamily="18" charset="0"/>
                <a:cs typeface="Times New Roman" panose="02020603050405020304" pitchFamily="18" charset="0"/>
              </a:rPr>
              <a:t> in IFSC?</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Under the present provision, deemed dividend would be applicable to Treasury </a:t>
            </a:r>
            <a:r>
              <a:rPr lang="en-US" sz="2400" b="1" u="sng" dirty="0" err="1">
                <a:latin typeface="Times New Roman" panose="02020603050405020304" pitchFamily="18" charset="0"/>
                <a:cs typeface="Times New Roman" panose="02020603050405020304" pitchFamily="18" charset="0"/>
              </a:rPr>
              <a:t>centres</a:t>
            </a:r>
            <a:r>
              <a:rPr lang="en-US" sz="2400" b="1" u="sng" dirty="0">
                <a:latin typeface="Times New Roman" panose="02020603050405020304" pitchFamily="18" charset="0"/>
                <a:cs typeface="Times New Roman" panose="02020603050405020304" pitchFamily="18" charset="0"/>
              </a:rPr>
              <a:t>. </a:t>
            </a:r>
          </a:p>
          <a:p>
            <a:pPr marL="0" indent="0" algn="just">
              <a:buNone/>
            </a:pPr>
            <a:r>
              <a:rPr lang="en-US" sz="2400" b="1" u="sng" dirty="0">
                <a:latin typeface="Times New Roman" panose="02020603050405020304" pitchFamily="18" charset="0"/>
                <a:cs typeface="Times New Roman" panose="02020603050405020304" pitchFamily="18" charset="0"/>
              </a:rPr>
              <a:t>Finance Bill proposes that the provisions of deemed dividend shall not apply to Treasury </a:t>
            </a:r>
            <a:r>
              <a:rPr lang="en-US" sz="2400" b="1" u="sng" dirty="0" err="1">
                <a:latin typeface="Times New Roman" panose="02020603050405020304" pitchFamily="18" charset="0"/>
                <a:cs typeface="Times New Roman" panose="02020603050405020304" pitchFamily="18" charset="0"/>
              </a:rPr>
              <a:t>centres</a:t>
            </a:r>
            <a:r>
              <a:rPr lang="en-US" sz="2400" b="1" u="sng" dirty="0">
                <a:latin typeface="Times New Roman" panose="02020603050405020304" pitchFamily="18" charset="0"/>
                <a:cs typeface="Times New Roman" panose="02020603050405020304" pitchFamily="18" charset="0"/>
              </a:rPr>
              <a:t> in IFSC on any advance or loan between two group entities, -</a:t>
            </a:r>
          </a:p>
          <a:p>
            <a:pPr marL="0" indent="0" algn="just">
              <a:buNone/>
            </a:pPr>
            <a:r>
              <a:rPr lang="en-US" sz="2400" dirty="0">
                <a:latin typeface="Times New Roman" panose="02020603050405020304" pitchFamily="18" charset="0"/>
                <a:cs typeface="Times New Roman" panose="02020603050405020304" pitchFamily="18" charset="0"/>
              </a:rPr>
              <a:t>a) </a:t>
            </a:r>
            <a:r>
              <a:rPr lang="en-US" sz="2400" b="1" u="sng" dirty="0">
                <a:latin typeface="Times New Roman" panose="02020603050405020304" pitchFamily="18" charset="0"/>
                <a:cs typeface="Times New Roman" panose="02020603050405020304" pitchFamily="18" charset="0"/>
              </a:rPr>
              <a:t>where one of the group entity is a “Finance company” or a “Finance unit” in IFSC set up as a global or regional corporate treasury </a:t>
            </a:r>
            <a:r>
              <a:rPr lang="en-US" sz="2400" b="1" u="sng" dirty="0" err="1">
                <a:latin typeface="Times New Roman" panose="02020603050405020304" pitchFamily="18" charset="0"/>
                <a:cs typeface="Times New Roman" panose="02020603050405020304" pitchFamily="18" charset="0"/>
              </a:rPr>
              <a:t>centre</a:t>
            </a:r>
            <a:r>
              <a:rPr lang="en-US" sz="2400" b="1" u="sng" dirty="0">
                <a:latin typeface="Times New Roman" panose="02020603050405020304" pitchFamily="18" charset="0"/>
                <a:cs typeface="Times New Roman" panose="02020603050405020304" pitchFamily="18" charset="0"/>
              </a:rPr>
              <a:t> for undertaking treasury activities or treasury services; and</a:t>
            </a:r>
          </a:p>
          <a:p>
            <a:pPr marL="0" indent="0" algn="just">
              <a:buNone/>
            </a:pPr>
            <a:r>
              <a:rPr lang="en-US" sz="2400" b="1" u="sng" dirty="0">
                <a:latin typeface="Times New Roman" panose="02020603050405020304" pitchFamily="18" charset="0"/>
                <a:cs typeface="Times New Roman" panose="02020603050405020304" pitchFamily="18" charset="0"/>
              </a:rPr>
              <a:t>b) the parent entity or principal entity of such group is listed on stock exchange in a country or territory outside India, (other than that as specified by the Board).</a:t>
            </a:r>
          </a:p>
        </p:txBody>
      </p:sp>
      <p:sp>
        <p:nvSpPr>
          <p:cNvPr id="2" name="Footer Placeholder 1">
            <a:extLst>
              <a:ext uri="{FF2B5EF4-FFF2-40B4-BE49-F238E27FC236}">
                <a16:creationId xmlns:a16="http://schemas.microsoft.com/office/drawing/2014/main" id="{13078240-6DE3-0940-30A6-CA52F719C90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0519529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CFAA4-9F44-19BB-E81B-154CB9D2ED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02487E-0826-A8D9-F21A-2BAF655CE21F}"/>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Q.11. What are the provisions of section 9A of the Income-tax Act, 1961?</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Section 9A of the Act provides that fund management activities carried out through an eligible fund manager in case of eligible investment fund, shall not constitute business connection of the said fund in India. </a:t>
            </a:r>
          </a:p>
          <a:p>
            <a:pPr marL="0" indent="0" algn="just">
              <a:buNone/>
            </a:pPr>
            <a:r>
              <a:rPr lang="en-US" sz="2400" dirty="0">
                <a:latin typeface="Times New Roman" panose="02020603050405020304" pitchFamily="18" charset="0"/>
                <a:cs typeface="Times New Roman" panose="02020603050405020304" pitchFamily="18" charset="0"/>
              </a:rPr>
              <a:t>Conditions for eligible investment fund and eligible fund manager have been provided respectively in section 9A(3) and section 9A(4).</a:t>
            </a:r>
          </a:p>
        </p:txBody>
      </p:sp>
      <p:sp>
        <p:nvSpPr>
          <p:cNvPr id="2" name="Footer Placeholder 1">
            <a:extLst>
              <a:ext uri="{FF2B5EF4-FFF2-40B4-BE49-F238E27FC236}">
                <a16:creationId xmlns:a16="http://schemas.microsoft.com/office/drawing/2014/main" id="{827E290A-668D-6A9D-DF61-EDF2E45C496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0283819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52445-4DD4-397E-0AB0-8C9C48C126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BBA4D4-5D08-8E8F-96FC-D81107E77363}"/>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Q.12. What is safe </a:t>
            </a:r>
            <a:r>
              <a:rPr lang="en-US" sz="2400" b="1" dirty="0" err="1">
                <a:latin typeface="Times New Roman" panose="02020603050405020304" pitchFamily="18" charset="0"/>
                <a:cs typeface="Times New Roman" panose="02020603050405020304" pitchFamily="18" charset="0"/>
              </a:rPr>
              <a:t>harbour</a:t>
            </a:r>
            <a:r>
              <a:rPr lang="en-US" sz="2400" b="1" dirty="0">
                <a:latin typeface="Times New Roman" panose="02020603050405020304" pitchFamily="18" charset="0"/>
                <a:cs typeface="Times New Roman" panose="02020603050405020304" pitchFamily="18" charset="0"/>
              </a:rPr>
              <a:t>? What are the changes made in proposed bill in context of safe </a:t>
            </a:r>
            <a:r>
              <a:rPr lang="en-US" sz="2400" b="1" dirty="0" err="1">
                <a:latin typeface="Times New Roman" panose="02020603050405020304" pitchFamily="18" charset="0"/>
                <a:cs typeface="Times New Roman" panose="02020603050405020304" pitchFamily="18" charset="0"/>
              </a:rPr>
              <a:t>harbour</a:t>
            </a:r>
            <a:r>
              <a:rPr lang="en-US" sz="2400" b="1" dirty="0">
                <a:latin typeface="Times New Roman" panose="02020603050405020304" pitchFamily="18" charset="0"/>
                <a:cs typeface="Times New Roman" panose="02020603050405020304" pitchFamily="18" charset="0"/>
              </a:rPr>
              <a:t>?</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A safe harbor is a regime wherein for an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that fulfils specific conditions as prescribed, the conduct or transactions of such an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may be accepted.</a:t>
            </a:r>
          </a:p>
          <a:p>
            <a:pPr marL="0" indent="0" algn="just">
              <a:buNone/>
            </a:pPr>
            <a:r>
              <a:rPr lang="en-US" sz="2400" dirty="0">
                <a:latin typeface="Times New Roman" panose="02020603050405020304" pitchFamily="18" charset="0"/>
                <a:cs typeface="Times New Roman" panose="02020603050405020304" pitchFamily="18" charset="0"/>
              </a:rPr>
              <a:t>In the proposed Bill, the condition for residency in respect of aggregate participation or investment in the eligible investment fund of a resident under clause (c) of section 9A has been relaxed.</a:t>
            </a:r>
          </a:p>
        </p:txBody>
      </p:sp>
      <p:sp>
        <p:nvSpPr>
          <p:cNvPr id="2" name="Footer Placeholder 1">
            <a:extLst>
              <a:ext uri="{FF2B5EF4-FFF2-40B4-BE49-F238E27FC236}">
                <a16:creationId xmlns:a16="http://schemas.microsoft.com/office/drawing/2014/main" id="{D4E48AE9-A57C-0694-7E37-759A51BD407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001775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92E81-36D2-E132-C9BE-18ED332283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02ADB7-60C3-9DDC-B37A-829F8D5108AC}"/>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Q.13. What amendments have been carried out in the current Bill in section 9A of the Income-tax Act,1961?</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Condition at clause (c) of section 9A is being relaxed for all the investment funds whether or not its fund manager is located in IFSC, by determining the aggregate participation or investment in the fund as on the 1st day of April and the 1st day of October of the previous year.</a:t>
            </a:r>
          </a:p>
          <a:p>
            <a:pPr marL="0" indent="0" algn="just">
              <a:buNone/>
            </a:pPr>
            <a:r>
              <a:rPr lang="en-US" sz="2400" b="1" u="sng" dirty="0">
                <a:latin typeface="Times New Roman" panose="02020603050405020304" pitchFamily="18" charset="0"/>
                <a:cs typeface="Times New Roman" panose="02020603050405020304" pitchFamily="18" charset="0"/>
              </a:rPr>
              <a:t>Further, all conditions other than (c) can be relaxed by the Central Government for investment fund whose fund manager located in IFSC commences operations before 31.03.2030. </a:t>
            </a:r>
          </a:p>
          <a:p>
            <a:pPr marL="0" indent="0" algn="just">
              <a:buNone/>
            </a:pPr>
            <a:r>
              <a:rPr lang="en-US" sz="2400" b="1" u="sng" dirty="0">
                <a:latin typeface="Times New Roman" panose="02020603050405020304" pitchFamily="18" charset="0"/>
                <a:cs typeface="Times New Roman" panose="02020603050405020304" pitchFamily="18" charset="0"/>
              </a:rPr>
              <a:t>This date was earlier 31.03.2024.</a:t>
            </a:r>
          </a:p>
        </p:txBody>
      </p:sp>
      <p:sp>
        <p:nvSpPr>
          <p:cNvPr id="2" name="Footer Placeholder 1">
            <a:extLst>
              <a:ext uri="{FF2B5EF4-FFF2-40B4-BE49-F238E27FC236}">
                <a16:creationId xmlns:a16="http://schemas.microsoft.com/office/drawing/2014/main" id="{00D60C68-9BFB-2844-3C1E-49E5492AB43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712073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A924D-4826-AD27-5C0E-6418A5D407F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F07166-F206-4848-067C-21DF9A5E1595}"/>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Q.14. What grace period is provided in case the proposed condition at (c) is not satisfied?</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In case the condition at clause (c) of section 9A is not satisfied on either of the said dates, a grace period is provided to satisfy the same condition within four months of the said dates</a:t>
            </a:r>
            <a:r>
              <a:rPr lang="en-US" sz="2400" dirty="0">
                <a:latin typeface="Times New Roman" panose="02020603050405020304" pitchFamily="18" charset="0"/>
                <a:cs typeface="Times New Roman" panose="02020603050405020304" pitchFamily="18" charset="0"/>
              </a:rPr>
              <a:t>.</a:t>
            </a:r>
          </a:p>
        </p:txBody>
      </p:sp>
      <p:sp>
        <p:nvSpPr>
          <p:cNvPr id="2" name="Footer Placeholder 1">
            <a:extLst>
              <a:ext uri="{FF2B5EF4-FFF2-40B4-BE49-F238E27FC236}">
                <a16:creationId xmlns:a16="http://schemas.microsoft.com/office/drawing/2014/main" id="{6A4F892E-D9AD-A2B3-B062-2CDA24DFD57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8244293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3D69A-DCC1-ED8C-15A4-8803176935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8B340-0B35-E772-378B-F31282A66366}"/>
              </a:ext>
            </a:extLst>
          </p:cNvPr>
          <p:cNvSpPr>
            <a:spLocks noGrp="1"/>
          </p:cNvSpPr>
          <p:nvPr>
            <p:ph idx="1"/>
          </p:nvPr>
        </p:nvSpPr>
        <p:spPr>
          <a:xfrm>
            <a:off x="276367" y="533400"/>
            <a:ext cx="8516203" cy="4305176"/>
          </a:xfrm>
        </p:spPr>
        <p:txBody>
          <a:bodyPr>
            <a:normAutofit/>
          </a:bodyPr>
          <a:lstStyle/>
          <a:p>
            <a:pPr marL="0" indent="0" algn="ctr">
              <a:buNone/>
            </a:pPr>
            <a:endParaRPr lang="en-US" sz="4400" b="1" dirty="0">
              <a:latin typeface="Times New Roman" panose="02020603050405020304" pitchFamily="18" charset="0"/>
              <a:cs typeface="Times New Roman" panose="02020603050405020304" pitchFamily="18" charset="0"/>
            </a:endParaRPr>
          </a:p>
          <a:p>
            <a:pPr marL="0" indent="0" algn="ctr">
              <a:buNone/>
            </a:pPr>
            <a:endParaRPr lang="en-US" sz="4400" b="1" dirty="0">
              <a:latin typeface="Times New Roman" panose="02020603050405020304" pitchFamily="18" charset="0"/>
              <a:cs typeface="Times New Roman" panose="02020603050405020304" pitchFamily="18" charset="0"/>
            </a:endParaRPr>
          </a:p>
          <a:p>
            <a:pPr marL="0" indent="0" algn="ctr">
              <a:buNone/>
            </a:pPr>
            <a:r>
              <a:rPr lang="en-US" sz="4400" b="1" dirty="0">
                <a:latin typeface="Times New Roman" panose="02020603050405020304" pitchFamily="18" charset="0"/>
                <a:cs typeface="Times New Roman" panose="02020603050405020304" pitchFamily="18" charset="0"/>
              </a:rPr>
              <a:t>FAQ No. 4: Incentives to IFSC- Exempt income of Non-Residents</a:t>
            </a:r>
          </a:p>
        </p:txBody>
      </p:sp>
      <p:sp>
        <p:nvSpPr>
          <p:cNvPr id="2" name="Footer Placeholder 1">
            <a:extLst>
              <a:ext uri="{FF2B5EF4-FFF2-40B4-BE49-F238E27FC236}">
                <a16:creationId xmlns:a16="http://schemas.microsoft.com/office/drawing/2014/main" id="{748DA05E-84E0-D147-7438-244BD752420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3039669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C4219-54AC-9F91-E3A5-AB4ABA857B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5036A4-36CF-CED4-9561-D22731455774}"/>
              </a:ext>
            </a:extLst>
          </p:cNvPr>
          <p:cNvSpPr>
            <a:spLocks noGrp="1"/>
          </p:cNvSpPr>
          <p:nvPr>
            <p:ph idx="1"/>
          </p:nvPr>
        </p:nvSpPr>
        <p:spPr>
          <a:xfrm>
            <a:off x="276367" y="5334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transactions of derivatives that are covered under section 10(4E) of the Income tax Act, 1961</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transactions that are covered under section 10(4E) are</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transfer of</a:t>
            </a:r>
          </a:p>
          <a:p>
            <a:pPr marL="0" indent="0" algn="just">
              <a:buNone/>
            </a:pPr>
            <a:r>
              <a:rPr lang="en-US" sz="2400" dirty="0">
                <a:latin typeface="Times New Roman" panose="02020603050405020304" pitchFamily="18" charset="0"/>
                <a:cs typeface="Times New Roman" panose="02020603050405020304" pitchFamily="18" charset="0"/>
              </a:rPr>
              <a:t>• non-deliverable forward contracts; or</a:t>
            </a:r>
          </a:p>
          <a:p>
            <a:pPr marL="0" indent="0" algn="just">
              <a:buNone/>
            </a:pPr>
            <a:r>
              <a:rPr lang="en-US" sz="2400" dirty="0">
                <a:latin typeface="Times New Roman" panose="02020603050405020304" pitchFamily="18" charset="0"/>
                <a:cs typeface="Times New Roman" panose="02020603050405020304" pitchFamily="18" charset="0"/>
              </a:rPr>
              <a:t>• offshore derivative instruments; or</a:t>
            </a:r>
          </a:p>
          <a:p>
            <a:pPr marL="0" indent="0" algn="just">
              <a:buNone/>
            </a:pPr>
            <a:r>
              <a:rPr lang="en-US" sz="2400" dirty="0">
                <a:latin typeface="Times New Roman" panose="02020603050405020304" pitchFamily="18" charset="0"/>
                <a:cs typeface="Times New Roman" panose="02020603050405020304" pitchFamily="18" charset="0"/>
              </a:rPr>
              <a:t>• over-the-counter derivatives; or</a:t>
            </a:r>
          </a:p>
          <a:p>
            <a:pPr marL="0" indent="0" algn="just">
              <a:buNone/>
            </a:pPr>
            <a:r>
              <a:rPr lang="en-US" sz="2400" dirty="0">
                <a:latin typeface="Times New Roman" panose="02020603050405020304" pitchFamily="18" charset="0"/>
                <a:cs typeface="Times New Roman" panose="02020603050405020304" pitchFamily="18" charset="0"/>
              </a:rPr>
              <a:t>(ii) distribution of income on offshore derivative instruments</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B1E9773-8133-FD4B-B758-34C326E7E46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7263407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02BBB-93F5-FD7C-1610-12E58CA345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BA2D35-E89C-3990-5758-66F371E0E51D}"/>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What are the changes made by the Finance Bill 2025 to grant exemption under section 10(4E)?</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exemption for transactions in derivatives was limited to the transactions made by non-residents with Offshore Banking Units. </a:t>
            </a:r>
          </a:p>
          <a:p>
            <a:pPr marL="0" indent="0" algn="just">
              <a:buNone/>
            </a:pPr>
            <a:r>
              <a:rPr lang="en-US" sz="2400" b="1" u="sng" dirty="0">
                <a:latin typeface="Times New Roman" panose="02020603050405020304" pitchFamily="18" charset="0"/>
                <a:cs typeface="Times New Roman" panose="02020603050405020304" pitchFamily="18" charset="0"/>
              </a:rPr>
              <a:t>By the Finance Bill 2025, these benefits are now also being extended to such transactions, made with a Foreign Portfolio Investor (FPIs) being a unit in the IFSC.</a:t>
            </a:r>
          </a:p>
        </p:txBody>
      </p:sp>
      <p:sp>
        <p:nvSpPr>
          <p:cNvPr id="2" name="Footer Placeholder 1">
            <a:extLst>
              <a:ext uri="{FF2B5EF4-FFF2-40B4-BE49-F238E27FC236}">
                <a16:creationId xmlns:a16="http://schemas.microsoft.com/office/drawing/2014/main" id="{B4EE847A-1D4F-10E2-7398-D0D45CA5424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250566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F444F-F5DC-6EEE-9553-A5E3877700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7CC6BF-5031-0788-B46C-F538521E92B6}"/>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Whether the exemption u/s 10(4E) of IT Act, 1961 is available to the non-residents holding such contract or instrument or derivative or the FPI (unit of an IFSC)?</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The exemption u/s 10(4E) is available to the non-resident and not the FPI.</a:t>
            </a:r>
          </a:p>
        </p:txBody>
      </p:sp>
      <p:sp>
        <p:nvSpPr>
          <p:cNvPr id="2" name="Footer Placeholder 1">
            <a:extLst>
              <a:ext uri="{FF2B5EF4-FFF2-40B4-BE49-F238E27FC236}">
                <a16:creationId xmlns:a16="http://schemas.microsoft.com/office/drawing/2014/main" id="{693F8185-48A0-45EC-C79F-78970A652C8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3235330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B3C17-F4BA-BCE5-E0B1-6CC60B80135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6E86B2-5177-A6FF-9500-FA1CDD696A76}"/>
              </a:ext>
            </a:extLst>
          </p:cNvPr>
          <p:cNvSpPr>
            <a:spLocks noGrp="1"/>
          </p:cNvSpPr>
          <p:nvPr>
            <p:ph idx="1"/>
          </p:nvPr>
        </p:nvSpPr>
        <p:spPr>
          <a:xfrm>
            <a:off x="276367" y="3048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What is the FPI in respect of which a non-resident can claim benefits under section 10(4E) of the Income Tax Act, 1961?</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A non-resident can claim benefits under section 10(4E) in respect of transactions with an FPI which that is a person, registered in accordance with the provisions of the SEBI (FPI) Regulations, 2019 and is also a unit in the IFSC</a:t>
            </a:r>
          </a:p>
        </p:txBody>
      </p:sp>
      <p:sp>
        <p:nvSpPr>
          <p:cNvPr id="2" name="Footer Placeholder 1">
            <a:extLst>
              <a:ext uri="{FF2B5EF4-FFF2-40B4-BE49-F238E27FC236}">
                <a16:creationId xmlns:a16="http://schemas.microsoft.com/office/drawing/2014/main" id="{C053FD15-28A9-31A8-7520-A557705EBB2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8420833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CF7B3-DEDC-C7A6-62D9-79AD0FEEBE1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E1C455-0557-F707-C62B-9FCF33EDA955}"/>
              </a:ext>
            </a:extLst>
          </p:cNvPr>
          <p:cNvSpPr>
            <a:spLocks noGrp="1"/>
          </p:cNvSpPr>
          <p:nvPr>
            <p:ph idx="1"/>
          </p:nvPr>
        </p:nvSpPr>
        <p:spPr>
          <a:xfrm>
            <a:off x="276367" y="3048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Q.5 Can transactions with all FPIs be eligible for benefit under the provisions u/s 10(4E)?</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 To claim the benefit under section 10(4E), the FPI must be a Unit in an IFSC and should fulfil such conditions as prescribed.</a:t>
            </a:r>
          </a:p>
        </p:txBody>
      </p:sp>
      <p:sp>
        <p:nvSpPr>
          <p:cNvPr id="2" name="Footer Placeholder 1">
            <a:extLst>
              <a:ext uri="{FF2B5EF4-FFF2-40B4-BE49-F238E27FC236}">
                <a16:creationId xmlns:a16="http://schemas.microsoft.com/office/drawing/2014/main" id="{48F9E562-3AA4-64C5-022C-DB0BB5B1C34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1385524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0C1AE-7853-0FE4-1F7B-360E91FE15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5E22F5-D015-EA6E-6A78-E3D6AEB7EB4A}"/>
              </a:ext>
            </a:extLst>
          </p:cNvPr>
          <p:cNvSpPr>
            <a:spLocks noGrp="1"/>
          </p:cNvSpPr>
          <p:nvPr>
            <p:ph idx="1"/>
          </p:nvPr>
        </p:nvSpPr>
        <p:spPr>
          <a:xfrm>
            <a:off x="276367" y="5334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Q.6 Is the income from the transfer of, or distribution on derivatives mentioned in section 10(4E) exempt for FPIs under this provision?</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No, the exemption in this clause is provided for the income of the non-resident from the transactions mentioned in section 10(4E) which are entered into with an OBU or an FPI mentioned therein.</a:t>
            </a:r>
          </a:p>
        </p:txBody>
      </p:sp>
      <p:sp>
        <p:nvSpPr>
          <p:cNvPr id="2" name="Footer Placeholder 1">
            <a:extLst>
              <a:ext uri="{FF2B5EF4-FFF2-40B4-BE49-F238E27FC236}">
                <a16:creationId xmlns:a16="http://schemas.microsoft.com/office/drawing/2014/main" id="{0ADC109B-0AC6-4E8E-BE6D-243307A3B5F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0732234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0F5F8-2BF3-0255-55E3-AA19BEE9BA8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73C82A-10A6-564E-2C4C-AD28AD5BFA31}"/>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Q.7 Who will benefit from this amendment?</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non-residents who enter into such transactions are benefited as the income from the aforementioned transactions is exempt. </a:t>
            </a:r>
          </a:p>
          <a:p>
            <a:pPr marL="0" indent="0" algn="just">
              <a:buNone/>
            </a:pPr>
            <a:r>
              <a:rPr lang="en-US" sz="2400" dirty="0">
                <a:latin typeface="Times New Roman" panose="02020603050405020304" pitchFamily="18" charset="0"/>
                <a:cs typeface="Times New Roman" panose="02020603050405020304" pitchFamily="18" charset="0"/>
              </a:rPr>
              <a:t>This will also benefit the FPIs in that there will be more investments from non-residents because of the certainty provided in the domestic tax law.</a:t>
            </a:r>
          </a:p>
        </p:txBody>
      </p:sp>
      <p:sp>
        <p:nvSpPr>
          <p:cNvPr id="2" name="Footer Placeholder 1">
            <a:extLst>
              <a:ext uri="{FF2B5EF4-FFF2-40B4-BE49-F238E27FC236}">
                <a16:creationId xmlns:a16="http://schemas.microsoft.com/office/drawing/2014/main" id="{FA777300-4D16-4613-9AD9-ECCA59838CF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164826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2387-8434-0948-DA67-EB5B5859D7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BAE286-FB8D-920B-819A-D8B82B568607}"/>
              </a:ext>
            </a:extLst>
          </p:cNvPr>
          <p:cNvSpPr>
            <a:spLocks noGrp="1"/>
          </p:cNvSpPr>
          <p:nvPr>
            <p:ph idx="1"/>
          </p:nvPr>
        </p:nvSpPr>
        <p:spPr>
          <a:xfrm>
            <a:off x="276367" y="5334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Q.8 Where are the rules prescribed for this section till date?</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The rules prescribed for this section are Rule 21-AK in the Income Tax Rules, 1962.</a:t>
            </a:r>
          </a:p>
        </p:txBody>
      </p:sp>
      <p:sp>
        <p:nvSpPr>
          <p:cNvPr id="2" name="Footer Placeholder 1">
            <a:extLst>
              <a:ext uri="{FF2B5EF4-FFF2-40B4-BE49-F238E27FC236}">
                <a16:creationId xmlns:a16="http://schemas.microsoft.com/office/drawing/2014/main" id="{1BF21CA3-78AF-EBC6-A0E4-B2E848170B0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513381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6572"/>
            <a:ext cx="8771805" cy="6264228"/>
          </a:xfrm>
        </p:spPr>
        <p:txBody>
          <a:bodyPr>
            <a:normAutofit/>
          </a:bodyPr>
          <a:lstStyle/>
          <a:p>
            <a:pPr marL="0" indent="0" algn="just">
              <a:buNone/>
            </a:pPr>
            <a:r>
              <a:rPr lang="en-US" sz="2250" b="1" dirty="0">
                <a:latin typeface="Times New Roman" panose="02020603050405020304" pitchFamily="18" charset="0"/>
                <a:cs typeface="Times New Roman" panose="02020603050405020304" pitchFamily="18" charset="0"/>
              </a:rPr>
              <a:t>VIII. Inclusion of retail schemes and Exchange Traded Funds (ETFs) in the existing relocation regime of funds of IFSCA </a:t>
            </a:r>
          </a:p>
          <a:p>
            <a:pPr marL="0" indent="0" algn="just">
              <a:buNone/>
            </a:pPr>
            <a:r>
              <a:rPr lang="en-US" sz="2250" dirty="0">
                <a:latin typeface="Times New Roman" panose="02020603050405020304" pitchFamily="18" charset="0"/>
                <a:cs typeface="Times New Roman" panose="02020603050405020304" pitchFamily="18" charset="0"/>
              </a:rPr>
              <a:t>In order to further incentivize operations from IFSC, it is proposed to make the following amendments: </a:t>
            </a:r>
          </a:p>
          <a:p>
            <a:pPr marL="0" indent="0" algn="just">
              <a:buNone/>
            </a:pPr>
            <a:r>
              <a:rPr lang="en-US" sz="2250" dirty="0">
                <a:latin typeface="Times New Roman" panose="02020603050405020304" pitchFamily="18" charset="0"/>
                <a:cs typeface="Times New Roman" panose="02020603050405020304" pitchFamily="18" charset="0"/>
              </a:rPr>
              <a:t>(I) The existing provisions of clause (</a:t>
            </a:r>
            <a:r>
              <a:rPr lang="en-US" sz="2250" dirty="0" err="1">
                <a:latin typeface="Times New Roman" panose="02020603050405020304" pitchFamily="18" charset="0"/>
                <a:cs typeface="Times New Roman" panose="02020603050405020304" pitchFamily="18" charset="0"/>
              </a:rPr>
              <a:t>viiad</a:t>
            </a:r>
            <a:r>
              <a:rPr lang="en-US" sz="2250" dirty="0">
                <a:latin typeface="Times New Roman" panose="02020603050405020304" pitchFamily="18" charset="0"/>
                <a:cs typeface="Times New Roman" panose="02020603050405020304" pitchFamily="18" charset="0"/>
              </a:rPr>
              <a:t>) of Section 47 of the Act provide that any transfer by a shareholder or unit holder or interest holder, in a relocation, of a capital asset being a share or unit or interest held by him in the original fund in consideration for the share or unit or interest in the resultant fund shall not be regarded as transfer for the purposes of calculating capital gains. </a:t>
            </a:r>
          </a:p>
          <a:p>
            <a:pPr marL="0" indent="0" algn="just">
              <a:buNone/>
            </a:pPr>
            <a:r>
              <a:rPr lang="en-US" sz="2250" dirty="0">
                <a:latin typeface="Times New Roman" panose="02020603050405020304" pitchFamily="18" charset="0"/>
                <a:cs typeface="Times New Roman" panose="02020603050405020304" pitchFamily="18" charset="0"/>
              </a:rPr>
              <a:t>The Explanation to the clause inter-alia, provides that “resultant fund" means a fund established or incorporated in India, which has been granted a certificate of registration as a Category I or Category II or Category III Alternative Investment Fund, is located in any International Financial Services Centre and is subject to certain conditions provided therein. Thus, the relocation of original funds to the resultant fund in the IFSC is a tax-neutral transaction. </a:t>
            </a:r>
          </a:p>
        </p:txBody>
      </p:sp>
      <p:sp>
        <p:nvSpPr>
          <p:cNvPr id="2" name="Footer Placeholder 1">
            <a:extLst>
              <a:ext uri="{FF2B5EF4-FFF2-40B4-BE49-F238E27FC236}">
                <a16:creationId xmlns:a16="http://schemas.microsoft.com/office/drawing/2014/main" id="{361972C2-CC1B-36EC-140C-C17DB46B290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2821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(II) The income of retail schemes and Exchange Traded Funds (ETFs) located in the IFSC and, inter alia, is regulated under the International Financial Services </a:t>
            </a:r>
            <a:r>
              <a:rPr lang="en-US" sz="2400" dirty="0" err="1">
                <a:latin typeface="Times New Roman" panose="02020603050405020304" pitchFamily="18" charset="0"/>
                <a:cs typeface="Times New Roman" panose="02020603050405020304" pitchFamily="18" charset="0"/>
              </a:rPr>
              <a:t>Centres</a:t>
            </a:r>
            <a:r>
              <a:rPr lang="en-US" sz="2400" dirty="0">
                <a:latin typeface="Times New Roman" panose="02020603050405020304" pitchFamily="18" charset="0"/>
                <a:cs typeface="Times New Roman" panose="02020603050405020304" pitchFamily="18" charset="0"/>
              </a:rPr>
              <a:t> Authority Act, 2019 was granted exemption along with previously exempted specified funds as per section 10(4D) of the  Act vide the Finance (No.2) Act, 2024.</a:t>
            </a:r>
          </a:p>
          <a:p>
            <a:pPr marL="0" indent="0" algn="just">
              <a:buNone/>
            </a:pPr>
            <a:r>
              <a:rPr lang="en-US" sz="2400" dirty="0">
                <a:latin typeface="Times New Roman" panose="02020603050405020304" pitchFamily="18" charset="0"/>
                <a:cs typeface="Times New Roman" panose="02020603050405020304" pitchFamily="18" charset="0"/>
              </a:rPr>
              <a:t>It is proposed to include such retail schemes or Exchange Traded Funds (ETF) within the definition of resultant fund for the purposes of clause (</a:t>
            </a:r>
            <a:r>
              <a:rPr lang="en-US" sz="2400" dirty="0" err="1">
                <a:latin typeface="Times New Roman" panose="02020603050405020304" pitchFamily="18" charset="0"/>
                <a:cs typeface="Times New Roman" panose="02020603050405020304" pitchFamily="18" charset="0"/>
              </a:rPr>
              <a:t>viiad</a:t>
            </a:r>
            <a:r>
              <a:rPr lang="en-US" sz="2400" dirty="0">
                <a:latin typeface="Times New Roman" panose="02020603050405020304" pitchFamily="18" charset="0"/>
                <a:cs typeface="Times New Roman" panose="02020603050405020304" pitchFamily="18" charset="0"/>
              </a:rPr>
              <a:t>) of section 47 of the Act so that relocation of original funds to such funds in the IFSC is also a tax-neutral transaction.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This amendment will take effect from the 1st day of April, 2026, and shall accordingly, apply in relation to the assessment year 2026-27 and subsequent assessment years. </a:t>
            </a:r>
          </a:p>
          <a:p>
            <a:pPr marL="0" indent="0" algn="r">
              <a:buNone/>
            </a:pPr>
            <a:r>
              <a:rPr lang="en-US" sz="2400" b="1" dirty="0">
                <a:latin typeface="Times New Roman" panose="02020603050405020304" pitchFamily="18" charset="0"/>
                <a:cs typeface="Times New Roman" panose="02020603050405020304" pitchFamily="18" charset="0"/>
              </a:rPr>
              <a:t>[Clause 13] </a:t>
            </a:r>
          </a:p>
        </p:txBody>
      </p:sp>
      <p:sp>
        <p:nvSpPr>
          <p:cNvPr id="2" name="Footer Placeholder 1">
            <a:extLst>
              <a:ext uri="{FF2B5EF4-FFF2-40B4-BE49-F238E27FC236}">
                <a16:creationId xmlns:a16="http://schemas.microsoft.com/office/drawing/2014/main" id="{69A78595-AA3E-EEC0-6BC1-DE832A97BE2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5CA3E-E53D-2E6B-29E3-A105062911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DE4FD4-A22A-DC4B-6129-F0316C2C0C03}"/>
              </a:ext>
            </a:extLst>
          </p:cNvPr>
          <p:cNvSpPr>
            <a:spLocks noGrp="1"/>
          </p:cNvSpPr>
          <p:nvPr>
            <p:ph idx="1"/>
          </p:nvPr>
        </p:nvSpPr>
        <p:spPr>
          <a:xfrm>
            <a:off x="276367" y="1184797"/>
            <a:ext cx="8516203" cy="4305176"/>
          </a:xfrm>
        </p:spPr>
        <p:txBody>
          <a:bodyPr>
            <a:normAutofit/>
          </a:bodyPr>
          <a:lstStyle/>
          <a:p>
            <a:pPr marL="0" indent="0" algn="ctr">
              <a:buNone/>
            </a:pPr>
            <a:endParaRPr lang="en-US" sz="3600" b="1" dirty="0">
              <a:latin typeface="Times New Roman" panose="02020603050405020304" pitchFamily="18" charset="0"/>
              <a:cs typeface="Times New Roman" panose="02020603050405020304" pitchFamily="18" charset="0"/>
            </a:endParaRPr>
          </a:p>
          <a:p>
            <a:pPr marL="0" indent="0" algn="ctr">
              <a:buNone/>
            </a:pPr>
            <a:r>
              <a:rPr lang="en-US" sz="3600" b="1" dirty="0">
                <a:latin typeface="Times New Roman" panose="02020603050405020304" pitchFamily="18" charset="0"/>
                <a:cs typeface="Times New Roman" panose="02020603050405020304" pitchFamily="18" charset="0"/>
              </a:rPr>
              <a:t>FAQ No. 3: Incentives to IFSC- Inclusion of retail schemes and Exchange Traded Funds (ETF)s in the existing relocation regime of funds of IFSCA</a:t>
            </a:r>
          </a:p>
        </p:txBody>
      </p:sp>
      <p:sp>
        <p:nvSpPr>
          <p:cNvPr id="2" name="Footer Placeholder 1">
            <a:extLst>
              <a:ext uri="{FF2B5EF4-FFF2-40B4-BE49-F238E27FC236}">
                <a16:creationId xmlns:a16="http://schemas.microsoft.com/office/drawing/2014/main" id="{BB693F56-AE4E-254E-1C9D-E0C105D2425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9232104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844C5-5A39-4B3B-D394-987C0668A3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348522-1DAD-BDF0-32D7-520DDD8AD30C}"/>
              </a:ext>
            </a:extLst>
          </p:cNvPr>
          <p:cNvSpPr>
            <a:spLocks noGrp="1"/>
          </p:cNvSpPr>
          <p:nvPr>
            <p:ph idx="1"/>
          </p:nvPr>
        </p:nvSpPr>
        <p:spPr>
          <a:xfrm>
            <a:off x="276367" y="6096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is relocation of funds?</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The transfer of assets of a fund (that is the original fund) or of its wholly owned Special Purpose Vehicle that is overseas, to a resultant fund in India is called relocation subject to certain conditions.</a:t>
            </a:r>
          </a:p>
        </p:txBody>
      </p:sp>
      <p:sp>
        <p:nvSpPr>
          <p:cNvPr id="2" name="Footer Placeholder 1">
            <a:extLst>
              <a:ext uri="{FF2B5EF4-FFF2-40B4-BE49-F238E27FC236}">
                <a16:creationId xmlns:a16="http://schemas.microsoft.com/office/drawing/2014/main" id="{8EF7031C-EA57-BA8B-B0F6-6E1293003BF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7991174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AF1CA-175A-4DBF-8796-7C4381097B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98FA84-5D90-292D-A8B6-52C32DF05017}"/>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What is a resultant fund?</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A "resultant fund" means a fund to which the assets of the original fund are transferred, subject to certain conditions and which is established or incorporated in India,</a:t>
            </a:r>
          </a:p>
        </p:txBody>
      </p:sp>
      <p:sp>
        <p:nvSpPr>
          <p:cNvPr id="2" name="Footer Placeholder 1">
            <a:extLst>
              <a:ext uri="{FF2B5EF4-FFF2-40B4-BE49-F238E27FC236}">
                <a16:creationId xmlns:a16="http://schemas.microsoft.com/office/drawing/2014/main" id="{F2A3A592-C928-41A3-6E7B-FD336B52230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308705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EB8DB-B70B-AE61-EA24-E5C3332360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A4282C-65AB-2B09-3DB3-A54557B4E143}"/>
              </a:ext>
            </a:extLst>
          </p:cNvPr>
          <p:cNvSpPr>
            <a:spLocks noGrp="1"/>
          </p:cNvSpPr>
          <p:nvPr>
            <p:ph idx="1"/>
          </p:nvPr>
        </p:nvSpPr>
        <p:spPr>
          <a:xfrm>
            <a:off x="276367" y="457200"/>
            <a:ext cx="8516203" cy="430517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Q.3 What are the changes made to the definition of ‘resultant fund’ in section 47(</a:t>
            </a:r>
            <a:r>
              <a:rPr lang="en-US" sz="2400" b="1" dirty="0" err="1">
                <a:latin typeface="Times New Roman" panose="02020603050405020304" pitchFamily="18" charset="0"/>
                <a:cs typeface="Times New Roman" panose="02020603050405020304" pitchFamily="18" charset="0"/>
              </a:rPr>
              <a:t>viiad</a:t>
            </a:r>
            <a:r>
              <a:rPr lang="en-US" sz="2400" b="1" dirty="0">
                <a:latin typeface="Times New Roman" panose="02020603050405020304" pitchFamily="18" charset="0"/>
                <a:cs typeface="Times New Roman" panose="02020603050405020304" pitchFamily="18" charset="0"/>
              </a:rPr>
              <a:t>) of the Income tax Act, 1961 and the changes made by Finance Bill 2025?</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 The ‘resultant fund’ was limited to a fund that had been granted a certificate of registration as a Category I or II or III Alternative Investment Fund (AIF) and is regulated under the SEBI (AIF) Regulations, 2012 or regulated under the IFSCA (Fund Management) Regulations, 2022.</a:t>
            </a:r>
          </a:p>
          <a:p>
            <a:pPr marL="0" indent="0" algn="just">
              <a:buNone/>
            </a:pPr>
            <a:r>
              <a:rPr lang="en-US" sz="2400" dirty="0">
                <a:latin typeface="Times New Roman" panose="02020603050405020304" pitchFamily="18" charset="0"/>
                <a:cs typeface="Times New Roman" panose="02020603050405020304" pitchFamily="18" charset="0"/>
              </a:rPr>
              <a:t>With the Finance Bill 2025, the Retail schemes and Exchange Traded Funds (ETFs) that are regulated under the IFSCA (Fund Management) Regulations, 2022 have also been added to the definition of ‘resultant fund’ subject to certain conditions.</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61852D4-56BE-360F-1A20-C41C9BF409E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6647403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7293E-D627-265B-E145-D64C20D6B8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7C427F-5024-A5E6-0D0E-F594C1D0DC80}"/>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What is the implication of the amendment made to section 47(</a:t>
            </a:r>
            <a:r>
              <a:rPr lang="en-US" sz="2400" b="1" dirty="0" err="1">
                <a:latin typeface="Times New Roman" panose="02020603050405020304" pitchFamily="18" charset="0"/>
                <a:cs typeface="Times New Roman" panose="02020603050405020304" pitchFamily="18" charset="0"/>
              </a:rPr>
              <a:t>viiad</a:t>
            </a:r>
            <a:r>
              <a:rPr lang="en-US" sz="2400" b="1" dirty="0">
                <a:latin typeface="Times New Roman" panose="02020603050405020304" pitchFamily="18" charset="0"/>
                <a:cs typeface="Times New Roman" panose="02020603050405020304" pitchFamily="18" charset="0"/>
              </a:rPr>
              <a:t>)?</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relocation of an original fund to a resultant fund (being a Retail schemes and Exchange Traded Funds) is now also a tax neutral transaction subject to the conditions mentioned in 47(</a:t>
            </a:r>
            <a:r>
              <a:rPr lang="en-US" sz="2400" dirty="0" err="1">
                <a:latin typeface="Times New Roman" panose="02020603050405020304" pitchFamily="18" charset="0"/>
                <a:cs typeface="Times New Roman" panose="02020603050405020304" pitchFamily="18" charset="0"/>
              </a:rPr>
              <a:t>viiad</a:t>
            </a:r>
            <a:r>
              <a:rPr lang="en-US" sz="2400" dirty="0">
                <a:latin typeface="Times New Roman" panose="02020603050405020304" pitchFamily="18" charset="0"/>
                <a:cs typeface="Times New Roman" panose="02020603050405020304" pitchFamily="18" charset="0"/>
              </a:rPr>
              <a:t>).</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E1D3A00-2570-916F-1A07-D0652BC49A3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9614608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9C675-E3A0-5642-07F5-5C68A35A22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7CD7B4-E367-7C6B-0A16-AC23AC010F14}"/>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Q.5 Can a partnership firm be treated as a “resultant fund” under this section 47(</a:t>
            </a:r>
            <a:r>
              <a:rPr lang="en-US" sz="2400" b="1" dirty="0" err="1">
                <a:latin typeface="Times New Roman" panose="02020603050405020304" pitchFamily="18" charset="0"/>
                <a:cs typeface="Times New Roman" panose="02020603050405020304" pitchFamily="18" charset="0"/>
              </a:rPr>
              <a:t>viiad</a:t>
            </a:r>
            <a:r>
              <a:rPr lang="en-US" sz="2400" b="1" dirty="0">
                <a:latin typeface="Times New Roman" panose="02020603050405020304" pitchFamily="18" charset="0"/>
                <a:cs typeface="Times New Roman" panose="02020603050405020304" pitchFamily="18" charset="0"/>
              </a:rPr>
              <a:t>)?</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‘resultant fund’ can be a fund established or incorporated in India in the form of a trust or a company or a limited liability partnership.</a:t>
            </a:r>
          </a:p>
        </p:txBody>
      </p:sp>
      <p:sp>
        <p:nvSpPr>
          <p:cNvPr id="2" name="Footer Placeholder 1">
            <a:extLst>
              <a:ext uri="{FF2B5EF4-FFF2-40B4-BE49-F238E27FC236}">
                <a16:creationId xmlns:a16="http://schemas.microsoft.com/office/drawing/2014/main" id="{C19E80D7-F9DA-3825-B1EB-79DD913C44E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6172879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F105E-1443-9FA2-DAFD-9E7544AB711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E2764-E7FD-9352-DCC5-2225F3FC9CEC}"/>
              </a:ext>
            </a:extLst>
          </p:cNvPr>
          <p:cNvSpPr>
            <a:spLocks noGrp="1"/>
          </p:cNvSpPr>
          <p:nvPr>
            <p:ph idx="1"/>
          </p:nvPr>
        </p:nvSpPr>
        <p:spPr>
          <a:xfrm>
            <a:off x="276367" y="5334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Q.6 Who will benefit from the amendment made to section 47(</a:t>
            </a:r>
            <a:r>
              <a:rPr lang="en-US" sz="2400" b="1" dirty="0" err="1">
                <a:latin typeface="Times New Roman" panose="02020603050405020304" pitchFamily="18" charset="0"/>
                <a:cs typeface="Times New Roman" panose="02020603050405020304" pitchFamily="18" charset="0"/>
              </a:rPr>
              <a:t>viiad</a:t>
            </a:r>
            <a:r>
              <a:rPr lang="en-US" sz="2400" b="1" dirty="0">
                <a:latin typeface="Times New Roman" panose="02020603050405020304" pitchFamily="18" charset="0"/>
                <a:cs typeface="Times New Roman" panose="02020603050405020304" pitchFamily="18" charset="0"/>
              </a:rPr>
              <a:t>)?</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This amendment will encourage more funds, being retails schemes or ETFs to relocate to the IFSC.</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5BC3F69-906A-68CB-8F5F-E81E378332B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691117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88A7E-2A02-3A32-00CE-96367C492E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B1FA7-2B51-F3F5-B073-83C26D098E3A}"/>
              </a:ext>
            </a:extLst>
          </p:cNvPr>
          <p:cNvSpPr>
            <a:spLocks noGrp="1"/>
          </p:cNvSpPr>
          <p:nvPr>
            <p:ph idx="1"/>
          </p:nvPr>
        </p:nvSpPr>
        <p:spPr>
          <a:xfrm>
            <a:off x="304800" y="381000"/>
            <a:ext cx="862821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0" indent="0" algn="just">
              <a:buNone/>
            </a:pPr>
            <a:r>
              <a:rPr lang="en-US" sz="2400" b="1" i="1" dirty="0">
                <a:latin typeface="Times New Roman" panose="02020603050405020304" pitchFamily="18" charset="0"/>
                <a:cs typeface="Times New Roman" panose="02020603050405020304" pitchFamily="18" charset="0"/>
              </a:rPr>
              <a:t>Extension of investment date for Sovereign and Pension Funds</a:t>
            </a:r>
          </a:p>
          <a:p>
            <a:pPr marL="0" indent="0" algn="just">
              <a:buNone/>
            </a:pPr>
            <a:r>
              <a:rPr lang="en-US" sz="2400" i="1" dirty="0">
                <a:latin typeface="Times New Roman" panose="02020603050405020304" pitchFamily="18" charset="0"/>
                <a:cs typeface="Times New Roman" panose="02020603050405020304" pitchFamily="18" charset="0"/>
              </a:rPr>
              <a:t>155. To promote funding from Sovereign Wealth Funds and Pension Funds to the infrastructure sector, I propose to extend the date of making an investment by five more years, to 31st March, 2030. </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A7F4C6C-8D3E-4617-CB82-CBA6A4119D4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598644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IX. Extension of date of making investment by Sovereign Wealth Funds, Pension Funds &amp; others and </a:t>
            </a:r>
            <a:r>
              <a:rPr lang="en-US" sz="2400" b="1" dirty="0" err="1">
                <a:latin typeface="Times New Roman" panose="02020603050405020304" pitchFamily="18" charset="0"/>
                <a:cs typeface="Times New Roman" panose="02020603050405020304" pitchFamily="18" charset="0"/>
              </a:rPr>
              <a:t>rationalisation</a:t>
            </a:r>
            <a:r>
              <a:rPr lang="en-US" sz="2400" b="1" dirty="0">
                <a:latin typeface="Times New Roman" panose="02020603050405020304" pitchFamily="18" charset="0"/>
                <a:cs typeface="Times New Roman" panose="02020603050405020304" pitchFamily="18" charset="0"/>
              </a:rPr>
              <a:t> of tax exemptions </a:t>
            </a:r>
          </a:p>
          <a:p>
            <a:pPr marL="0" indent="0" algn="just">
              <a:buNone/>
            </a:pPr>
            <a:r>
              <a:rPr lang="en-US" sz="2400" dirty="0">
                <a:latin typeface="Times New Roman" panose="02020603050405020304" pitchFamily="18" charset="0"/>
                <a:cs typeface="Times New Roman" panose="02020603050405020304" pitchFamily="18" charset="0"/>
              </a:rPr>
              <a:t>Clause (23FE) of section 10 of the Act provides for the exemption to specified persons from the income in the nature of dividend, interest, long-term capital gains or certain other incomes arising from an investment made by it in India. </a:t>
            </a:r>
          </a:p>
          <a:p>
            <a:pPr marL="0" indent="0" algn="just">
              <a:buNone/>
            </a:pPr>
            <a:r>
              <a:rPr lang="en-US" sz="2400" dirty="0">
                <a:latin typeface="Times New Roman" panose="02020603050405020304" pitchFamily="18" charset="0"/>
                <a:cs typeface="Times New Roman" panose="02020603050405020304" pitchFamily="18" charset="0"/>
              </a:rPr>
              <a:t>Specified persons inter alia are Sovereign Wealth Fund (SWF), Pension Fund (PF) which fulfills conditions prescribed therein and are specified for this purpose by the Central Government through notification in the Official Gazette. </a:t>
            </a:r>
          </a:p>
          <a:p>
            <a:pPr marL="0" indent="0" algn="just">
              <a:buNone/>
            </a:pPr>
            <a:r>
              <a:rPr lang="en-US" sz="2400" dirty="0">
                <a:latin typeface="Times New Roman" panose="02020603050405020304" pitchFamily="18" charset="0"/>
                <a:cs typeface="Times New Roman" panose="02020603050405020304" pitchFamily="18" charset="0"/>
              </a:rPr>
              <a:t>This provision was introduced through the Finance Act, 2020 to encourage investments of SWF and PF into infrastructure sector of India. </a:t>
            </a:r>
          </a:p>
        </p:txBody>
      </p:sp>
      <p:sp>
        <p:nvSpPr>
          <p:cNvPr id="2" name="Footer Placeholder 1">
            <a:extLst>
              <a:ext uri="{FF2B5EF4-FFF2-40B4-BE49-F238E27FC236}">
                <a16:creationId xmlns:a16="http://schemas.microsoft.com/office/drawing/2014/main" id="{887BCA84-A409-5B2D-659B-676BA401534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2. Sub-clause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of clause (23FE) of section 10, inter alia, provides that investment is made on or after the 1st day of April, 2020 but on or before the 31st day of March,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Suggestions have been received that given the long-term nature of infrastructure investments and the role of foreign SWFs and PFs in financing such projects, the deadline for investment under clause (23FE) of section 10 be extended. </a:t>
            </a:r>
          </a:p>
          <a:p>
            <a:pPr marL="0" indent="0" algn="just">
              <a:buNone/>
            </a:pPr>
            <a:r>
              <a:rPr lang="en-US" sz="2400" dirty="0">
                <a:latin typeface="Times New Roman" panose="02020603050405020304" pitchFamily="18" charset="0"/>
                <a:cs typeface="Times New Roman" panose="02020603050405020304" pitchFamily="18" charset="0"/>
              </a:rPr>
              <a:t>This will provide the stability and time frame necessary for global investors to make substantial contribution to India’s infrastructure development. </a:t>
            </a:r>
          </a:p>
        </p:txBody>
      </p:sp>
      <p:sp>
        <p:nvSpPr>
          <p:cNvPr id="2" name="Footer Placeholder 1">
            <a:extLst>
              <a:ext uri="{FF2B5EF4-FFF2-40B4-BE49-F238E27FC236}">
                <a16:creationId xmlns:a16="http://schemas.microsoft.com/office/drawing/2014/main" id="{883395B3-FF88-8ACB-A37A-2AACADAB63D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4. Further, the amendments to section 50AA by Finance (No. 2) Act, 2024, have re-classified all the capital gains from unlisted debt securities as short-term capital gains, irrespective of the holding period. </a:t>
            </a:r>
          </a:p>
          <a:p>
            <a:pPr marL="0" indent="0" algn="just">
              <a:buNone/>
            </a:pPr>
            <a:r>
              <a:rPr lang="en-US" sz="2400" dirty="0">
                <a:latin typeface="Times New Roman" panose="02020603050405020304" pitchFamily="18" charset="0"/>
                <a:cs typeface="Times New Roman" panose="02020603050405020304" pitchFamily="18" charset="0"/>
              </a:rPr>
              <a:t>This will result in the long term capital gains from investment in unlisted debt investments to be taxable in the hands of SWFs and PFs. </a:t>
            </a:r>
          </a:p>
          <a:p>
            <a:pPr marL="0" indent="0" algn="just">
              <a:buNone/>
            </a:pPr>
            <a:r>
              <a:rPr lang="en-US" sz="2400" dirty="0">
                <a:latin typeface="Times New Roman" panose="02020603050405020304" pitchFamily="18" charset="0"/>
                <a:cs typeface="Times New Roman" panose="02020603050405020304" pitchFamily="18" charset="0"/>
              </a:rPr>
              <a:t>Prior to the said amendments, notified SWFs or PFs were eligible for exemptions on long-term capital gains from unlisted debt securities under clause (23FE) of section 10.</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B569DA8-5928-F853-2774-B64670EE07C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62484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5. (I) It is, therefore, proposed to amend clause (23FE) of section 10, so as to provide that,– long-term capital gains (whether or not such capital gains are deemed as short-term capital gains under section 50AA) arising from an investment made by it in India, shall inter alia not be included in the total income of a specified person under clause (23FE) of section 10; and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the date of investment under the said clause shall extended from 31st day of March, 2025 to 31st day of March, 2030.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6. These amendments will take effect from the 1st day of April, 2025.</a:t>
            </a:r>
          </a:p>
          <a:p>
            <a:pPr marL="0" indent="0" algn="r">
              <a:buNone/>
            </a:pPr>
            <a:r>
              <a:rPr lang="en-US" sz="2400" b="1" dirty="0">
                <a:latin typeface="Times New Roman" panose="02020603050405020304" pitchFamily="18" charset="0"/>
                <a:cs typeface="Times New Roman" panose="02020603050405020304" pitchFamily="18" charset="0"/>
              </a:rPr>
              <a:t> [Clause 6]</a:t>
            </a:r>
          </a:p>
        </p:txBody>
      </p:sp>
      <p:sp>
        <p:nvSpPr>
          <p:cNvPr id="2" name="Footer Placeholder 1">
            <a:extLst>
              <a:ext uri="{FF2B5EF4-FFF2-40B4-BE49-F238E27FC236}">
                <a16:creationId xmlns:a16="http://schemas.microsoft.com/office/drawing/2014/main" id="{164312A3-1DCC-6A05-3EC2-1792610E6EF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72DA83-D74D-07EC-6942-DA7355DEEDE6}"/>
              </a:ext>
            </a:extLst>
          </p:cNvPr>
          <p:cNvSpPr>
            <a:spLocks noGrp="1"/>
          </p:cNvSpPr>
          <p:nvPr>
            <p:ph idx="1"/>
          </p:nvPr>
        </p:nvSpPr>
        <p:spPr/>
        <p:txBody>
          <a:bodyPr/>
          <a:lstStyle/>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r>
              <a:rPr lang="en-US" sz="3600" b="1" dirty="0">
                <a:latin typeface="Times New Roman" panose="02020603050405020304" pitchFamily="18" charset="0"/>
                <a:cs typeface="Times New Roman" panose="02020603050405020304" pitchFamily="18" charset="0"/>
              </a:rPr>
              <a:t>FAQ:8- Extension of date of making investment by Sovereign Wealth Funds, Pension Funds and others: </a:t>
            </a:r>
          </a:p>
          <a:p>
            <a:pPr marL="82550" indent="0" algn="ctr">
              <a:buNone/>
            </a:pPr>
            <a:endParaRPr lang="en-US" dirty="0"/>
          </a:p>
        </p:txBody>
      </p:sp>
      <p:sp>
        <p:nvSpPr>
          <p:cNvPr id="3" name="Footer Placeholder 2">
            <a:extLst>
              <a:ext uri="{FF2B5EF4-FFF2-40B4-BE49-F238E27FC236}">
                <a16:creationId xmlns:a16="http://schemas.microsoft.com/office/drawing/2014/main" id="{87234BBB-7883-C951-0204-DCE016C0EC8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192934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0649" y="381000"/>
            <a:ext cx="8639852" cy="436602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current provisions relating to specified persons like Sovereign Wealth Funds (SWFs) and Pension Funds (PFs) under the Income-tax Act, 1961?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Under the current provisions, specified persons (such as sovereign wealth funds and pension funds) may avail exemption on certain income like interest, dividend, long term capital gains on their investment in infrastructure sectors, if such investment is made by 31/03/2025.</a:t>
            </a:r>
          </a:p>
        </p:txBody>
      </p:sp>
      <p:sp>
        <p:nvSpPr>
          <p:cNvPr id="2" name="Footer Placeholder 1">
            <a:extLst>
              <a:ext uri="{FF2B5EF4-FFF2-40B4-BE49-F238E27FC236}">
                <a16:creationId xmlns:a16="http://schemas.microsoft.com/office/drawing/2014/main" id="{B9E39607-753E-5430-3201-AB9FE1BE9B5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736144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457200"/>
            <a:ext cx="8776634" cy="436602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Q.2. What changes have been brought in the current provisions relating to Sovereign Wealth Fund (SWF) and Pension Fund (PF)?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Two amendments have been proposed by the Finance Bill, 2025 viz.-. </a:t>
            </a:r>
          </a:p>
          <a:p>
            <a:pPr marL="385763" indent="-385763" algn="just">
              <a:buAutoNum type="romanLcParenBoth"/>
            </a:pPr>
            <a:r>
              <a:rPr lang="en-US" sz="2400" dirty="0">
                <a:latin typeface="Times New Roman" panose="02020603050405020304" pitchFamily="18" charset="0"/>
                <a:cs typeface="Times New Roman" panose="02020603050405020304" pitchFamily="18" charset="0"/>
              </a:rPr>
              <a:t>For claiming exemption, specified persons (such as sovereign wealth funds and pension funds) are as of now required to make investment by 31/03/2025. The said date has been extended to 31/03/2030. </a:t>
            </a:r>
          </a:p>
          <a:p>
            <a:pPr marL="385763" indent="-385763" algn="just">
              <a:buAutoNum type="romanLcParenBoth"/>
            </a:pPr>
            <a:r>
              <a:rPr lang="en-US" sz="2400" dirty="0">
                <a:latin typeface="Times New Roman" panose="02020603050405020304" pitchFamily="18" charset="0"/>
                <a:cs typeface="Times New Roman" panose="02020603050405020304" pitchFamily="18" charset="0"/>
              </a:rPr>
              <a:t>It has been provided that long-term capital gains (whether or not such capital gains are deemed as short-term capital gains under section 50AA) arising from an investment made by such persons in India, shall continue to be exempted. </a:t>
            </a:r>
          </a:p>
        </p:txBody>
      </p:sp>
      <p:sp>
        <p:nvSpPr>
          <p:cNvPr id="2" name="Footer Placeholder 1">
            <a:extLst>
              <a:ext uri="{FF2B5EF4-FFF2-40B4-BE49-F238E27FC236}">
                <a16:creationId xmlns:a16="http://schemas.microsoft.com/office/drawing/2014/main" id="{EBB95089-B132-9317-0C20-6C98E046606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6218458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Why the deadline/time period for making investment has been extended?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Considering the long-term nature of investments in the infrastructure sector and in order to provide the stability and time frame necessary for global investors to take decision and make substantial contribution to India’s infrastructure development, the deadline for making investment has been extended.</a:t>
            </a:r>
          </a:p>
        </p:txBody>
      </p:sp>
      <p:sp>
        <p:nvSpPr>
          <p:cNvPr id="2" name="Footer Placeholder 1">
            <a:extLst>
              <a:ext uri="{FF2B5EF4-FFF2-40B4-BE49-F238E27FC236}">
                <a16:creationId xmlns:a16="http://schemas.microsoft.com/office/drawing/2014/main" id="{F28B03FB-8673-434E-6CD2-C73FDACB6B4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147204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707" y="457200"/>
            <a:ext cx="8689737" cy="436602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Q.4. Why exception has been carved out for long-term capital gains otherwise exempted under section 10(23FE) from applicability of provisions of section 50AA? </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amendments to section 50AA by Finance (No. 2) Act, 2024, have re-classified all the capital gains from unlisted debt securities or market linked debentures or specified mutual funds as short-term capital gains, irrespective of the holding period. </a:t>
            </a:r>
          </a:p>
          <a:p>
            <a:pPr marL="0" indent="0" algn="just">
              <a:buNone/>
            </a:pPr>
            <a:r>
              <a:rPr lang="en-US" sz="2400" dirty="0">
                <a:latin typeface="Times New Roman" panose="02020603050405020304" pitchFamily="18" charset="0"/>
                <a:cs typeface="Times New Roman" panose="02020603050405020304" pitchFamily="18" charset="0"/>
              </a:rPr>
              <a:t>Prior to the said amendments, notified SWFs or PFs were eligible for exemptions on long term capital gains from investment made in India (whether in the form of debt or share capital of unit) under clause (23FE) of section 10. </a:t>
            </a:r>
          </a:p>
          <a:p>
            <a:pPr marL="0" indent="0" algn="just">
              <a:buNone/>
            </a:pPr>
            <a:r>
              <a:rPr lang="en-US" sz="2400" dirty="0">
                <a:latin typeface="Times New Roman" panose="02020603050405020304" pitchFamily="18" charset="0"/>
                <a:cs typeface="Times New Roman" panose="02020603050405020304" pitchFamily="18" charset="0"/>
              </a:rPr>
              <a:t>Given the significance of foreign SWFs and PFs in financing infrastructure projects, tax certainty has been provided by continuing the exemption.</a:t>
            </a:r>
          </a:p>
        </p:txBody>
      </p:sp>
      <p:sp>
        <p:nvSpPr>
          <p:cNvPr id="2" name="Footer Placeholder 1">
            <a:extLst>
              <a:ext uri="{FF2B5EF4-FFF2-40B4-BE49-F238E27FC236}">
                <a16:creationId xmlns:a16="http://schemas.microsoft.com/office/drawing/2014/main" id="{26DD3C4F-CB3E-F4FE-F13A-875AB80A888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857453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106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 Scheme of presumptive taxation extended for non-resident providing services for electronics manufacturing facility.</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In order to position India as the global hub for Electronics System Design and Manufacturing, a comprehensive program for the development of semiconductors and display manufacturing ecosystem in India was approved by Government of India. </a:t>
            </a:r>
          </a:p>
          <a:p>
            <a:pPr marL="0" indent="0" algn="just">
              <a:buNone/>
            </a:pPr>
            <a:r>
              <a:rPr lang="en-US" sz="2400" dirty="0">
                <a:latin typeface="Times New Roman" panose="02020603050405020304" pitchFamily="18" charset="0"/>
                <a:cs typeface="Times New Roman" panose="02020603050405020304" pitchFamily="18" charset="0"/>
              </a:rPr>
              <a:t>Ministry of Electronics and Information Technology has notified Schemes for setting up of such facilities in India.</a:t>
            </a:r>
          </a:p>
        </p:txBody>
      </p:sp>
      <p:sp>
        <p:nvSpPr>
          <p:cNvPr id="2" name="Footer Placeholder 1">
            <a:extLst>
              <a:ext uri="{FF2B5EF4-FFF2-40B4-BE49-F238E27FC236}">
                <a16:creationId xmlns:a16="http://schemas.microsoft.com/office/drawing/2014/main" id="{5D6382CA-29B5-5803-3288-0A5748F9378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909" y="381000"/>
            <a:ext cx="8542782"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2. In this context, it has been represented that non-residents will be providing support in setting up of such electronics manufacturing facilities by deploying the technology and providing support services.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In order to ensure certainty and promotion of this industry, it is proposed to provide a presumptive </a:t>
            </a:r>
            <a:r>
              <a:rPr lang="en-US" sz="2400" b="1" u="sng" dirty="0">
                <a:latin typeface="Times New Roman" panose="02020603050405020304" pitchFamily="18" charset="0"/>
                <a:cs typeface="Times New Roman" panose="02020603050405020304" pitchFamily="18" charset="0"/>
              </a:rPr>
              <a:t>taxation regime for non-residents</a:t>
            </a:r>
            <a:r>
              <a:rPr lang="en-US" sz="2400" dirty="0">
                <a:latin typeface="Times New Roman" panose="02020603050405020304" pitchFamily="18" charset="0"/>
                <a:cs typeface="Times New Roman" panose="02020603050405020304" pitchFamily="18" charset="0"/>
              </a:rPr>
              <a:t> engaged in the business of providing services or technology, </a:t>
            </a:r>
            <a:r>
              <a:rPr lang="en-US" sz="2400" b="1" u="sng" dirty="0">
                <a:latin typeface="Times New Roman" panose="02020603050405020304" pitchFamily="18" charset="0"/>
                <a:cs typeface="Times New Roman" panose="02020603050405020304" pitchFamily="18" charset="0"/>
              </a:rPr>
              <a:t>to a resident company which are establishing or operating electronics manufacturing facility or a connected facility for manufacturing or producing electronic goods, article or thing in India, under a scheme notified by the Central Government </a:t>
            </a:r>
            <a:r>
              <a:rPr lang="en-US" sz="2400" dirty="0">
                <a:latin typeface="Times New Roman" panose="02020603050405020304" pitchFamily="18" charset="0"/>
                <a:cs typeface="Times New Roman" panose="02020603050405020304" pitchFamily="18" charset="0"/>
              </a:rPr>
              <a:t>in the Ministry of Electronics and Information Technology and satisfies such conditions as prescribed in the rules.</a:t>
            </a:r>
          </a:p>
        </p:txBody>
      </p:sp>
      <p:sp>
        <p:nvSpPr>
          <p:cNvPr id="2" name="Footer Placeholder 1">
            <a:extLst>
              <a:ext uri="{FF2B5EF4-FFF2-40B4-BE49-F238E27FC236}">
                <a16:creationId xmlns:a16="http://schemas.microsoft.com/office/drawing/2014/main" id="{8929DC81-B4D5-F41B-65D5-4646CFCC735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4. It is, therefore, proposed, </a:t>
            </a:r>
            <a:r>
              <a:rPr lang="en-US" sz="2400" b="1" u="sng" dirty="0">
                <a:latin typeface="Times New Roman" panose="02020603050405020304" pitchFamily="18" charset="0"/>
                <a:cs typeface="Times New Roman" panose="02020603050405020304" pitchFamily="18" charset="0"/>
              </a:rPr>
              <a:t>to insert a new section 44BBD, which deems twenty-five per cent of the aggregate amount received/ receivable by, or paid/ payable to, the non-resident, on account of providing services or technology, as profits and gains of such non-resident from this business.</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b="1" u="sng" dirty="0">
                <a:latin typeface="Times New Roman" panose="02020603050405020304" pitchFamily="18" charset="0"/>
                <a:cs typeface="Times New Roman" panose="02020603050405020304" pitchFamily="18" charset="0"/>
              </a:rPr>
              <a:t>This will result in an effective tax payable of less than 10% on gross receipts, by a non-resident company.</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5. This amendment will take effect from the 1st day of April, 2026 and shall accordingly, apply in relation to the assessment year 2026-27 and subsequent assessment years.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11]</a:t>
            </a:r>
          </a:p>
        </p:txBody>
      </p:sp>
      <p:sp>
        <p:nvSpPr>
          <p:cNvPr id="2" name="Footer Placeholder 1">
            <a:extLst>
              <a:ext uri="{FF2B5EF4-FFF2-40B4-BE49-F238E27FC236}">
                <a16:creationId xmlns:a16="http://schemas.microsoft.com/office/drawing/2014/main" id="{5DA0229E-6BE2-81B7-720F-EA8C4E1C2DE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79209F-A60B-A24C-0603-B91B7B798EAC}"/>
              </a:ext>
            </a:extLst>
          </p:cNvPr>
          <p:cNvSpPr>
            <a:spLocks noGrp="1"/>
          </p:cNvSpPr>
          <p:nvPr>
            <p:ph idx="1"/>
          </p:nvPr>
        </p:nvSpPr>
        <p:spPr/>
        <p:txBody>
          <a:bodyPr/>
          <a:lstStyle/>
          <a:p>
            <a:pPr marL="82550" indent="0" algn="ctr">
              <a:buNone/>
            </a:pPr>
            <a:endParaRPr lang="en-US" sz="4000" b="1" dirty="0">
              <a:latin typeface="Times New Roman" panose="02020603050405020304" pitchFamily="18" charset="0"/>
              <a:cs typeface="Times New Roman" panose="02020603050405020304" pitchFamily="18" charset="0"/>
            </a:endParaRPr>
          </a:p>
          <a:p>
            <a:pPr marL="82550" indent="0" algn="ctr">
              <a:buNone/>
            </a:pPr>
            <a:r>
              <a:rPr lang="en-US" sz="4000" b="1" dirty="0">
                <a:latin typeface="Times New Roman" panose="02020603050405020304" pitchFamily="18" charset="0"/>
                <a:cs typeface="Times New Roman" panose="02020603050405020304" pitchFamily="18" charset="0"/>
              </a:rPr>
              <a:t>FAQ:9-Scheme of presumptive taxation extended for non-resident providing services for electronics manufacturing facility:</a:t>
            </a:r>
          </a:p>
          <a:p>
            <a:pPr marL="82550" indent="0">
              <a:buNone/>
            </a:pPr>
            <a:endParaRPr lang="en-US" dirty="0"/>
          </a:p>
        </p:txBody>
      </p:sp>
      <p:sp>
        <p:nvSpPr>
          <p:cNvPr id="3" name="Footer Placeholder 2">
            <a:extLst>
              <a:ext uri="{FF2B5EF4-FFF2-40B4-BE49-F238E27FC236}">
                <a16:creationId xmlns:a16="http://schemas.microsoft.com/office/drawing/2014/main" id="{1E6CD157-791F-0B3F-A3CF-8400B5BA164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0450889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is the benefit given by Finance Bill 2025 to non-residents engaged in the business of providing services or technology to a resident company which is engaged in electronics manufacturing facility including semi-conductor </a:t>
            </a:r>
            <a:r>
              <a:rPr lang="en-US" sz="2400" b="1" dirty="0" err="1">
                <a:latin typeface="Times New Roman" panose="02020603050405020304" pitchFamily="18" charset="0"/>
                <a:cs typeface="Times New Roman" panose="02020603050405020304" pitchFamily="18" charset="0"/>
              </a:rPr>
              <a:t>fabrica</a:t>
            </a:r>
            <a:r>
              <a:rPr lang="en-US" sz="2400" b="1" dirty="0">
                <a:latin typeface="Times New Roman" panose="02020603050405020304" pitchFamily="18" charset="0"/>
                <a:cs typeface="Times New Roman" panose="02020603050405020304" pitchFamily="18" charset="0"/>
              </a:rPr>
              <a:t> on in India?</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 presumptive taxation regime for such non-residents has been provided.</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8223EF8-C7EC-7ECD-86F9-E9864095C96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0213669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4572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What was the scheme of taxation in respect of such activity/such persons prior to Finance Bill, 2025?</a:t>
            </a:r>
          </a:p>
          <a:p>
            <a:pPr marL="0" indent="0" algn="just">
              <a:buNone/>
            </a:pPr>
            <a:r>
              <a:rPr lang="en-US" sz="2400" b="1" dirty="0">
                <a:latin typeface="Times New Roman" panose="02020603050405020304" pitchFamily="18" charset="0"/>
                <a:cs typeface="Times New Roman" panose="02020603050405020304" pitchFamily="18" charset="0"/>
              </a:rPr>
              <a:t>Ans : </a:t>
            </a:r>
            <a:r>
              <a:rPr lang="en-US" sz="2400" dirty="0">
                <a:latin typeface="Times New Roman" panose="02020603050405020304" pitchFamily="18" charset="0"/>
                <a:cs typeface="Times New Roman" panose="02020603050405020304" pitchFamily="18" charset="0"/>
              </a:rPr>
              <a:t>Prior to the proposed amendment, a non-resident or a foreign company was liable to tax as business income on the profits from this activity at the applicable rates.</a:t>
            </a:r>
          </a:p>
          <a:p>
            <a:pPr marL="0" indent="0" algn="just">
              <a:buNone/>
            </a:pPr>
            <a:r>
              <a:rPr lang="en-US" sz="2400" dirty="0">
                <a:latin typeface="Times New Roman" panose="02020603050405020304" pitchFamily="18" charset="0"/>
                <a:cs typeface="Times New Roman" panose="02020603050405020304" pitchFamily="18" charset="0"/>
              </a:rPr>
              <a:t>There was no separate scheme for presumptive taxation for such activity/person.</a:t>
            </a:r>
          </a:p>
        </p:txBody>
      </p:sp>
      <p:sp>
        <p:nvSpPr>
          <p:cNvPr id="2" name="Footer Placeholder 1">
            <a:extLst>
              <a:ext uri="{FF2B5EF4-FFF2-40B4-BE49-F238E27FC236}">
                <a16:creationId xmlns:a16="http://schemas.microsoft.com/office/drawing/2014/main" id="{5FFD9BDC-7AF7-555D-EF5A-651D6C21757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86491812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Q3. What is presumptive taxation regime?</a:t>
            </a:r>
          </a:p>
          <a:p>
            <a:pPr marL="0" indent="0" algn="just">
              <a:buNone/>
            </a:pPr>
            <a:r>
              <a:rPr lang="en-US" sz="2400" b="1" dirty="0" err="1">
                <a:latin typeface="Times New Roman" panose="02020603050405020304" pitchFamily="18" charset="0"/>
                <a:cs typeface="Times New Roman" panose="02020603050405020304" pitchFamily="18" charset="0"/>
              </a:rPr>
              <a:t>Ans</a:t>
            </a:r>
            <a:r>
              <a:rPr lang="en-US" sz="2400" b="1" dirty="0">
                <a:latin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cs typeface="Times New Roman" panose="02020603050405020304" pitchFamily="18" charset="0"/>
              </a:rPr>
              <a:t>Presumptive taxation is a simplified method of calculating taxes for eligible taxpayers. </a:t>
            </a:r>
          </a:p>
          <a:p>
            <a:pPr marL="0" indent="0" algn="just">
              <a:buNone/>
            </a:pPr>
            <a:r>
              <a:rPr lang="en-US" sz="2400" dirty="0">
                <a:latin typeface="Times New Roman" panose="02020603050405020304" pitchFamily="18" charset="0"/>
                <a:cs typeface="Times New Roman" panose="02020603050405020304" pitchFamily="18" charset="0"/>
              </a:rPr>
              <a:t>The main motive is to bring tax certainty to certain specified businesses. </a:t>
            </a:r>
          </a:p>
          <a:p>
            <a:pPr marL="0" indent="0" algn="just">
              <a:buNone/>
            </a:pPr>
            <a:r>
              <a:rPr lang="en-US" sz="2400" dirty="0">
                <a:latin typeface="Times New Roman" panose="02020603050405020304" pitchFamily="18" charset="0"/>
                <a:cs typeface="Times New Roman" panose="02020603050405020304" pitchFamily="18" charset="0"/>
              </a:rPr>
              <a:t>This reduces compliance costs and promotes ease of doing business. </a:t>
            </a:r>
          </a:p>
          <a:p>
            <a:pPr marL="0" indent="0" algn="just">
              <a:buNone/>
            </a:pPr>
            <a:r>
              <a:rPr lang="en-US" sz="2400" dirty="0">
                <a:latin typeface="Times New Roman" panose="02020603050405020304" pitchFamily="18" charset="0"/>
                <a:cs typeface="Times New Roman" panose="02020603050405020304" pitchFamily="18" charset="0"/>
              </a:rPr>
              <a:t>The profits of the business are deemed to be certain percentage of sales/turnover or receipts. </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048DABE-7F2E-55B4-C613-707B1FE47C9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5837740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What are the main provisions of sec on 44BBD introduced in Finance Bill 2025? </a:t>
            </a:r>
          </a:p>
          <a:p>
            <a:pPr marL="0" indent="0" algn="just">
              <a:buNone/>
            </a:pPr>
            <a:r>
              <a:rPr lang="en-US" sz="2400" dirty="0" err="1">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 </a:t>
            </a:r>
            <a:r>
              <a:rPr lang="en-US" sz="2400" b="1" u="sng" dirty="0">
                <a:latin typeface="Times New Roman" panose="02020603050405020304" pitchFamily="18" charset="0"/>
                <a:cs typeface="Times New Roman" panose="02020603050405020304" pitchFamily="18" charset="0"/>
              </a:rPr>
              <a:t>As per new sec on 44BBD, 25% of the aggregate amount received/ receivable by, or paid/ payable to, the non-resident, on account of provision of services or technology, are deemed as profits and gains of such non-resident from this business.</a:t>
            </a:r>
            <a:r>
              <a:rPr lang="en-US" sz="2400" dirty="0">
                <a:latin typeface="Times New Roman" panose="02020603050405020304" pitchFamily="18" charset="0"/>
                <a:cs typeface="Times New Roman" panose="02020603050405020304" pitchFamily="18" charset="0"/>
              </a:rPr>
              <a:t> </a:t>
            </a:r>
          </a:p>
        </p:txBody>
      </p:sp>
      <p:sp>
        <p:nvSpPr>
          <p:cNvPr id="2" name="Footer Placeholder 1">
            <a:extLst>
              <a:ext uri="{FF2B5EF4-FFF2-40B4-BE49-F238E27FC236}">
                <a16:creationId xmlns:a16="http://schemas.microsoft.com/office/drawing/2014/main" id="{F64A3249-FDEC-62BA-DF34-78370A82813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6820357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Q5. When the provisions of sec on 44BBD are going to be effective? </a:t>
            </a:r>
          </a:p>
          <a:p>
            <a:pPr marL="0" indent="0" algn="just">
              <a:buNone/>
            </a:pPr>
            <a:r>
              <a:rPr lang="en-US" sz="2400" b="1" dirty="0">
                <a:latin typeface="Times New Roman" panose="02020603050405020304" pitchFamily="18" charset="0"/>
                <a:cs typeface="Times New Roman" panose="02020603050405020304" pitchFamily="18" charset="0"/>
              </a:rPr>
              <a:t>Ans : </a:t>
            </a:r>
            <a:r>
              <a:rPr lang="en-US" sz="2400" dirty="0">
                <a:latin typeface="Times New Roman" panose="02020603050405020304" pitchFamily="18" charset="0"/>
                <a:cs typeface="Times New Roman" panose="02020603050405020304" pitchFamily="18" charset="0"/>
              </a:rPr>
              <a:t>This amendment will take effect from the 01.04.2026 and will, accordingly, apply to the assessment year 2026-27 onwards. </a:t>
            </a:r>
          </a:p>
          <a:p>
            <a:pPr marL="0" indent="0" algn="just">
              <a:buNone/>
            </a:pPr>
            <a:r>
              <a:rPr lang="en-US" sz="2400" dirty="0">
                <a:latin typeface="Times New Roman" panose="02020603050405020304" pitchFamily="18" charset="0"/>
                <a:cs typeface="Times New Roman" panose="02020603050405020304" pitchFamily="18" charset="0"/>
              </a:rPr>
              <a:t>The amendment therefore applies to transactions undertaken in financial year 2025-26.</a:t>
            </a:r>
          </a:p>
        </p:txBody>
      </p:sp>
      <p:sp>
        <p:nvSpPr>
          <p:cNvPr id="2" name="Footer Placeholder 1">
            <a:extLst>
              <a:ext uri="{FF2B5EF4-FFF2-40B4-BE49-F238E27FC236}">
                <a16:creationId xmlns:a16="http://schemas.microsoft.com/office/drawing/2014/main" id="{935581A7-7A43-F397-BA9A-10936719D83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962542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707" y="457200"/>
            <a:ext cx="8689737"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Q6. Which companies will benefit from this change?</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The provision directly applies to non-resident companies which are offering services or technology to electronic Manufacturing industry in India. </a:t>
            </a:r>
          </a:p>
          <a:p>
            <a:pPr marL="0" indent="0" algn="just">
              <a:buNone/>
            </a:pPr>
            <a:r>
              <a:rPr lang="en-US" sz="2400" b="1" u="sng" dirty="0">
                <a:latin typeface="Times New Roman" panose="02020603050405020304" pitchFamily="18" charset="0"/>
                <a:cs typeface="Times New Roman" panose="02020603050405020304" pitchFamily="18" charset="0"/>
              </a:rPr>
              <a:t>The certainty provided in terms of taxation to such companies will promote development of manufacturing Industry in India in the electronics sector.</a:t>
            </a:r>
          </a:p>
        </p:txBody>
      </p:sp>
      <p:sp>
        <p:nvSpPr>
          <p:cNvPr id="2" name="Footer Placeholder 1">
            <a:extLst>
              <a:ext uri="{FF2B5EF4-FFF2-40B4-BE49-F238E27FC236}">
                <a16:creationId xmlns:a16="http://schemas.microsoft.com/office/drawing/2014/main" id="{2AE1C9B3-02C4-C91A-0815-F89FCD674CB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3217591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457200"/>
            <a:ext cx="8776634" cy="4366022"/>
          </a:xfrm>
        </p:spPr>
        <p:txBody>
          <a:bodyPr>
            <a:normAutofit/>
          </a:bodyPr>
          <a:lstStyle/>
          <a:p>
            <a:pPr marL="4763" lvl="1" indent="0" algn="just">
              <a:buNone/>
            </a:pPr>
            <a:r>
              <a:rPr lang="en-US" sz="2400" b="1" dirty="0">
                <a:latin typeface="Times New Roman" panose="02020603050405020304" pitchFamily="18" charset="0"/>
                <a:cs typeface="Times New Roman" panose="02020603050405020304" pitchFamily="18" charset="0"/>
              </a:rPr>
              <a:t>Q.7. Will the scheme be applicable where technical personnel are provided by such non-resident?</a:t>
            </a:r>
          </a:p>
          <a:p>
            <a:pPr marL="4763" lvl="1"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Yes. This presumptive scheme of taxation is applicable to non-resident providing services or technology. </a:t>
            </a:r>
          </a:p>
          <a:p>
            <a:pPr marL="4763" lvl="1" indent="0" algn="just">
              <a:buNone/>
            </a:pPr>
            <a:r>
              <a:rPr lang="en-US" sz="2400" b="1" u="sng" dirty="0">
                <a:latin typeface="Times New Roman" panose="02020603050405020304" pitchFamily="18" charset="0"/>
                <a:cs typeface="Times New Roman" panose="02020603050405020304" pitchFamily="18" charset="0"/>
              </a:rPr>
              <a:t>Therefore, where technical personnel are provided by the non-resident, it will be part of presumptive scheme.</a:t>
            </a:r>
          </a:p>
        </p:txBody>
      </p:sp>
      <p:sp>
        <p:nvSpPr>
          <p:cNvPr id="2" name="Footer Placeholder 1">
            <a:extLst>
              <a:ext uri="{FF2B5EF4-FFF2-40B4-BE49-F238E27FC236}">
                <a16:creationId xmlns:a16="http://schemas.microsoft.com/office/drawing/2014/main" id="{6C41BD72-A79D-DA50-0AB9-83A3C410D90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431522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D76F5-ABFF-4D34-76A1-49179D8736A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A5AFC7-F77D-AF73-25D0-92A4765BF5B1}"/>
              </a:ext>
            </a:extLst>
          </p:cNvPr>
          <p:cNvSpPr>
            <a:spLocks noGrp="1"/>
          </p:cNvSpPr>
          <p:nvPr>
            <p:ph idx="1"/>
          </p:nvPr>
        </p:nvSpPr>
        <p:spPr>
          <a:xfrm>
            <a:off x="457200" y="381000"/>
            <a:ext cx="8458200" cy="6019800"/>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0" marR="0" indent="0" algn="just">
              <a:lnSpc>
                <a:spcPct val="100000"/>
              </a:lnSpc>
              <a:spcAft>
                <a:spcPts val="600"/>
              </a:spcAft>
              <a:buNone/>
            </a:pP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Tonnage Tax Scheme for Inland Vessels</a:t>
            </a:r>
            <a:endParaRPr lang="en-US" sz="2400" b="1" i="1"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0000"/>
              </a:lnSpc>
              <a:spcAft>
                <a:spcPts val="600"/>
              </a:spcAft>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151. Presently the tonnage tax scheme is available to only sea going ships. The benefits of existing tonnage tax scheme are proposed to be extended to inland vessels registered under the Indian Vessels Act, 2021 to promote inland water transport in the country.</a:t>
            </a:r>
          </a:p>
          <a:p>
            <a:pPr marL="82550" indent="0" algn="just">
              <a:lnSpc>
                <a:spcPct val="100000"/>
              </a:lnSpc>
              <a:buNone/>
            </a:pPr>
            <a:endParaRPr lang="en-US" sz="2400" i="1" dirty="0">
              <a:latin typeface="Times New Roman" panose="02020603050405020304" pitchFamily="18" charset="0"/>
              <a:cs typeface="Times New Roman" panose="02020603050405020304" pitchFamily="18" charset="0"/>
            </a:endParaRPr>
          </a:p>
          <a:p>
            <a:pPr marL="0" indent="0" algn="just">
              <a:buNone/>
            </a:pP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F3F5060-05F5-2177-BC58-E8461AB15B2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810656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72" y="152400"/>
            <a:ext cx="8714492" cy="6140798"/>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XI. Extension of benefits of tonnage tax scheme to inland vessels </a:t>
            </a:r>
          </a:p>
          <a:p>
            <a:pPr marL="0" indent="0" algn="just">
              <a:buNone/>
            </a:pPr>
            <a:r>
              <a:rPr lang="en-US" sz="2400" dirty="0">
                <a:latin typeface="Times New Roman" panose="02020603050405020304" pitchFamily="18" charset="0"/>
                <a:cs typeface="Times New Roman" panose="02020603050405020304" pitchFamily="18" charset="0"/>
              </a:rPr>
              <a:t>Tonnage tax scheme in Chapter XII-G of the Act was brought vide Finance Act, 2004 in order to promote Indian shipping industry wherein the qualifying shipping companies were given the choice to opt for the tonnage tax regime or continue to remain within the normal corporate tax regime.</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a:t>
            </a:r>
            <a:r>
              <a:rPr lang="en-US" sz="2400" b="1" u="sng" dirty="0">
                <a:latin typeface="Times New Roman" panose="02020603050405020304" pitchFamily="18" charset="0"/>
                <a:cs typeface="Times New Roman" panose="02020603050405020304" pitchFamily="18" charset="0"/>
              </a:rPr>
              <a:t>. Representations were received to extend tonnage tax scheme to inland vessels to promote inland water transportation industry.</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b="1" u="sng" dirty="0">
                <a:latin typeface="Times New Roman" panose="02020603050405020304" pitchFamily="18" charset="0"/>
                <a:cs typeface="Times New Roman" panose="02020603050405020304" pitchFamily="18" charset="0"/>
              </a:rPr>
              <a:t>It is stated that at present, India is short of inland water transport vessels fleet and require higher investments in the sector which is capital intensive. </a:t>
            </a:r>
          </a:p>
          <a:p>
            <a:pPr marL="0" indent="0" algn="just">
              <a:buNone/>
            </a:pPr>
            <a:r>
              <a:rPr lang="en-US" sz="2400" b="1" u="sng" dirty="0">
                <a:latin typeface="Times New Roman" panose="02020603050405020304" pitchFamily="18" charset="0"/>
                <a:cs typeface="Times New Roman" panose="02020603050405020304" pitchFamily="18" charset="0"/>
              </a:rPr>
              <a:t>Therefore, to provide a boost to inland water transportation, it was represented to include inland vessels under the ambit of tonnage tax scheme.</a:t>
            </a:r>
          </a:p>
        </p:txBody>
      </p:sp>
      <p:sp>
        <p:nvSpPr>
          <p:cNvPr id="2" name="Footer Placeholder 1">
            <a:extLst>
              <a:ext uri="{FF2B5EF4-FFF2-40B4-BE49-F238E27FC236}">
                <a16:creationId xmlns:a16="http://schemas.microsoft.com/office/drawing/2014/main" id="{8428413B-4637-1CBA-28B2-2A38C3F3E2B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054" y="381000"/>
            <a:ext cx="8714492"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3. Therefore, </a:t>
            </a:r>
            <a:r>
              <a:rPr lang="en-US" sz="2400" b="1" u="sng" dirty="0">
                <a:latin typeface="Times New Roman" panose="02020603050405020304" pitchFamily="18" charset="0"/>
                <a:cs typeface="Times New Roman" panose="02020603050405020304" pitchFamily="18" charset="0"/>
              </a:rPr>
              <a:t>to promote inland water transportation in the country and to attract investments in the sector, it is proposed to extend the benefits of tonnage tax scheme to Inland Vessels registered under Inland Vessels Act, 2021. </a:t>
            </a:r>
          </a:p>
          <a:p>
            <a:pPr marL="0" indent="0" algn="just">
              <a:buNone/>
            </a:pPr>
            <a:r>
              <a:rPr lang="en-US" sz="2400" dirty="0">
                <a:latin typeface="Times New Roman" panose="02020603050405020304" pitchFamily="18" charset="0"/>
                <a:cs typeface="Times New Roman" panose="02020603050405020304" pitchFamily="18" charset="0"/>
              </a:rPr>
              <a:t>Accordingly inland vessels have been included in the section 115VD for being eligible to be a qualified ship. </a:t>
            </a:r>
          </a:p>
          <a:p>
            <a:pPr marL="0" indent="0" algn="just">
              <a:buNone/>
            </a:pPr>
            <a:r>
              <a:rPr lang="en-US" sz="2400" dirty="0">
                <a:latin typeface="Times New Roman" panose="02020603050405020304" pitchFamily="18" charset="0"/>
                <a:cs typeface="Times New Roman" panose="02020603050405020304" pitchFamily="18" charset="0"/>
              </a:rPr>
              <a:t>Further, inland vessels have been defined in section 115V of the Act in the same manner as provided in the Inland Vessels Act, 2021. Other corresponding amendments have been made to extend the tonnage tax scheme to inland vessels.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These amendment will take effect from the 1st day of April, 2026 and shall, accordingly, apply in relation to the assessment year 2026-27 and subsequent assessment years.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26, 27, 28, 29, 30, 31, 33, 34, 35 &amp; 36]</a:t>
            </a:r>
          </a:p>
        </p:txBody>
      </p:sp>
      <p:sp>
        <p:nvSpPr>
          <p:cNvPr id="2" name="Footer Placeholder 1">
            <a:extLst>
              <a:ext uri="{FF2B5EF4-FFF2-40B4-BE49-F238E27FC236}">
                <a16:creationId xmlns:a16="http://schemas.microsoft.com/office/drawing/2014/main" id="{9E856EEB-54E2-8A13-D7E9-BE15C4798CB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CBF43-976A-90E1-DCE4-B68B3BF68F6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8B215B-2301-61D3-B500-418063965EF7}"/>
              </a:ext>
            </a:extLst>
          </p:cNvPr>
          <p:cNvSpPr>
            <a:spLocks noGrp="1"/>
          </p:cNvSpPr>
          <p:nvPr>
            <p:ph idx="1"/>
          </p:nvPr>
        </p:nvSpPr>
        <p:spPr>
          <a:xfrm>
            <a:off x="134775" y="1135856"/>
            <a:ext cx="8716396" cy="4354116"/>
          </a:xfrm>
        </p:spPr>
        <p:txBody>
          <a:bodyPr>
            <a:noAutofit/>
          </a:bodyPr>
          <a:lstStyle/>
          <a:p>
            <a:pPr marL="0" indent="0" algn="ctr">
              <a:buNone/>
            </a:pPr>
            <a:endParaRPr lang="en-US" sz="3600" b="1" dirty="0">
              <a:latin typeface="Times New Roman" panose="02020603050405020304" pitchFamily="18" charset="0"/>
              <a:cs typeface="Times New Roman" panose="02020603050405020304" pitchFamily="18" charset="0"/>
            </a:endParaRPr>
          </a:p>
          <a:p>
            <a:pPr marL="0" indent="0" algn="ctr">
              <a:buNone/>
            </a:pPr>
            <a:endParaRPr lang="en-US" sz="3600" b="1" dirty="0">
              <a:latin typeface="Times New Roman" panose="02020603050405020304" pitchFamily="18" charset="0"/>
              <a:cs typeface="Times New Roman" panose="02020603050405020304" pitchFamily="18" charset="0"/>
            </a:endParaRPr>
          </a:p>
          <a:p>
            <a:pPr marL="0" indent="0" algn="ctr">
              <a:buNone/>
            </a:pPr>
            <a:r>
              <a:rPr lang="en-US" sz="3600" b="1" dirty="0">
                <a:latin typeface="Times New Roman" panose="02020603050405020304" pitchFamily="18" charset="0"/>
                <a:cs typeface="Times New Roman" panose="02020603050405020304" pitchFamily="18" charset="0"/>
              </a:rPr>
              <a:t>FAQ no. 22 Extension of Tonnage Tax Scheme to Inland vessels</a:t>
            </a:r>
          </a:p>
        </p:txBody>
      </p:sp>
      <p:sp>
        <p:nvSpPr>
          <p:cNvPr id="2" name="Footer Placeholder 1">
            <a:extLst>
              <a:ext uri="{FF2B5EF4-FFF2-40B4-BE49-F238E27FC236}">
                <a16:creationId xmlns:a16="http://schemas.microsoft.com/office/drawing/2014/main" id="{4A07C1ED-2C44-2924-180F-F8EB5228C8B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814086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38A08-5DE2-B2CA-55B3-30EC358B36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E461AF-8E20-B469-44BB-F348CFBBED01}"/>
              </a:ext>
            </a:extLst>
          </p:cNvPr>
          <p:cNvSpPr>
            <a:spLocks noGrp="1"/>
          </p:cNvSpPr>
          <p:nvPr>
            <p:ph idx="1"/>
          </p:nvPr>
        </p:nvSpPr>
        <p:spPr>
          <a:xfrm>
            <a:off x="134775" y="381000"/>
            <a:ext cx="8716396" cy="4354116"/>
          </a:xfrm>
        </p:spPr>
        <p:txBody>
          <a:bodyPr>
            <a:noAutofit/>
          </a:bodyPr>
          <a:lstStyle/>
          <a:p>
            <a:pPr marL="0" indent="0" algn="just">
              <a:buNone/>
            </a:pPr>
            <a:r>
              <a:rPr lang="en-US" sz="2300" b="1" dirty="0">
                <a:latin typeface="Times New Roman" panose="02020603050405020304" pitchFamily="18" charset="0"/>
                <a:cs typeface="Times New Roman" panose="02020603050405020304" pitchFamily="18" charset="0"/>
              </a:rPr>
              <a:t>Q.1 What is tonnage tax scheme?</a:t>
            </a:r>
          </a:p>
          <a:p>
            <a:pPr marL="0" indent="0" algn="just">
              <a:buNone/>
            </a:pPr>
            <a:r>
              <a:rPr lang="en-US" sz="2300" dirty="0">
                <a:latin typeface="Times New Roman" panose="02020603050405020304" pitchFamily="18" charset="0"/>
                <a:cs typeface="Times New Roman" panose="02020603050405020304" pitchFamily="18" charset="0"/>
              </a:rPr>
              <a:t>Ans. Chapter XII-G of the Income tax Act 1961 provides special provisions relating to income of the shipping companies. Tonnage tax scheme, as provided in the Chapter XII-G, is a presumptive tax scheme for shipping companies which allows them to compute their profits on presumptive basis.</a:t>
            </a:r>
          </a:p>
          <a:p>
            <a:pPr marL="0" indent="0" algn="just">
              <a:buNone/>
            </a:pPr>
            <a:r>
              <a:rPr lang="en-US" sz="2300" b="1" dirty="0">
                <a:latin typeface="Times New Roman" panose="02020603050405020304" pitchFamily="18" charset="0"/>
                <a:cs typeface="Times New Roman" panose="02020603050405020304" pitchFamily="18" charset="0"/>
              </a:rPr>
              <a:t>Q.2 What are the salient features of the tonnage tax scheme?</a:t>
            </a:r>
          </a:p>
          <a:p>
            <a:pPr marL="0" indent="0" algn="just">
              <a:buNone/>
            </a:pPr>
            <a:r>
              <a:rPr lang="en-US" sz="2300" dirty="0">
                <a:latin typeface="Times New Roman" panose="02020603050405020304" pitchFamily="18" charset="0"/>
                <a:cs typeface="Times New Roman" panose="02020603050405020304" pitchFamily="18" charset="0"/>
              </a:rPr>
              <a:t>Ans. (</a:t>
            </a:r>
            <a:r>
              <a:rPr lang="en-US" sz="2300" dirty="0" err="1">
                <a:latin typeface="Times New Roman" panose="02020603050405020304" pitchFamily="18" charset="0"/>
                <a:cs typeface="Times New Roman" panose="02020603050405020304" pitchFamily="18" charset="0"/>
              </a:rPr>
              <a:t>i</a:t>
            </a:r>
            <a:r>
              <a:rPr lang="en-US" sz="2300" dirty="0">
                <a:latin typeface="Times New Roman" panose="02020603050405020304" pitchFamily="18" charset="0"/>
                <a:cs typeface="Times New Roman" panose="02020603050405020304" pitchFamily="18" charset="0"/>
              </a:rPr>
              <a:t>) The scheme allows shipping companies to opt for presumptive taxation.</a:t>
            </a:r>
          </a:p>
          <a:p>
            <a:pPr marL="0" indent="0" algn="just">
              <a:buNone/>
            </a:pPr>
            <a:r>
              <a:rPr lang="en-US" sz="2300" dirty="0">
                <a:latin typeface="Times New Roman" panose="02020603050405020304" pitchFamily="18" charset="0"/>
                <a:cs typeface="Times New Roman" panose="02020603050405020304" pitchFamily="18" charset="0"/>
              </a:rPr>
              <a:t>(ii) Under the scheme, computation of income will be made on presumptive basis based on the net tonnage of the ship and the days involved.</a:t>
            </a:r>
          </a:p>
          <a:p>
            <a:pPr marL="0" indent="0" algn="just">
              <a:buNone/>
            </a:pPr>
            <a:r>
              <a:rPr lang="en-US" sz="2300" dirty="0">
                <a:latin typeface="Times New Roman" panose="02020603050405020304" pitchFamily="18" charset="0"/>
                <a:cs typeface="Times New Roman" panose="02020603050405020304" pitchFamily="18" charset="0"/>
              </a:rPr>
              <a:t>(iii) If scheme is not opted, the income will be computed as per the regular provisions of the Act.</a:t>
            </a:r>
          </a:p>
          <a:p>
            <a:pPr marL="0" indent="0" algn="just">
              <a:buNone/>
            </a:pPr>
            <a:r>
              <a:rPr lang="en-US" sz="2300" dirty="0">
                <a:latin typeface="Times New Roman" panose="02020603050405020304" pitchFamily="18" charset="0"/>
                <a:cs typeface="Times New Roman" panose="02020603050405020304" pitchFamily="18" charset="0"/>
              </a:rPr>
              <a:t>(iv) The scheme provides tax certainty to the shipping companies.</a:t>
            </a:r>
          </a:p>
          <a:p>
            <a:pPr marL="0" indent="0" algn="just">
              <a:buNone/>
            </a:pPr>
            <a:endParaRPr lang="en-US" sz="23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174E857-C9AD-C6F4-BA28-44B66D196AB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4726876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7687A-BF2A-7DD2-67FF-22CC4226F1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7EE4F6-7730-5212-BCA8-51453865B081}"/>
              </a:ext>
            </a:extLst>
          </p:cNvPr>
          <p:cNvSpPr>
            <a:spLocks noGrp="1"/>
          </p:cNvSpPr>
          <p:nvPr>
            <p:ph idx="1"/>
          </p:nvPr>
        </p:nvSpPr>
        <p:spPr>
          <a:xfrm>
            <a:off x="134775" y="359230"/>
            <a:ext cx="8716396" cy="4397657"/>
          </a:xfrm>
        </p:spPr>
        <p:txBody>
          <a:bodyPr>
            <a:noAutofit/>
          </a:bodyPr>
          <a:lstStyle/>
          <a:p>
            <a:pPr marL="0" indent="0" algn="just">
              <a:buNone/>
            </a:pPr>
            <a:r>
              <a:rPr lang="en-US" b="1" dirty="0">
                <a:latin typeface="Times New Roman" panose="02020603050405020304" pitchFamily="18" charset="0"/>
                <a:cs typeface="Times New Roman" panose="02020603050405020304" pitchFamily="18" charset="0"/>
              </a:rPr>
              <a:t>Q.3 Who is eligible to avail tonnage tax scheme as per existing provisions of the Act?</a:t>
            </a:r>
          </a:p>
          <a:p>
            <a:pPr marL="0" indent="0" algn="just">
              <a:buNone/>
            </a:pPr>
            <a:r>
              <a:rPr lang="en-US" dirty="0">
                <a:latin typeface="Times New Roman" panose="02020603050405020304" pitchFamily="18" charset="0"/>
                <a:cs typeface="Times New Roman" panose="02020603050405020304" pitchFamily="18" charset="0"/>
              </a:rPr>
              <a:t>Ans. At present, shipping companies which operate ‘qualifying sea going ships’ registered under the Merchant Shipping Act, 1958, are eligible to avail tonnage tax scheme.</a:t>
            </a:r>
          </a:p>
          <a:p>
            <a:pPr marL="0" indent="0" algn="just">
              <a:buNone/>
            </a:pPr>
            <a:r>
              <a:rPr lang="en-US" b="1" dirty="0">
                <a:latin typeface="Times New Roman" panose="02020603050405020304" pitchFamily="18" charset="0"/>
                <a:cs typeface="Times New Roman" panose="02020603050405020304" pitchFamily="18" charset="0"/>
              </a:rPr>
              <a:t>Q.4 What changes are proposed in the Finance Bill, 2025 in the tonnage tax scheme?</a:t>
            </a:r>
          </a:p>
          <a:p>
            <a:pPr marL="0" indent="0" algn="just">
              <a:buNone/>
            </a:pPr>
            <a:r>
              <a:rPr lang="en-US" dirty="0">
                <a:latin typeface="Times New Roman" panose="02020603050405020304" pitchFamily="18" charset="0"/>
                <a:cs typeface="Times New Roman" panose="02020603050405020304" pitchFamily="18" charset="0"/>
              </a:rPr>
              <a:t>Ans. </a:t>
            </a:r>
            <a:r>
              <a:rPr lang="en-US" b="1" u="sng" dirty="0">
                <a:latin typeface="Times New Roman" panose="02020603050405020304" pitchFamily="18" charset="0"/>
                <a:cs typeface="Times New Roman" panose="02020603050405020304" pitchFamily="18" charset="0"/>
              </a:rPr>
              <a:t>The Finance Bill 2025 proposes to extend the benefit of taxation under the Tonnage tax scheme to the inland vessels registered under the Inland Vessels Act, 2021. Therefore, henceforth companies engaged in the business of inland water transportation can also avail benefits of tonnage tax scheme.</a:t>
            </a:r>
          </a:p>
          <a:p>
            <a:pPr marL="0" indent="0" algn="just">
              <a:buNone/>
            </a:pPr>
            <a:r>
              <a:rPr lang="en-US" b="1" dirty="0">
                <a:latin typeface="Times New Roman" panose="02020603050405020304" pitchFamily="18" charset="0"/>
                <a:cs typeface="Times New Roman" panose="02020603050405020304" pitchFamily="18" charset="0"/>
              </a:rPr>
              <a:t>Q.5 What will be the benefits of extending the scheme to inland vessels?</a:t>
            </a:r>
          </a:p>
          <a:p>
            <a:pPr marL="0" indent="0" algn="just">
              <a:buNone/>
            </a:pPr>
            <a:r>
              <a:rPr lang="en-US" dirty="0">
                <a:latin typeface="Times New Roman" panose="02020603050405020304" pitchFamily="18" charset="0"/>
                <a:cs typeface="Times New Roman" panose="02020603050405020304" pitchFamily="18" charset="0"/>
              </a:rPr>
              <a:t>Ans. </a:t>
            </a:r>
            <a:r>
              <a:rPr lang="en-US" b="1" u="sng" dirty="0">
                <a:latin typeface="Times New Roman" panose="02020603050405020304" pitchFamily="18" charset="0"/>
                <a:cs typeface="Times New Roman" panose="02020603050405020304" pitchFamily="18" charset="0"/>
              </a:rPr>
              <a:t>Tonnage tax scheme has provided certainty to the industry about their tax liability. Companies involved in inland water transportation can avail benefit from such scheme. The amendment shall encourage the inland water transportation in the country.</a:t>
            </a:r>
          </a:p>
          <a:p>
            <a:pPr marL="0" indent="0">
              <a:buNone/>
            </a:pPr>
            <a:endParaRPr lang="en-US"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C9B5B85-2388-B136-F1A5-7F3E37CF925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895301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41E3A-9FD7-D451-309B-FE0586B535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4A3817-14AF-3536-8CD2-9456AEC50AE8}"/>
              </a:ext>
            </a:extLst>
          </p:cNvPr>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0" indent="0" algn="just">
              <a:buNone/>
            </a:pPr>
            <a:r>
              <a:rPr lang="en-US" sz="2400" b="1" i="1" dirty="0">
                <a:latin typeface="Times New Roman" panose="02020603050405020304" pitchFamily="18" charset="0"/>
                <a:cs typeface="Times New Roman" panose="02020603050405020304" pitchFamily="18" charset="0"/>
              </a:rPr>
              <a:t>Reducing Compliance Burden</a:t>
            </a:r>
          </a:p>
          <a:p>
            <a:pPr marL="0" indent="0" algn="just">
              <a:buNone/>
            </a:pPr>
            <a:r>
              <a:rPr lang="en-US" sz="2400" i="1" dirty="0">
                <a:latin typeface="Times New Roman" panose="02020603050405020304" pitchFamily="18" charset="0"/>
                <a:cs typeface="Times New Roman" panose="02020603050405020304" pitchFamily="18" charset="0"/>
              </a:rPr>
              <a:t>142. I propose to reduce the compliance burden for small charitable trusts/institutions by increasing their period of registration from 5 years to 10 years. It is also proposed that disproportionate consequences do not arise for minor defaults, such as incomplete applications filed by charitable entities.</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044D364-FBB5-721E-31B7-A18D8D0D203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9814254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C. SIMPLIFICATION AND RATIONALISATION </a:t>
            </a:r>
          </a:p>
          <a:p>
            <a:pPr marL="0" indent="0" algn="just">
              <a:buNone/>
            </a:pPr>
            <a:r>
              <a:rPr lang="en-US" sz="2400" b="1" dirty="0">
                <a:latin typeface="Times New Roman" panose="02020603050405020304" pitchFamily="18" charset="0"/>
                <a:cs typeface="Times New Roman" panose="02020603050405020304" pitchFamily="18" charset="0"/>
              </a:rPr>
              <a:t>I. Simplification of tax provisions for charitable trusts/ institutions</a:t>
            </a:r>
          </a:p>
          <a:p>
            <a:pPr marL="0" indent="0" algn="just">
              <a:buNone/>
            </a:pPr>
            <a:r>
              <a:rPr lang="en-US" sz="2400" dirty="0">
                <a:latin typeface="Times New Roman" panose="02020603050405020304" pitchFamily="18" charset="0"/>
                <a:cs typeface="Times New Roman" panose="02020603050405020304" pitchFamily="18" charset="0"/>
              </a:rPr>
              <a:t>Income of any trust or institution registered under section 12AB of the Act is exempt subject to the fulfilment of the conditions provided in the Act. Section 12A provides for procedure to make application for the registration of the trust or institution to claim exemption under section 11 and 12. </a:t>
            </a:r>
          </a:p>
          <a:p>
            <a:pPr marL="0" indent="0" algn="just">
              <a:buNone/>
            </a:pPr>
            <a:r>
              <a:rPr lang="en-US" sz="2400" dirty="0">
                <a:latin typeface="Times New Roman" panose="02020603050405020304" pitchFamily="18" charset="0"/>
                <a:cs typeface="Times New Roman" panose="02020603050405020304" pitchFamily="18" charset="0"/>
              </a:rPr>
              <a:t>Section 12AB, provides for the procedure related to approval and cancellation of the registration for the trust or institution making application under section 12A. </a:t>
            </a:r>
          </a:p>
          <a:p>
            <a:pPr marL="0" indent="0" algn="just">
              <a:buNone/>
            </a:pPr>
            <a:r>
              <a:rPr lang="en-US" sz="2400" dirty="0">
                <a:latin typeface="Times New Roman" panose="02020603050405020304" pitchFamily="18" charset="0"/>
                <a:cs typeface="Times New Roman" panose="02020603050405020304" pitchFamily="18" charset="0"/>
              </a:rPr>
              <a:t>Section 13 provides that exemption under section 11 and 12 shall not be available to a trust or institution if such trust or institution does not fulfill the conditions specified therein.</a:t>
            </a:r>
          </a:p>
        </p:txBody>
      </p:sp>
      <p:sp>
        <p:nvSpPr>
          <p:cNvPr id="2" name="Footer Placeholder 1">
            <a:extLst>
              <a:ext uri="{FF2B5EF4-FFF2-40B4-BE49-F238E27FC236}">
                <a16:creationId xmlns:a16="http://schemas.microsoft.com/office/drawing/2014/main" id="{4FF6AAD7-1EEB-0000-DEE3-59396D49532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2821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II. </a:t>
            </a:r>
            <a:r>
              <a:rPr lang="en-US" sz="2400" b="1" dirty="0" err="1">
                <a:latin typeface="Times New Roman" panose="02020603050405020304" pitchFamily="18" charset="0"/>
                <a:cs typeface="Times New Roman" panose="02020603050405020304" pitchFamily="18" charset="0"/>
              </a:rPr>
              <a:t>Rationalisation</a:t>
            </a:r>
            <a:r>
              <a:rPr lang="en-US" sz="2400" b="1" dirty="0">
                <a:latin typeface="Times New Roman" panose="02020603050405020304" pitchFamily="18" charset="0"/>
                <a:cs typeface="Times New Roman" panose="02020603050405020304" pitchFamily="18" charset="0"/>
              </a:rPr>
              <a:t> of ‘specified violation’ for cancellation of registration of trusts or institutions </a:t>
            </a:r>
          </a:p>
          <a:p>
            <a:pPr marL="0" indent="0" algn="just">
              <a:buNone/>
            </a:pPr>
            <a:r>
              <a:rPr lang="en-US" sz="2400" b="1" u="sng" dirty="0">
                <a:latin typeface="Times New Roman" panose="02020603050405020304" pitchFamily="18" charset="0"/>
                <a:cs typeface="Times New Roman" panose="02020603050405020304" pitchFamily="18" charset="0"/>
              </a:rPr>
              <a:t>Sub-section (4) of the section 12AB </a:t>
            </a:r>
            <a:r>
              <a:rPr lang="en-US" sz="2400" dirty="0">
                <a:latin typeface="Times New Roman" panose="02020603050405020304" pitchFamily="18" charset="0"/>
                <a:cs typeface="Times New Roman" panose="02020603050405020304" pitchFamily="18" charset="0"/>
              </a:rPr>
              <a:t>inter alia provides that where registration or provisional registration of a trust or an institution has been granted and subsequently, the Principal Commissioner or Commissioner has </a:t>
            </a:r>
            <a:r>
              <a:rPr lang="en-US" sz="2400" b="1" u="sng" dirty="0">
                <a:latin typeface="Times New Roman" panose="02020603050405020304" pitchFamily="18" charset="0"/>
                <a:cs typeface="Times New Roman" panose="02020603050405020304" pitchFamily="18" charset="0"/>
              </a:rPr>
              <a:t>noticed occurrence of one or more specified violations during any previous year,</a:t>
            </a:r>
            <a:r>
              <a:rPr lang="en-US" sz="2400" dirty="0">
                <a:latin typeface="Times New Roman" panose="02020603050405020304" pitchFamily="18" charset="0"/>
                <a:cs typeface="Times New Roman" panose="02020603050405020304" pitchFamily="18" charset="0"/>
              </a:rPr>
              <a:t> the Principal Commissioner or Commissioner shall, </a:t>
            </a:r>
            <a:r>
              <a:rPr lang="en-US" sz="2400" b="1" u="sng" dirty="0">
                <a:latin typeface="Times New Roman" panose="02020603050405020304" pitchFamily="18" charset="0"/>
                <a:cs typeface="Times New Roman" panose="02020603050405020304" pitchFamily="18" charset="0"/>
              </a:rPr>
              <a:t>pass an order in writing, cancelling the registration of such trust or institution if he is satisfied that one or more specified violations have taken place.</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Explanation to sub-section (4) of the said section provides that </a:t>
            </a:r>
            <a:r>
              <a:rPr lang="en-US" sz="2400" b="1" u="sng" dirty="0">
                <a:latin typeface="Times New Roman" panose="02020603050405020304" pitchFamily="18" charset="0"/>
                <a:cs typeface="Times New Roman" panose="02020603050405020304" pitchFamily="18" charset="0"/>
              </a:rPr>
              <a:t>“specified violation”</a:t>
            </a:r>
            <a:r>
              <a:rPr lang="en-US" sz="2400" dirty="0">
                <a:latin typeface="Times New Roman" panose="02020603050405020304" pitchFamily="18" charset="0"/>
                <a:cs typeface="Times New Roman" panose="02020603050405020304" pitchFamily="18" charset="0"/>
              </a:rPr>
              <a:t> inter alia means the cases where the application referred to in clause (ac) of sub-section (1) of section 12A </a:t>
            </a:r>
            <a:r>
              <a:rPr lang="en-US" sz="2400" b="1" u="sng" dirty="0">
                <a:latin typeface="Times New Roman" panose="02020603050405020304" pitchFamily="18" charset="0"/>
                <a:cs typeface="Times New Roman" panose="02020603050405020304" pitchFamily="18" charset="0"/>
              </a:rPr>
              <a:t>is not complete or it contains false or incorrect information.</a:t>
            </a:r>
          </a:p>
        </p:txBody>
      </p:sp>
      <p:sp>
        <p:nvSpPr>
          <p:cNvPr id="2" name="Footer Placeholder 1">
            <a:extLst>
              <a:ext uri="{FF2B5EF4-FFF2-40B4-BE49-F238E27FC236}">
                <a16:creationId xmlns:a16="http://schemas.microsoft.com/office/drawing/2014/main" id="{35E18E27-F6FA-5D58-7547-F1CDAA2ED11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lnSpcReduction="10000"/>
          </a:bodyPr>
          <a:lstStyle/>
          <a:p>
            <a:pPr marL="0" indent="0" algn="just">
              <a:buNone/>
            </a:pPr>
            <a:r>
              <a:rPr lang="en-US" sz="2400" dirty="0">
                <a:latin typeface="Times New Roman" panose="02020603050405020304" pitchFamily="18" charset="0"/>
                <a:cs typeface="Times New Roman" panose="02020603050405020304" pitchFamily="18" charset="0"/>
              </a:rPr>
              <a:t>3. It is noted that </a:t>
            </a:r>
            <a:r>
              <a:rPr lang="en-US" sz="2400" b="1" u="sng" dirty="0">
                <a:latin typeface="Times New Roman" panose="02020603050405020304" pitchFamily="18" charset="0"/>
                <a:cs typeface="Times New Roman" panose="02020603050405020304" pitchFamily="18" charset="0"/>
              </a:rPr>
              <a:t>even minor default, where the application referred to in clause (ac) of sub-section (1) of section 12A is not complete, may lead to cancellation of registration of trust or institution,</a:t>
            </a:r>
            <a:r>
              <a:rPr lang="en-US" sz="2400" dirty="0">
                <a:latin typeface="Times New Roman" panose="02020603050405020304" pitchFamily="18" charset="0"/>
                <a:cs typeface="Times New Roman" panose="02020603050405020304" pitchFamily="18" charset="0"/>
              </a:rPr>
              <a:t> and such trust or institution becomes </a:t>
            </a:r>
            <a:r>
              <a:rPr lang="en-US" sz="2400" b="1" u="sng" dirty="0">
                <a:latin typeface="Times New Roman" panose="02020603050405020304" pitchFamily="18" charset="0"/>
                <a:cs typeface="Times New Roman" panose="02020603050405020304" pitchFamily="18" charset="0"/>
              </a:rPr>
              <a:t>liable to tax on accreted income as per provisions of Chapter XII-EB of the Act.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It is, therefore, </a:t>
            </a:r>
            <a:r>
              <a:rPr lang="en-US" sz="2400" b="1" u="sng" dirty="0">
                <a:latin typeface="Times New Roman" panose="02020603050405020304" pitchFamily="18" charset="0"/>
                <a:cs typeface="Times New Roman" panose="02020603050405020304" pitchFamily="18" charset="0"/>
              </a:rPr>
              <a:t>proposed to amend the Explanation to sub-section (4) of section 12AB</a:t>
            </a:r>
            <a:r>
              <a:rPr lang="en-US" sz="2400" dirty="0">
                <a:latin typeface="Times New Roman" panose="02020603050405020304" pitchFamily="18" charset="0"/>
                <a:cs typeface="Times New Roman" panose="02020603050405020304" pitchFamily="18" charset="0"/>
              </a:rPr>
              <a:t> so as to provide that the situations</a:t>
            </a:r>
            <a:r>
              <a:rPr lang="en-US" sz="2400" b="1" u="sng" dirty="0">
                <a:latin typeface="Times New Roman" panose="02020603050405020304" pitchFamily="18" charset="0"/>
                <a:cs typeface="Times New Roman" panose="02020603050405020304" pitchFamily="18" charset="0"/>
              </a:rPr>
              <a:t> where the application for registration of trust or institution is not complete, shall not be treated as specified violation for the purpose of the said sub-section.</a:t>
            </a: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5. These amendments will take effect from the 1st day of April, 2025.</a:t>
            </a:r>
          </a:p>
          <a:p>
            <a:pPr marL="0" indent="0" algn="r">
              <a:buNone/>
            </a:pPr>
            <a:r>
              <a:rPr lang="en-US" sz="2400" b="1" dirty="0">
                <a:latin typeface="Times New Roman" panose="02020603050405020304" pitchFamily="18" charset="0"/>
                <a:cs typeface="Times New Roman" panose="02020603050405020304" pitchFamily="18" charset="0"/>
              </a:rPr>
              <a:t>[Clause 7]</a:t>
            </a:r>
          </a:p>
        </p:txBody>
      </p:sp>
      <p:sp>
        <p:nvSpPr>
          <p:cNvPr id="2" name="Footer Placeholder 1">
            <a:extLst>
              <a:ext uri="{FF2B5EF4-FFF2-40B4-BE49-F238E27FC236}">
                <a16:creationId xmlns:a16="http://schemas.microsoft.com/office/drawing/2014/main" id="{F7063499-D1DC-D458-41AB-5AC1243428B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III. Period of registration of smaller trusts or institutions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Section 12AB provides registration of trust or institution for a period of 5 years or provisional registration (where activities have not commenced at the time of filing application for registration) for a period of 3 years. </a:t>
            </a:r>
          </a:p>
          <a:p>
            <a:pPr marL="0" indent="0" algn="just">
              <a:buNone/>
            </a:pPr>
            <a:r>
              <a:rPr lang="en-US" sz="2400" dirty="0">
                <a:latin typeface="Times New Roman" panose="02020603050405020304" pitchFamily="18" charset="0"/>
                <a:cs typeface="Times New Roman" panose="02020603050405020304" pitchFamily="18" charset="0"/>
              </a:rPr>
              <a:t>At the expiry of such registration or provisional registration, or in case of provisional registration, if the activities of the trust or institution have commenced, the trust or institution is required to make application for further registration.</a:t>
            </a:r>
          </a:p>
        </p:txBody>
      </p:sp>
      <p:sp>
        <p:nvSpPr>
          <p:cNvPr id="2" name="Footer Placeholder 1">
            <a:extLst>
              <a:ext uri="{FF2B5EF4-FFF2-40B4-BE49-F238E27FC236}">
                <a16:creationId xmlns:a16="http://schemas.microsoft.com/office/drawing/2014/main" id="{6B0CB894-9FE4-7EDB-399A-2448D3DA0AE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82586"/>
            <a:ext cx="8714492" cy="6264228"/>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It has been noted that </a:t>
            </a:r>
            <a:r>
              <a:rPr lang="en-US" sz="2400" b="1" u="sng" dirty="0">
                <a:latin typeface="Times New Roman" panose="02020603050405020304" pitchFamily="18" charset="0"/>
                <a:cs typeface="Times New Roman" panose="02020603050405020304" pitchFamily="18" charset="0"/>
              </a:rPr>
              <a:t>applying for registration after every 5 years, increases the compliance burden for trusts or institutions, especially for the smaller trusts or institutions.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To </a:t>
            </a:r>
            <a:r>
              <a:rPr lang="en-US" sz="2400" b="1" u="sng" dirty="0">
                <a:latin typeface="Times New Roman" panose="02020603050405020304" pitchFamily="18" charset="0"/>
                <a:cs typeface="Times New Roman" panose="02020603050405020304" pitchFamily="18" charset="0"/>
              </a:rPr>
              <a:t>reduce the compliance burden for the smaller trusts or institutions,</a:t>
            </a:r>
            <a:r>
              <a:rPr lang="en-US" sz="2400" dirty="0">
                <a:latin typeface="Times New Roman" panose="02020603050405020304" pitchFamily="18" charset="0"/>
                <a:cs typeface="Times New Roman" panose="02020603050405020304" pitchFamily="18" charset="0"/>
              </a:rPr>
              <a:t> it is </a:t>
            </a:r>
            <a:r>
              <a:rPr lang="en-US" sz="2400" b="1" u="sng" dirty="0">
                <a:latin typeface="Times New Roman" panose="02020603050405020304" pitchFamily="18" charset="0"/>
                <a:cs typeface="Times New Roman" panose="02020603050405020304" pitchFamily="18" charset="0"/>
              </a:rPr>
              <a:t>proposed to increase the period of validity of registration of trust or institution from 5 years to 10 years,</a:t>
            </a:r>
            <a:r>
              <a:rPr lang="en-US" sz="2400" dirty="0">
                <a:latin typeface="Times New Roman" panose="02020603050405020304" pitchFamily="18" charset="0"/>
                <a:cs typeface="Times New Roman" panose="02020603050405020304" pitchFamily="18" charset="0"/>
              </a:rPr>
              <a:t> in cases where the trust or institution made an application under sub-clause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to (v) of the clause (ac) of sub-section (1) of section 12A, and the </a:t>
            </a:r>
            <a:r>
              <a:rPr lang="en-US" sz="2400" b="1" u="sng" dirty="0">
                <a:latin typeface="Times New Roman" panose="02020603050405020304" pitchFamily="18" charset="0"/>
                <a:cs typeface="Times New Roman" panose="02020603050405020304" pitchFamily="18" charset="0"/>
              </a:rPr>
              <a:t>total income of such trust or institution, without giving effect to the provisions of sections 11 and 12, does not exceed Rs. 5 crores during each of the two previous year, preceding to the previous year in which such application is made.</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These amendments will take effect from the 1st day of April, 2025. </a:t>
            </a:r>
          </a:p>
          <a:p>
            <a:pPr marL="0" indent="0" algn="r">
              <a:buNone/>
            </a:pPr>
            <a:r>
              <a:rPr lang="en-US" sz="2400" b="1" dirty="0">
                <a:latin typeface="Times New Roman" panose="02020603050405020304" pitchFamily="18" charset="0"/>
                <a:cs typeface="Times New Roman" panose="02020603050405020304" pitchFamily="18" charset="0"/>
              </a:rPr>
              <a:t>[Clause 7]</a:t>
            </a:r>
          </a:p>
        </p:txBody>
      </p:sp>
      <p:sp>
        <p:nvSpPr>
          <p:cNvPr id="2" name="Footer Placeholder 1">
            <a:extLst>
              <a:ext uri="{FF2B5EF4-FFF2-40B4-BE49-F238E27FC236}">
                <a16:creationId xmlns:a16="http://schemas.microsoft.com/office/drawing/2014/main" id="{75BB6551-E707-91C5-3925-BB318F674B6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IV. </a:t>
            </a:r>
            <a:r>
              <a:rPr lang="en-US" sz="2400" b="1" dirty="0" err="1">
                <a:latin typeface="Times New Roman" panose="02020603050405020304" pitchFamily="18" charset="0"/>
                <a:cs typeface="Times New Roman" panose="02020603050405020304" pitchFamily="18" charset="0"/>
              </a:rPr>
              <a:t>Rationalisation</a:t>
            </a:r>
            <a:r>
              <a:rPr lang="en-US" sz="2400" b="1" dirty="0">
                <a:latin typeface="Times New Roman" panose="02020603050405020304" pitchFamily="18" charset="0"/>
                <a:cs typeface="Times New Roman" panose="02020603050405020304" pitchFamily="18" charset="0"/>
              </a:rPr>
              <a:t> of persons specified under sub-section (3) of section 13 for trusts or institutions </a:t>
            </a:r>
          </a:p>
          <a:p>
            <a:pPr marL="0" indent="0" algn="just">
              <a:buNone/>
            </a:pPr>
            <a:r>
              <a:rPr lang="en-US" sz="2400" dirty="0">
                <a:latin typeface="Times New Roman" panose="02020603050405020304" pitchFamily="18" charset="0"/>
                <a:cs typeface="Times New Roman" panose="02020603050405020304" pitchFamily="18" charset="0"/>
              </a:rPr>
              <a:t>Section 13 of the Act, inter alia, provides that </a:t>
            </a:r>
            <a:r>
              <a:rPr lang="en-US" sz="2400" b="1" u="sng" dirty="0">
                <a:latin typeface="Times New Roman" panose="02020603050405020304" pitchFamily="18" charset="0"/>
                <a:cs typeface="Times New Roman" panose="02020603050405020304" pitchFamily="18" charset="0"/>
              </a:rPr>
              <a:t>section 11 or section 12 shall not apply to exclude any income</a:t>
            </a:r>
            <a:r>
              <a:rPr lang="en-US" sz="2400" dirty="0">
                <a:latin typeface="Times New Roman" panose="02020603050405020304" pitchFamily="18" charset="0"/>
                <a:cs typeface="Times New Roman" panose="02020603050405020304" pitchFamily="18" charset="0"/>
              </a:rPr>
              <a:t> from the total income of trust of institution, if such </a:t>
            </a:r>
            <a:r>
              <a:rPr lang="en-US" sz="2400" b="1" u="sng" dirty="0">
                <a:latin typeface="Times New Roman" panose="02020603050405020304" pitchFamily="18" charset="0"/>
                <a:cs typeface="Times New Roman" panose="02020603050405020304" pitchFamily="18" charset="0"/>
              </a:rPr>
              <a:t>income </a:t>
            </a:r>
            <a:r>
              <a:rPr lang="en-US" sz="2400" b="1" u="sng" dirty="0" err="1">
                <a:latin typeface="Times New Roman" panose="02020603050405020304" pitchFamily="18" charset="0"/>
                <a:cs typeface="Times New Roman" panose="02020603050405020304" pitchFamily="18" charset="0"/>
              </a:rPr>
              <a:t>enures</a:t>
            </a:r>
            <a:r>
              <a:rPr lang="en-US" sz="2400" b="1" u="sng"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or such income or any </a:t>
            </a:r>
            <a:r>
              <a:rPr lang="en-US" sz="2400" b="1" u="sng" dirty="0">
                <a:latin typeface="Times New Roman" panose="02020603050405020304" pitchFamily="18" charset="0"/>
                <a:cs typeface="Times New Roman" panose="02020603050405020304" pitchFamily="18" charset="0"/>
              </a:rPr>
              <a:t>property</a:t>
            </a:r>
            <a:r>
              <a:rPr lang="en-US" sz="2400" dirty="0">
                <a:latin typeface="Times New Roman" panose="02020603050405020304" pitchFamily="18" charset="0"/>
                <a:cs typeface="Times New Roman" panose="02020603050405020304" pitchFamily="18" charset="0"/>
              </a:rPr>
              <a:t> of the trust or the institution is </a:t>
            </a:r>
            <a:r>
              <a:rPr lang="en-US" sz="2400" b="1" u="sng" dirty="0">
                <a:latin typeface="Times New Roman" panose="02020603050405020304" pitchFamily="18" charset="0"/>
                <a:cs typeface="Times New Roman" panose="02020603050405020304" pitchFamily="18" charset="0"/>
              </a:rPr>
              <a:t>used or applied, directly or indirectly for the benefit of any person referred to in sub-section (3),</a:t>
            </a:r>
            <a:r>
              <a:rPr lang="en-US" sz="2400" dirty="0">
                <a:latin typeface="Times New Roman" panose="02020603050405020304" pitchFamily="18" charset="0"/>
                <a:cs typeface="Times New Roman" panose="02020603050405020304" pitchFamily="18" charset="0"/>
              </a:rPr>
              <a:t> which inter alia are as following -</a:t>
            </a:r>
          </a:p>
          <a:p>
            <a:pPr algn="just"/>
            <a:r>
              <a:rPr lang="en-US" sz="2400" dirty="0">
                <a:latin typeface="Times New Roman" panose="02020603050405020304" pitchFamily="18" charset="0"/>
                <a:cs typeface="Times New Roman" panose="02020603050405020304" pitchFamily="18" charset="0"/>
              </a:rPr>
              <a:t>any person who has made a </a:t>
            </a:r>
            <a:r>
              <a:rPr lang="en-US" sz="2400" b="1" u="sng" dirty="0">
                <a:latin typeface="Times New Roman" panose="02020603050405020304" pitchFamily="18" charset="0"/>
                <a:cs typeface="Times New Roman" panose="02020603050405020304" pitchFamily="18" charset="0"/>
              </a:rPr>
              <a:t>substantial contribution</a:t>
            </a:r>
            <a:r>
              <a:rPr lang="en-US" sz="2400" dirty="0">
                <a:latin typeface="Times New Roman" panose="02020603050405020304" pitchFamily="18" charset="0"/>
                <a:cs typeface="Times New Roman" panose="02020603050405020304" pitchFamily="18" charset="0"/>
              </a:rPr>
              <a:t> to the trust or institution, that is to say, any person whose </a:t>
            </a:r>
            <a:r>
              <a:rPr lang="en-US" sz="2400" b="1" u="sng" dirty="0">
                <a:latin typeface="Times New Roman" panose="02020603050405020304" pitchFamily="18" charset="0"/>
                <a:cs typeface="Times New Roman" panose="02020603050405020304" pitchFamily="18" charset="0"/>
              </a:rPr>
              <a:t>total contribution up to the end of the relevant previous year exceeds fifty thousand rupees;</a:t>
            </a:r>
            <a:r>
              <a:rPr lang="en-US" sz="2400" dirty="0">
                <a:latin typeface="Times New Roman" panose="02020603050405020304" pitchFamily="18" charset="0"/>
                <a:cs typeface="Times New Roman" panose="02020603050405020304" pitchFamily="18" charset="0"/>
              </a:rPr>
              <a:t> </a:t>
            </a:r>
          </a:p>
          <a:p>
            <a:pPr algn="just"/>
            <a:r>
              <a:rPr lang="en-US" sz="2400" b="1" u="sng" dirty="0">
                <a:latin typeface="Times New Roman" panose="02020603050405020304" pitchFamily="18" charset="0"/>
                <a:cs typeface="Times New Roman" panose="02020603050405020304" pitchFamily="18" charset="0"/>
              </a:rPr>
              <a:t>any relative of any such person as aforesaid; </a:t>
            </a:r>
          </a:p>
          <a:p>
            <a:pPr algn="just"/>
            <a:r>
              <a:rPr lang="en-US" sz="2400" b="1" u="sng" dirty="0">
                <a:latin typeface="Times New Roman" panose="02020603050405020304" pitchFamily="18" charset="0"/>
                <a:cs typeface="Times New Roman" panose="02020603050405020304" pitchFamily="18" charset="0"/>
              </a:rPr>
              <a:t>any concern in which any such person as aforesaid has a substantial interest.</a:t>
            </a:r>
          </a:p>
        </p:txBody>
      </p:sp>
      <p:sp>
        <p:nvSpPr>
          <p:cNvPr id="2" name="Footer Placeholder 1">
            <a:extLst>
              <a:ext uri="{FF2B5EF4-FFF2-40B4-BE49-F238E27FC236}">
                <a16:creationId xmlns:a16="http://schemas.microsoft.com/office/drawing/2014/main" id="{376E8329-73A2-7647-A6D6-A05352FC557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Suggestions have been received that there are </a:t>
            </a:r>
            <a:r>
              <a:rPr lang="en-US" sz="2400" b="1" u="sng" dirty="0">
                <a:latin typeface="Times New Roman" panose="02020603050405020304" pitchFamily="18" charset="0"/>
                <a:cs typeface="Times New Roman" panose="02020603050405020304" pitchFamily="18" charset="0"/>
              </a:rPr>
              <a:t>difficulties in furnishing certain details of persons other than author, founder, trustees or manager etc.</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who have made a ‘substantial contribution to the trust or institution’,</a:t>
            </a:r>
            <a:r>
              <a:rPr lang="en-US" sz="2400" dirty="0">
                <a:latin typeface="Times New Roman" panose="02020603050405020304" pitchFamily="18" charset="0"/>
                <a:cs typeface="Times New Roman" panose="02020603050405020304" pitchFamily="18" charset="0"/>
              </a:rPr>
              <a:t> that is to say, </a:t>
            </a:r>
            <a:r>
              <a:rPr lang="en-US" sz="2400" b="1" u="sng" dirty="0">
                <a:latin typeface="Times New Roman" panose="02020603050405020304" pitchFamily="18" charset="0"/>
                <a:cs typeface="Times New Roman" panose="02020603050405020304" pitchFamily="18" charset="0"/>
              </a:rPr>
              <a:t>any person whose total contribution up to the end of the relevant previous year exceeds fifty thousand rupees.</a:t>
            </a:r>
          </a:p>
          <a:p>
            <a:pPr marL="0" indent="0" algn="just">
              <a:buNone/>
            </a:pPr>
            <a:r>
              <a:rPr lang="en-US" sz="2400" b="1" u="sng" dirty="0">
                <a:latin typeface="Times New Roman" panose="02020603050405020304" pitchFamily="18" charset="0"/>
                <a:cs typeface="Times New Roman" panose="02020603050405020304" pitchFamily="18" charset="0"/>
              </a:rPr>
              <a:t>These details are about their relatives and the concerns, in which they are substantially interested.</a:t>
            </a:r>
          </a:p>
        </p:txBody>
      </p:sp>
      <p:sp>
        <p:nvSpPr>
          <p:cNvPr id="2" name="Footer Placeholder 1">
            <a:extLst>
              <a:ext uri="{FF2B5EF4-FFF2-40B4-BE49-F238E27FC236}">
                <a16:creationId xmlns:a16="http://schemas.microsoft.com/office/drawing/2014/main" id="{7C0F5B0B-42F2-E0E0-65E0-CDFF4BD2E8B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509" y="350901"/>
            <a:ext cx="8542782" cy="6079998"/>
          </a:xfrm>
        </p:spPr>
        <p:txBody>
          <a:bodyPr>
            <a:normAutofit lnSpcReduction="10000"/>
          </a:bodyPr>
          <a:lstStyle/>
          <a:p>
            <a:pPr marL="0" indent="0" algn="just">
              <a:buNone/>
            </a:pPr>
            <a:r>
              <a:rPr lang="en-US" sz="2400" dirty="0">
                <a:latin typeface="Times New Roman" panose="02020603050405020304" pitchFamily="18" charset="0"/>
                <a:cs typeface="Times New Roman" panose="02020603050405020304" pitchFamily="18" charset="0"/>
              </a:rPr>
              <a:t>3. It is, therefore, </a:t>
            </a:r>
            <a:r>
              <a:rPr lang="en-US" sz="2400" b="1" u="sng" dirty="0">
                <a:latin typeface="Times New Roman" panose="02020603050405020304" pitchFamily="18" charset="0"/>
                <a:cs typeface="Times New Roman" panose="02020603050405020304" pitchFamily="18" charset="0"/>
              </a:rPr>
              <a:t>proposed to amend the sub-section (3) of section 13 to provide that,-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persons referred to in clause (b) of sub-section (3) of section 13, shall be any person </a:t>
            </a:r>
            <a:r>
              <a:rPr lang="en-US" sz="2400" b="1" u="sng" dirty="0">
                <a:latin typeface="Times New Roman" panose="02020603050405020304" pitchFamily="18" charset="0"/>
                <a:cs typeface="Times New Roman" panose="02020603050405020304" pitchFamily="18" charset="0"/>
              </a:rPr>
              <a:t>whose total contribution to the trust or institution, during the relevant previous year exceeds one lakh rupees, or, in aggregate up to the end of the relevant previous year exceeds ten lakh rupees, as the case may be;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a:t>
            </a:r>
            <a:r>
              <a:rPr lang="en-US" sz="2400" b="1" u="sng" dirty="0">
                <a:latin typeface="Times New Roman" panose="02020603050405020304" pitchFamily="18" charset="0"/>
                <a:cs typeface="Times New Roman" panose="02020603050405020304" pitchFamily="18" charset="0"/>
              </a:rPr>
              <a:t>relative of any such person</a:t>
            </a:r>
            <a:r>
              <a:rPr lang="en-US" sz="2400" dirty="0">
                <a:latin typeface="Times New Roman" panose="02020603050405020304" pitchFamily="18" charset="0"/>
                <a:cs typeface="Times New Roman" panose="02020603050405020304" pitchFamily="18" charset="0"/>
              </a:rPr>
              <a:t> as mentioned in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above, </a:t>
            </a:r>
            <a:r>
              <a:rPr lang="en-US" sz="2400" b="1" u="sng" dirty="0">
                <a:latin typeface="Times New Roman" panose="02020603050405020304" pitchFamily="18" charset="0"/>
                <a:cs typeface="Times New Roman" panose="02020603050405020304" pitchFamily="18" charset="0"/>
              </a:rPr>
              <a:t>shall not be included in persons specified in sub-section (3) of section 13; and</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(iii) </a:t>
            </a:r>
            <a:r>
              <a:rPr lang="en-US" sz="2400" b="1" u="sng" dirty="0">
                <a:latin typeface="Times New Roman" panose="02020603050405020304" pitchFamily="18" charset="0"/>
                <a:cs typeface="Times New Roman" panose="02020603050405020304" pitchFamily="18" charset="0"/>
              </a:rPr>
              <a:t>any concern in which any such person as mentioned in (</a:t>
            </a:r>
            <a:r>
              <a:rPr lang="en-US" sz="2400" b="1" u="sng" dirty="0" err="1">
                <a:latin typeface="Times New Roman" panose="02020603050405020304" pitchFamily="18" charset="0"/>
                <a:cs typeface="Times New Roman" panose="02020603050405020304" pitchFamily="18" charset="0"/>
              </a:rPr>
              <a:t>i</a:t>
            </a:r>
            <a:r>
              <a:rPr lang="en-US" sz="2400" b="1" u="sng" dirty="0">
                <a:latin typeface="Times New Roman" panose="02020603050405020304" pitchFamily="18" charset="0"/>
                <a:cs typeface="Times New Roman" panose="02020603050405020304" pitchFamily="18" charset="0"/>
              </a:rPr>
              <a:t>) above has a substantial interest, shall not be included in persons specified in sub-section (3) of section 13.</a:t>
            </a:r>
          </a:p>
        </p:txBody>
      </p:sp>
      <p:sp>
        <p:nvSpPr>
          <p:cNvPr id="2" name="Footer Placeholder 1">
            <a:extLst>
              <a:ext uri="{FF2B5EF4-FFF2-40B4-BE49-F238E27FC236}">
                <a16:creationId xmlns:a16="http://schemas.microsoft.com/office/drawing/2014/main" id="{B9F41BD3-6495-21E6-2E79-F596AEC74CE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4. These amendments will take effect from the 1st day of April, 2025.</a:t>
            </a:r>
          </a:p>
          <a:p>
            <a:pPr marL="0" indent="0">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8]</a:t>
            </a:r>
          </a:p>
        </p:txBody>
      </p:sp>
      <p:sp>
        <p:nvSpPr>
          <p:cNvPr id="2" name="Footer Placeholder 1">
            <a:extLst>
              <a:ext uri="{FF2B5EF4-FFF2-40B4-BE49-F238E27FC236}">
                <a16:creationId xmlns:a16="http://schemas.microsoft.com/office/drawing/2014/main" id="{D6414A71-CA76-4261-B83E-3A0E9AA33C6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20C65-115D-AAA7-8033-22BB17A652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138E5D-9825-8DCE-0276-5B73EBAD763B}"/>
              </a:ext>
            </a:extLst>
          </p:cNvPr>
          <p:cNvSpPr>
            <a:spLocks noGrp="1"/>
          </p:cNvSpPr>
          <p:nvPr>
            <p:ph idx="1"/>
          </p:nvPr>
        </p:nvSpPr>
        <p:spPr>
          <a:xfrm>
            <a:off x="276367" y="1184797"/>
            <a:ext cx="8516203" cy="4305176"/>
          </a:xfrm>
        </p:spPr>
        <p:txBody>
          <a:bodyPr>
            <a:normAutofit/>
          </a:bodyPr>
          <a:lstStyle/>
          <a:p>
            <a:pPr marL="0" indent="0" algn="ctr">
              <a:buNone/>
            </a:pPr>
            <a:endParaRPr lang="en-US" sz="3300" b="1" dirty="0">
              <a:latin typeface="Times New Roman" panose="02020603050405020304" pitchFamily="18" charset="0"/>
              <a:cs typeface="Times New Roman" panose="02020603050405020304" pitchFamily="18" charset="0"/>
            </a:endParaRPr>
          </a:p>
          <a:p>
            <a:pPr marL="0" indent="0" algn="ctr">
              <a:buNone/>
            </a:pPr>
            <a:endParaRPr lang="en-US" sz="3300" b="1" dirty="0">
              <a:latin typeface="Times New Roman" panose="02020603050405020304" pitchFamily="18" charset="0"/>
              <a:cs typeface="Times New Roman" panose="02020603050405020304" pitchFamily="18" charset="0"/>
            </a:endParaRPr>
          </a:p>
          <a:p>
            <a:pPr marL="0" indent="0" algn="ctr">
              <a:buNone/>
            </a:pPr>
            <a:r>
              <a:rPr lang="en-US" sz="3300" b="1" dirty="0">
                <a:latin typeface="Times New Roman" panose="02020603050405020304" pitchFamily="18" charset="0"/>
                <a:cs typeface="Times New Roman" panose="02020603050405020304" pitchFamily="18" charset="0"/>
              </a:rPr>
              <a:t>FAQ.7: Rationalization of the provisions relating to Charitable Trusts and Institutions</a:t>
            </a:r>
          </a:p>
        </p:txBody>
      </p:sp>
      <p:sp>
        <p:nvSpPr>
          <p:cNvPr id="2" name="Footer Placeholder 1">
            <a:extLst>
              <a:ext uri="{FF2B5EF4-FFF2-40B4-BE49-F238E27FC236}">
                <a16:creationId xmlns:a16="http://schemas.microsoft.com/office/drawing/2014/main" id="{F9BC2BD0-E392-7B26-82BD-5AE4647BA22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8009146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2313E-9641-A096-E9D5-D9042C290B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E7E0B6-441E-048C-CF6C-C3603BC8EA09}"/>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present provisions regarding the validity of registration of trust?</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Under the current provisions of section 12AB of the Income Tax Act, 1961, registration shall be valid for a period of 5 years or 3 years (where activities of the trust or institution have not commenced).</a:t>
            </a:r>
          </a:p>
        </p:txBody>
      </p:sp>
      <p:sp>
        <p:nvSpPr>
          <p:cNvPr id="2" name="Footer Placeholder 1">
            <a:extLst>
              <a:ext uri="{FF2B5EF4-FFF2-40B4-BE49-F238E27FC236}">
                <a16:creationId xmlns:a16="http://schemas.microsoft.com/office/drawing/2014/main" id="{4CE1A7EF-32CC-6904-E217-9F1183E269C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20120636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19C84-00D0-6AF8-689A-2FEBE0BD464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AF0EF9-605D-05B5-E70D-F4B1715A1904}"/>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What amendment has been caried out in respect of registration of trusts?</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The period of validity of registration of trust or institution with income below Rs 5 Crore has been increased from 5 years to 10 years in certain cases.</a:t>
            </a:r>
          </a:p>
        </p:txBody>
      </p:sp>
      <p:sp>
        <p:nvSpPr>
          <p:cNvPr id="2" name="Footer Placeholder 1">
            <a:extLst>
              <a:ext uri="{FF2B5EF4-FFF2-40B4-BE49-F238E27FC236}">
                <a16:creationId xmlns:a16="http://schemas.microsoft.com/office/drawing/2014/main" id="{80444AB2-62E9-C382-C065-FCAC9BEFFCF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0631856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52244-83C4-4DC9-EE00-78FB577ED2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43E109-0F15-CE57-AD98-8895650D0B53}"/>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Which cases shall benefit from above amendment?</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amended provisions shall be applicable to certain small trusts or institution whose total income does not exceed Rs. 5 crores in each of the two previous years, preceding the previous year in which application is made.</a:t>
            </a:r>
          </a:p>
        </p:txBody>
      </p:sp>
      <p:sp>
        <p:nvSpPr>
          <p:cNvPr id="2" name="Footer Placeholder 1">
            <a:extLst>
              <a:ext uri="{FF2B5EF4-FFF2-40B4-BE49-F238E27FC236}">
                <a16:creationId xmlns:a16="http://schemas.microsoft.com/office/drawing/2014/main" id="{A8184468-3B6F-814F-2DEC-3164D8F37B4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272724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FE054-F25C-482A-5C99-6CF44DB68E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22F0DF-A0B6-2084-B54A-A3027B65DF4B}"/>
              </a:ext>
            </a:extLst>
          </p:cNvPr>
          <p:cNvSpPr>
            <a:spLocks noGrp="1"/>
          </p:cNvSpPr>
          <p:nvPr>
            <p:ph idx="1"/>
          </p:nvPr>
        </p:nvSpPr>
        <p:spPr>
          <a:xfrm>
            <a:off x="276367" y="381000"/>
            <a:ext cx="8516203" cy="4305176"/>
          </a:xfrm>
        </p:spPr>
        <p:txBody>
          <a:bodyPr>
            <a:normAutofit fontScale="92500"/>
          </a:bodyPr>
          <a:lstStyle/>
          <a:p>
            <a:pPr marL="0" indent="0" algn="just">
              <a:buNone/>
            </a:pPr>
            <a:r>
              <a:rPr lang="en-US" sz="2400" b="1" dirty="0">
                <a:latin typeface="Times New Roman" panose="02020603050405020304" pitchFamily="18" charset="0"/>
                <a:cs typeface="Times New Roman" panose="02020603050405020304" pitchFamily="18" charset="0"/>
              </a:rPr>
              <a:t>Q.4. What amendment has been carried out in provisions relating to ‘specified violation’ in the case of trusts or institution?</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Under current provision an ‘incomplete’ application for registration is treated as specified violation. </a:t>
            </a:r>
          </a:p>
          <a:p>
            <a:pPr marL="0" indent="0" algn="just">
              <a:buNone/>
            </a:pPr>
            <a:r>
              <a:rPr lang="en-US" sz="2400" b="1" u="sng" dirty="0">
                <a:latin typeface="Times New Roman" panose="02020603050405020304" pitchFamily="18" charset="0"/>
                <a:cs typeface="Times New Roman" panose="02020603050405020304" pitchFamily="18" charset="0"/>
              </a:rPr>
              <a:t>This may result in cancellation of registration and consequently, fair market value of the assets becomes chargeable to tax under the Act.</a:t>
            </a:r>
          </a:p>
          <a:p>
            <a:pPr marL="0" indent="0" algn="just">
              <a:buNone/>
            </a:pPr>
            <a:r>
              <a:rPr lang="en-US" sz="2400" b="1" u="sng" dirty="0">
                <a:latin typeface="Times New Roman" panose="02020603050405020304" pitchFamily="18" charset="0"/>
                <a:cs typeface="Times New Roman" panose="02020603050405020304" pitchFamily="18" charset="0"/>
              </a:rPr>
              <a:t>In order to prevent harsh consequences for default of filing incomplete application, the above amendment has been carried out. The trust or institution shall be able to complete the application and the same shall be considered for the purposes of registration.</a:t>
            </a:r>
          </a:p>
        </p:txBody>
      </p:sp>
      <p:sp>
        <p:nvSpPr>
          <p:cNvPr id="2" name="Footer Placeholder 1">
            <a:extLst>
              <a:ext uri="{FF2B5EF4-FFF2-40B4-BE49-F238E27FC236}">
                <a16:creationId xmlns:a16="http://schemas.microsoft.com/office/drawing/2014/main" id="{1343F418-50A3-7747-8532-3A5F9C8492B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76992045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75848-287A-0F48-1F9F-856E69BFCD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4518E2-0073-3D54-AD7A-7BC97DF447BC}"/>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Q.5. In the case of trust or institution, what is the current provision in respect specified person under section 13(3) of the Income-tax Act, 1961?</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Current provision provides that if any income of trust or institution is applied for the benefit of a ‘specified person’ (other than founder, author or trustee, member or manager), or his relative or the concern in which he has substantial interest, such income shall not be exempted under section 11 and 12 of the Income Tax Act, 1961.</a:t>
            </a:r>
          </a:p>
        </p:txBody>
      </p:sp>
      <p:sp>
        <p:nvSpPr>
          <p:cNvPr id="2" name="Footer Placeholder 1">
            <a:extLst>
              <a:ext uri="{FF2B5EF4-FFF2-40B4-BE49-F238E27FC236}">
                <a16:creationId xmlns:a16="http://schemas.microsoft.com/office/drawing/2014/main" id="{E23AAFAF-8987-ACB0-4240-BA94253FBB2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68332871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13129-F0C2-1954-E522-988F283369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F0C1A-036A-C4C8-FE39-54CD0D71508B}"/>
              </a:ext>
            </a:extLst>
          </p:cNvPr>
          <p:cNvSpPr>
            <a:spLocks noGrp="1"/>
          </p:cNvSpPr>
          <p:nvPr>
            <p:ph idx="1"/>
          </p:nvPr>
        </p:nvSpPr>
        <p:spPr>
          <a:xfrm>
            <a:off x="147342" y="76200"/>
            <a:ext cx="8774253" cy="5869929"/>
          </a:xfrm>
        </p:spPr>
        <p:txBody>
          <a:bodyPr>
            <a:noAutofit/>
          </a:bodyPr>
          <a:lstStyle/>
          <a:p>
            <a:pPr marL="0" indent="0" algn="just">
              <a:buNone/>
            </a:pPr>
            <a:r>
              <a:rPr lang="en-US" sz="2300" b="1" dirty="0">
                <a:latin typeface="Times New Roman" panose="02020603050405020304" pitchFamily="18" charset="0"/>
                <a:cs typeface="Times New Roman" panose="02020603050405020304" pitchFamily="18" charset="0"/>
              </a:rPr>
              <a:t>Q.6. What amendment has been carried out in respect of ‘specified person’ under section 13(3) of the Income-tax Act, 1961?</a:t>
            </a:r>
          </a:p>
          <a:p>
            <a:pPr marL="0" indent="0" algn="just">
              <a:buNone/>
            </a:pPr>
            <a:r>
              <a:rPr lang="en-US" sz="2300" b="1" dirty="0">
                <a:latin typeface="Times New Roman" panose="02020603050405020304" pitchFamily="18" charset="0"/>
                <a:cs typeface="Times New Roman" panose="02020603050405020304" pitchFamily="18" charset="0"/>
              </a:rPr>
              <a:t>Ans. </a:t>
            </a:r>
            <a:r>
              <a:rPr lang="en-US" sz="2300" dirty="0">
                <a:latin typeface="Times New Roman" panose="02020603050405020304" pitchFamily="18" charset="0"/>
                <a:cs typeface="Times New Roman" panose="02020603050405020304" pitchFamily="18" charset="0"/>
              </a:rPr>
              <a:t>Presently ‘specified persons’ also include a person who has contributed an amount of Rs 50,000 in aggregate, </a:t>
            </a:r>
            <a:r>
              <a:rPr lang="en-US" sz="2300" dirty="0" err="1">
                <a:latin typeface="Times New Roman" panose="02020603050405020304" pitchFamily="18" charset="0"/>
                <a:cs typeface="Times New Roman" panose="02020603050405020304" pitchFamily="18" charset="0"/>
              </a:rPr>
              <a:t>i.e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upto</a:t>
            </a:r>
            <a:r>
              <a:rPr lang="en-US" sz="2300" dirty="0">
                <a:latin typeface="Times New Roman" panose="02020603050405020304" pitchFamily="18" charset="0"/>
                <a:cs typeface="Times New Roman" panose="02020603050405020304" pitchFamily="18" charset="0"/>
              </a:rPr>
              <a:t> the end of the previous year, to the trust. </a:t>
            </a:r>
          </a:p>
          <a:p>
            <a:pPr marL="0" indent="0" algn="just">
              <a:buNone/>
            </a:pPr>
            <a:r>
              <a:rPr lang="en-US" sz="2300" b="1" u="sng" dirty="0">
                <a:latin typeface="Times New Roman" panose="02020603050405020304" pitchFamily="18" charset="0"/>
                <a:cs typeface="Times New Roman" panose="02020603050405020304" pitchFamily="18" charset="0"/>
              </a:rPr>
              <a:t>The threshold limit for considering a contribution as ‘substantial contribution' to the trust or institution has been changed from total contribution exceeding fifty thousand rupees up to the end of the relevant previous year to one lakh rupees during the relevant previous year, or exceeding ten lakh rupees in aggregate up to the end of the relevant previous year.</a:t>
            </a:r>
          </a:p>
          <a:p>
            <a:pPr marL="0" indent="0" algn="just">
              <a:buNone/>
            </a:pPr>
            <a:r>
              <a:rPr lang="en-US" sz="2300" b="1" u="sng" dirty="0">
                <a:latin typeface="Times New Roman" panose="02020603050405020304" pitchFamily="18" charset="0"/>
                <a:cs typeface="Times New Roman" panose="02020603050405020304" pitchFamily="18" charset="0"/>
              </a:rPr>
              <a:t>The amendment, as above, shall be applicable to person other than author, founder, trustee, member or manager of the trust.</a:t>
            </a:r>
          </a:p>
          <a:p>
            <a:pPr marL="0" indent="0" algn="just">
              <a:buNone/>
            </a:pPr>
            <a:r>
              <a:rPr lang="en-US" sz="2300" dirty="0">
                <a:latin typeface="Times New Roman" panose="02020603050405020304" pitchFamily="18" charset="0"/>
                <a:cs typeface="Times New Roman" panose="02020603050405020304" pitchFamily="18" charset="0"/>
              </a:rPr>
              <a:t> Further, </a:t>
            </a:r>
            <a:r>
              <a:rPr lang="en-US" sz="2300" b="1" u="sng" dirty="0">
                <a:latin typeface="Times New Roman" panose="02020603050405020304" pitchFamily="18" charset="0"/>
                <a:cs typeface="Times New Roman" panose="02020603050405020304" pitchFamily="18" charset="0"/>
              </a:rPr>
              <a:t>amendment has been made so as to not consider ‘relative’ and ‘concern in which such person has substantial interest’ as specified person under section 13(3) of the Income- tax Act, 1961.</a:t>
            </a:r>
          </a:p>
        </p:txBody>
      </p:sp>
      <p:sp>
        <p:nvSpPr>
          <p:cNvPr id="2" name="Footer Placeholder 1">
            <a:extLst>
              <a:ext uri="{FF2B5EF4-FFF2-40B4-BE49-F238E27FC236}">
                <a16:creationId xmlns:a16="http://schemas.microsoft.com/office/drawing/2014/main" id="{EAE7B61B-1811-8603-66ED-ABB10F73A76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4084699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E538D-5181-B402-D601-BBBB054AB3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DE5D4C-490C-0C01-80B9-67C2FB5FF2A8}"/>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Q.7. Whether the relaxation provided to specified person also covers author, founder of trust, trustees, member or manager of the trusts?</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It is clarified the relaxation shall not apply to author, founder of trust, trustees, member or manager of the trusts.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A9A0D70-2736-7D79-CED5-D1D15FE66B5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93728091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054" y="183802"/>
            <a:ext cx="8714492" cy="6140798"/>
          </a:xfrm>
        </p:spPr>
        <p:txBody>
          <a:bodyPr>
            <a:normAutofit/>
          </a:bodyPr>
          <a:lstStyle/>
          <a:p>
            <a:pPr marL="0" indent="0" algn="just">
              <a:buNone/>
            </a:pPr>
            <a:r>
              <a:rPr lang="en-US" sz="2200" b="1" dirty="0">
                <a:latin typeface="Times New Roman" panose="02020603050405020304" pitchFamily="18" charset="0"/>
                <a:cs typeface="Times New Roman" panose="02020603050405020304" pitchFamily="18" charset="0"/>
              </a:rPr>
              <a:t>V. </a:t>
            </a:r>
            <a:r>
              <a:rPr lang="en-US" sz="2200" b="1" dirty="0" err="1">
                <a:latin typeface="Times New Roman" panose="02020603050405020304" pitchFamily="18" charset="0"/>
                <a:cs typeface="Times New Roman" panose="02020603050405020304" pitchFamily="18" charset="0"/>
              </a:rPr>
              <a:t>Rationalisation</a:t>
            </a:r>
            <a:r>
              <a:rPr lang="en-US" sz="2200" b="1" dirty="0">
                <a:latin typeface="Times New Roman" panose="02020603050405020304" pitchFamily="18" charset="0"/>
                <a:cs typeface="Times New Roman" panose="02020603050405020304" pitchFamily="18" charset="0"/>
              </a:rPr>
              <a:t> in taxation of Business trusts </a:t>
            </a:r>
          </a:p>
          <a:p>
            <a:pPr marL="0" indent="0" algn="just">
              <a:buNone/>
            </a:pPr>
            <a:r>
              <a:rPr lang="en-US" sz="2200" dirty="0">
                <a:latin typeface="Times New Roman" panose="02020603050405020304" pitchFamily="18" charset="0"/>
                <a:cs typeface="Times New Roman" panose="02020603050405020304" pitchFamily="18" charset="0"/>
              </a:rPr>
              <a:t>Finance (No.2) Act, 2014 introduced a special taxation regime for Real Estate Investment Trust (REIT) and Infrastructure Investment Trust (</a:t>
            </a:r>
            <a:r>
              <a:rPr lang="en-US" sz="2200" dirty="0" err="1">
                <a:latin typeface="Times New Roman" panose="02020603050405020304" pitchFamily="18" charset="0"/>
                <a:cs typeface="Times New Roman" panose="02020603050405020304" pitchFamily="18" charset="0"/>
              </a:rPr>
              <a:t>InVIT</a:t>
            </a:r>
            <a:r>
              <a:rPr lang="en-US" sz="2200" dirty="0">
                <a:latin typeface="Times New Roman" panose="02020603050405020304" pitchFamily="18" charset="0"/>
                <a:cs typeface="Times New Roman" panose="02020603050405020304" pitchFamily="18" charset="0"/>
              </a:rPr>
              <a:t>) [commonly referred to as business trusts]. </a:t>
            </a:r>
          </a:p>
          <a:p>
            <a:pPr marL="0" indent="0" algn="just">
              <a:buNone/>
            </a:pPr>
            <a:r>
              <a:rPr lang="en-US" sz="2200" dirty="0">
                <a:latin typeface="Times New Roman" panose="02020603050405020304" pitchFamily="18" charset="0"/>
                <a:cs typeface="Times New Roman" panose="02020603050405020304" pitchFamily="18" charset="0"/>
              </a:rPr>
              <a:t>The special regime was introduced in order to address the challenges of financing and investment in infrastructure. </a:t>
            </a:r>
          </a:p>
          <a:p>
            <a:pPr marL="0" indent="0" algn="just">
              <a:buNone/>
            </a:pPr>
            <a:r>
              <a:rPr lang="en-US" sz="2200" dirty="0">
                <a:latin typeface="Times New Roman" panose="02020603050405020304" pitchFamily="18" charset="0"/>
                <a:cs typeface="Times New Roman" panose="02020603050405020304" pitchFamily="18" charset="0"/>
              </a:rPr>
              <a:t>The business trusts invest in special purpose vehicles (SPV) through equity or debt instruments.</a:t>
            </a:r>
          </a:p>
          <a:p>
            <a:pPr marL="0" indent="0" algn="just">
              <a:buNone/>
            </a:pPr>
            <a:endParaRPr lang="en-US" sz="2200" dirty="0">
              <a:latin typeface="Times New Roman" panose="02020603050405020304" pitchFamily="18" charset="0"/>
              <a:cs typeface="Times New Roman" panose="02020603050405020304" pitchFamily="18" charset="0"/>
            </a:endParaRPr>
          </a:p>
          <a:p>
            <a:pPr marL="0" indent="0" algn="just">
              <a:buNone/>
            </a:pPr>
            <a:r>
              <a:rPr lang="en-US" sz="2200" dirty="0">
                <a:latin typeface="Times New Roman" panose="02020603050405020304" pitchFamily="18" charset="0"/>
                <a:cs typeface="Times New Roman" panose="02020603050405020304" pitchFamily="18" charset="0"/>
              </a:rPr>
              <a:t>2. Keeping in mind the business structure, the special taxation regime under section 115UA of the Act, inter-alia, provides a pass-through status to business trusts in respect of interest income, dividend income received by the business trust from a special purpose vehicle in case of both REIT and </a:t>
            </a:r>
            <a:r>
              <a:rPr lang="en-US" sz="2200" dirty="0" err="1">
                <a:latin typeface="Times New Roman" panose="02020603050405020304" pitchFamily="18" charset="0"/>
                <a:cs typeface="Times New Roman" panose="02020603050405020304" pitchFamily="18" charset="0"/>
              </a:rPr>
              <a:t>InvIT</a:t>
            </a:r>
            <a:r>
              <a:rPr lang="en-US" sz="2200" dirty="0">
                <a:latin typeface="Times New Roman" panose="02020603050405020304" pitchFamily="18" charset="0"/>
                <a:cs typeface="Times New Roman" panose="02020603050405020304" pitchFamily="18" charset="0"/>
              </a:rPr>
              <a:t> and rental income in case of REIT. </a:t>
            </a:r>
          </a:p>
          <a:p>
            <a:pPr marL="0" indent="0" algn="just">
              <a:buNone/>
            </a:pPr>
            <a:r>
              <a:rPr lang="en-US" sz="2200" dirty="0">
                <a:latin typeface="Times New Roman" panose="02020603050405020304" pitchFamily="18" charset="0"/>
                <a:cs typeface="Times New Roman" panose="02020603050405020304" pitchFamily="18" charset="0"/>
              </a:rPr>
              <a:t>Such income is taxable in the hands of the unit holders unless specifically exempted</a:t>
            </a:r>
          </a:p>
        </p:txBody>
      </p:sp>
      <p:sp>
        <p:nvSpPr>
          <p:cNvPr id="2" name="Footer Placeholder 1">
            <a:extLst>
              <a:ext uri="{FF2B5EF4-FFF2-40B4-BE49-F238E27FC236}">
                <a16:creationId xmlns:a16="http://schemas.microsoft.com/office/drawing/2014/main" id="{E27ACCAD-DAC1-964D-5F57-6E335957A88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3007"/>
            <a:ext cx="8696706" cy="6373993"/>
          </a:xfrm>
        </p:spPr>
        <p:txBody>
          <a:bodyPr>
            <a:noAutofit/>
          </a:bodyPr>
          <a:lstStyle/>
          <a:p>
            <a:pPr marL="0" indent="0" algn="just">
              <a:buNone/>
            </a:pPr>
            <a:r>
              <a:rPr lang="en-US" sz="2100" dirty="0">
                <a:latin typeface="Times New Roman" panose="02020603050405020304" pitchFamily="18" charset="0"/>
                <a:cs typeface="Times New Roman" panose="02020603050405020304" pitchFamily="18" charset="0"/>
              </a:rPr>
              <a:t>3. Sub-section (2) of section 115UA provides that the total income of a business trust shall be charged to tax at the maximum marginal rate, subject to the provisions of section 111A and section 112. </a:t>
            </a:r>
          </a:p>
          <a:p>
            <a:pPr marL="0" indent="0" algn="just">
              <a:buNone/>
            </a:pPr>
            <a:endParaRPr lang="en-US" sz="2100" dirty="0">
              <a:latin typeface="Times New Roman" panose="02020603050405020304" pitchFamily="18" charset="0"/>
              <a:cs typeface="Times New Roman" panose="02020603050405020304" pitchFamily="18" charset="0"/>
            </a:endParaRPr>
          </a:p>
          <a:p>
            <a:pPr marL="0" indent="0" algn="just">
              <a:buNone/>
            </a:pPr>
            <a:r>
              <a:rPr lang="en-US" sz="2100" dirty="0">
                <a:latin typeface="Times New Roman" panose="02020603050405020304" pitchFamily="18" charset="0"/>
                <a:cs typeface="Times New Roman" panose="02020603050405020304" pitchFamily="18" charset="0"/>
              </a:rPr>
              <a:t>4. It has been noted that reference of section 112A is not mentioned in sub-section (2) of section 115UA. Section 112A provides tax on long-term capital gains in certain cases of long-term capital asset being an equity share in a company or a unit of an equity oriented fund or a unit of a business trust. </a:t>
            </a:r>
          </a:p>
          <a:p>
            <a:pPr marL="0" indent="0" algn="just">
              <a:buNone/>
            </a:pPr>
            <a:endParaRPr lang="en-US" sz="2100" dirty="0">
              <a:latin typeface="Times New Roman" panose="02020603050405020304" pitchFamily="18" charset="0"/>
              <a:cs typeface="Times New Roman" panose="02020603050405020304" pitchFamily="18" charset="0"/>
            </a:endParaRPr>
          </a:p>
          <a:p>
            <a:pPr marL="0" indent="0" algn="just">
              <a:buNone/>
            </a:pPr>
            <a:r>
              <a:rPr lang="en-US" sz="2100" dirty="0">
                <a:latin typeface="Times New Roman" panose="02020603050405020304" pitchFamily="18" charset="0"/>
                <a:cs typeface="Times New Roman" panose="02020603050405020304" pitchFamily="18" charset="0"/>
              </a:rPr>
              <a:t>5. It is proposed to amend sub-section (2) of section 115UA to provide that the total income of a business trust shall be charged to tax at the maximum marginal rate, subject to the provisions of section 111A, section 112 as well as section 112A. </a:t>
            </a:r>
          </a:p>
          <a:p>
            <a:pPr marL="0" indent="0" algn="just">
              <a:buNone/>
            </a:pPr>
            <a:endParaRPr lang="en-US" sz="2100" dirty="0">
              <a:latin typeface="Times New Roman" panose="02020603050405020304" pitchFamily="18" charset="0"/>
              <a:cs typeface="Times New Roman" panose="02020603050405020304" pitchFamily="18" charset="0"/>
            </a:endParaRPr>
          </a:p>
          <a:p>
            <a:pPr marL="0" indent="0" algn="just">
              <a:buNone/>
            </a:pPr>
            <a:r>
              <a:rPr lang="en-US" sz="2100" dirty="0">
                <a:latin typeface="Times New Roman" panose="02020603050405020304" pitchFamily="18" charset="0"/>
                <a:cs typeface="Times New Roman" panose="02020603050405020304" pitchFamily="18" charset="0"/>
              </a:rPr>
              <a:t>6. This amendment will take effect from the 1st day of April, 2026 and shall accordingly, apply in relation to the assessment year 2026-27 and subsequent assessment years. </a:t>
            </a:r>
          </a:p>
          <a:p>
            <a:pPr marL="0" indent="0" algn="r">
              <a:buNone/>
            </a:pPr>
            <a:r>
              <a:rPr lang="en-US" sz="2100" b="1" dirty="0">
                <a:latin typeface="Times New Roman" panose="02020603050405020304" pitchFamily="18" charset="0"/>
                <a:cs typeface="Times New Roman" panose="02020603050405020304" pitchFamily="18" charset="0"/>
              </a:rPr>
              <a:t>[Clause 25]</a:t>
            </a:r>
          </a:p>
        </p:txBody>
      </p:sp>
      <p:sp>
        <p:nvSpPr>
          <p:cNvPr id="2" name="Footer Placeholder 1">
            <a:extLst>
              <a:ext uri="{FF2B5EF4-FFF2-40B4-BE49-F238E27FC236}">
                <a16:creationId xmlns:a16="http://schemas.microsoft.com/office/drawing/2014/main" id="{ED1D4637-414F-2D09-ADFF-B2BC3644AEA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544860-8726-8A17-20E4-FAE3F6DBA833}"/>
              </a:ext>
            </a:extLst>
          </p:cNvPr>
          <p:cNvSpPr>
            <a:spLocks noGrp="1"/>
          </p:cNvSpPr>
          <p:nvPr>
            <p:ph idx="1"/>
          </p:nvPr>
        </p:nvSpPr>
        <p:spPr/>
        <p:txBody>
          <a:bodyPr/>
          <a:lstStyle/>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r>
              <a:rPr lang="en-US" sz="3600" b="1" dirty="0">
                <a:latin typeface="Times New Roman" panose="02020603050405020304" pitchFamily="18" charset="0"/>
                <a:cs typeface="Times New Roman" panose="02020603050405020304" pitchFamily="18" charset="0"/>
              </a:rPr>
              <a:t>FAQ:11- </a:t>
            </a:r>
            <a:r>
              <a:rPr lang="en-US" sz="3600" b="1" dirty="0" err="1">
                <a:latin typeface="Times New Roman" panose="02020603050405020304" pitchFamily="18" charset="0"/>
                <a:cs typeface="Times New Roman" panose="02020603050405020304" pitchFamily="18" charset="0"/>
              </a:rPr>
              <a:t>Rationalisation</a:t>
            </a:r>
            <a:r>
              <a:rPr lang="en-US" sz="3600" b="1" dirty="0">
                <a:latin typeface="Times New Roman" panose="02020603050405020304" pitchFamily="18" charset="0"/>
                <a:cs typeface="Times New Roman" panose="02020603050405020304" pitchFamily="18" charset="0"/>
              </a:rPr>
              <a:t> in taxation of business trusts</a:t>
            </a:r>
          </a:p>
          <a:p>
            <a:pPr marL="82550" indent="0">
              <a:buNone/>
            </a:pPr>
            <a:endParaRPr lang="en-US" dirty="0"/>
          </a:p>
        </p:txBody>
      </p:sp>
      <p:sp>
        <p:nvSpPr>
          <p:cNvPr id="4" name="Footer Placeholder 3">
            <a:extLst>
              <a:ext uri="{FF2B5EF4-FFF2-40B4-BE49-F238E27FC236}">
                <a16:creationId xmlns:a16="http://schemas.microsoft.com/office/drawing/2014/main" id="{8F9E1199-C11D-436C-6172-E746578930C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453126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707" y="457200"/>
            <a:ext cx="8689737" cy="528288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provisions relating to Business Trusts?</a:t>
            </a:r>
          </a:p>
          <a:p>
            <a:pPr marL="0" indent="0" algn="just">
              <a:buNone/>
            </a:pPr>
            <a:r>
              <a:rPr lang="en-US" sz="2400" dirty="0">
                <a:latin typeface="Times New Roman" panose="02020603050405020304" pitchFamily="18" charset="0"/>
                <a:cs typeface="Times New Roman" panose="02020603050405020304" pitchFamily="18" charset="0"/>
              </a:rPr>
              <a:t>Ans. Business trusts (Infrastructure Investment Trusts or Real Estate Investment Trust) have been given a pass-through status in respect of interest income, dividend income and rental income from a special purpose vehicle i.e. exempted in the hands of business trusts and taxed in the hand of investor (unit holder).</a:t>
            </a:r>
          </a:p>
          <a:p>
            <a:pPr marL="0" indent="0" algn="just">
              <a:buNone/>
            </a:pPr>
            <a:r>
              <a:rPr lang="en-US" sz="2400" dirty="0">
                <a:latin typeface="Times New Roman" panose="02020603050405020304" pitchFamily="18" charset="0"/>
                <a:cs typeface="Times New Roman" panose="02020603050405020304" pitchFamily="18" charset="0"/>
              </a:rPr>
              <a:t>The income other than the above income of a business trust, is charged to tax in the hands of business trust at the maximum marginal rate.</a:t>
            </a:r>
          </a:p>
          <a:p>
            <a:pPr marL="0" indent="0" algn="just">
              <a:buNone/>
            </a:pPr>
            <a:r>
              <a:rPr lang="en-US" sz="2400" dirty="0">
                <a:latin typeface="Times New Roman" panose="02020603050405020304" pitchFamily="18" charset="0"/>
                <a:cs typeface="Times New Roman" panose="02020603050405020304" pitchFamily="18" charset="0"/>
              </a:rPr>
              <a:t>The income under the head Capital Gain is therefore not a pass-through income but is chargeable in the hands of the business trust itself. Such income is however presently charged to tax at rate under sections 111A and 112 of the Income Tax Act, 1961.</a:t>
            </a:r>
          </a:p>
        </p:txBody>
      </p:sp>
      <p:sp>
        <p:nvSpPr>
          <p:cNvPr id="2" name="Footer Placeholder 1">
            <a:extLst>
              <a:ext uri="{FF2B5EF4-FFF2-40B4-BE49-F238E27FC236}">
                <a16:creationId xmlns:a16="http://schemas.microsoft.com/office/drawing/2014/main" id="{55E16940-1386-E3FD-D0DE-92475739F69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3903625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707" y="228600"/>
            <a:ext cx="8689737"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What changes have been brought in provision relating to business trust?</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The reference of income under the head ‘capital gains’, of the nature, chargeable under section 112A of the Income Tax Act, 1961 was missing in provisions relating to Business Trusts. </a:t>
            </a:r>
          </a:p>
          <a:p>
            <a:pPr marL="0" indent="0" algn="just">
              <a:buNone/>
            </a:pPr>
            <a:r>
              <a:rPr lang="en-US" sz="2400" b="1" u="sng" dirty="0">
                <a:latin typeface="Times New Roman" panose="02020603050405020304" pitchFamily="18" charset="0"/>
                <a:cs typeface="Times New Roman" panose="02020603050405020304" pitchFamily="18" charset="0"/>
              </a:rPr>
              <a:t>The said reference has now been introduced by amendment of section 115UA.</a:t>
            </a:r>
          </a:p>
          <a:p>
            <a:pPr marL="0" indent="0" algn="just">
              <a:buNone/>
            </a:pPr>
            <a:r>
              <a:rPr lang="en-US" sz="2400" b="1" u="sng" dirty="0">
                <a:latin typeface="Times New Roman" panose="02020603050405020304" pitchFamily="18" charset="0"/>
                <a:cs typeface="Times New Roman" panose="02020603050405020304" pitchFamily="18" charset="0"/>
              </a:rPr>
              <a:t>Now, the income of Business Trusts, chargeable under section 112A, shall also be charged at the rate provided under said section and not at maximum marginal rate.</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99CAC90-A066-AFE3-759C-D12CF4C1A79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5755178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172200"/>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VI. </a:t>
            </a:r>
            <a:r>
              <a:rPr lang="en-US" sz="2400" b="1" dirty="0" err="1">
                <a:latin typeface="Times New Roman" panose="02020603050405020304" pitchFamily="18" charset="0"/>
                <a:cs typeface="Times New Roman" panose="02020603050405020304" pitchFamily="18" charset="0"/>
              </a:rPr>
              <a:t>Harmonisation</a:t>
            </a:r>
            <a:r>
              <a:rPr lang="en-US" sz="2400" b="1" dirty="0">
                <a:latin typeface="Times New Roman" panose="02020603050405020304" pitchFamily="18" charset="0"/>
                <a:cs typeface="Times New Roman" panose="02020603050405020304" pitchFamily="18" charset="0"/>
              </a:rPr>
              <a:t> of Significant Economic Presence applicability with Business Connection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Section 9 of the Act provides for income which shall be deemed to accrue or arise in India. Clause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of section 9, inter alia, provides that all income accruing or arising, whether directly or indirectly, through or from any business connection in India shall be deemed to accrue or arise in India.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a:t>
            </a:r>
            <a:r>
              <a:rPr lang="en-US" sz="2400" b="1" u="sng" dirty="0">
                <a:latin typeface="Times New Roman" panose="02020603050405020304" pitchFamily="18" charset="0"/>
                <a:cs typeface="Times New Roman" panose="02020603050405020304" pitchFamily="18" charset="0"/>
              </a:rPr>
              <a:t>Clause (b) of Explanation 1 to clause (</a:t>
            </a:r>
            <a:r>
              <a:rPr lang="en-US" sz="2400" b="1" u="sng" dirty="0" err="1">
                <a:latin typeface="Times New Roman" panose="02020603050405020304" pitchFamily="18" charset="0"/>
                <a:cs typeface="Times New Roman" panose="02020603050405020304" pitchFamily="18" charset="0"/>
              </a:rPr>
              <a:t>i</a:t>
            </a:r>
            <a:r>
              <a:rPr lang="en-US" sz="2400" b="1" u="sng" dirty="0">
                <a:latin typeface="Times New Roman" panose="02020603050405020304" pitchFamily="18" charset="0"/>
                <a:cs typeface="Times New Roman" panose="02020603050405020304" pitchFamily="18" charset="0"/>
              </a:rPr>
              <a:t>) of sub-section (1)</a:t>
            </a:r>
            <a:r>
              <a:rPr lang="en-US" sz="2400" dirty="0">
                <a:latin typeface="Times New Roman" panose="02020603050405020304" pitchFamily="18" charset="0"/>
                <a:cs typeface="Times New Roman" panose="02020603050405020304" pitchFamily="18" charset="0"/>
              </a:rPr>
              <a:t> of </a:t>
            </a:r>
            <a:r>
              <a:rPr lang="en-US" sz="2400" b="1" u="sng" dirty="0">
                <a:latin typeface="Times New Roman" panose="02020603050405020304" pitchFamily="18" charset="0"/>
                <a:cs typeface="Times New Roman" panose="02020603050405020304" pitchFamily="18" charset="0"/>
              </a:rPr>
              <a:t>section 9</a:t>
            </a:r>
            <a:r>
              <a:rPr lang="en-US" sz="2400" dirty="0">
                <a:latin typeface="Times New Roman" panose="02020603050405020304" pitchFamily="18" charset="0"/>
                <a:cs typeface="Times New Roman" panose="02020603050405020304" pitchFamily="18" charset="0"/>
              </a:rPr>
              <a:t> provides that in the case of a non-resident, </a:t>
            </a:r>
            <a:r>
              <a:rPr lang="en-US" sz="2400" b="1" u="sng" dirty="0">
                <a:latin typeface="Times New Roman" panose="02020603050405020304" pitchFamily="18" charset="0"/>
                <a:cs typeface="Times New Roman" panose="02020603050405020304" pitchFamily="18" charset="0"/>
              </a:rPr>
              <a:t>no income shall be deemed to accrue or arise in India to him through or from operations which are confined to the purchase of goods in India for the purpose of export.</a:t>
            </a: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83014DF-5FE9-6FF4-62C9-8F9FEB9DCFC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709" y="304800"/>
            <a:ext cx="8542782"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a:t>
            </a:r>
            <a:r>
              <a:rPr lang="en-US" sz="2400" b="1" u="sng" dirty="0">
                <a:latin typeface="Times New Roman" panose="02020603050405020304" pitchFamily="18" charset="0"/>
                <a:cs typeface="Times New Roman" panose="02020603050405020304" pitchFamily="18" charset="0"/>
              </a:rPr>
              <a:t>Explanation 2A</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to clause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of sub-section (1) of section 9, inter alia, </a:t>
            </a:r>
            <a:r>
              <a:rPr lang="en-US" sz="2400" b="1" u="sng" dirty="0">
                <a:latin typeface="Times New Roman" panose="02020603050405020304" pitchFamily="18" charset="0"/>
                <a:cs typeface="Times New Roman" panose="02020603050405020304" pitchFamily="18" charset="0"/>
              </a:rPr>
              <a:t>provides that the significant economic presence of a non-resident in India shall constitute “business connection” in India and “significant economic presence” for this purpose shall inter alia mean transaction in respect of any goods carried out by a non-resident with any person in India.</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6C71C4C-7B4D-1A0F-23B7-C1BB474F2C7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5995" y="228600"/>
            <a:ext cx="862821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4. Suggestions have been received that </a:t>
            </a:r>
            <a:r>
              <a:rPr lang="en-US" sz="2400" b="1" u="sng" dirty="0">
                <a:latin typeface="Times New Roman" panose="02020603050405020304" pitchFamily="18" charset="0"/>
                <a:cs typeface="Times New Roman" panose="02020603050405020304" pitchFamily="18" charset="0"/>
              </a:rPr>
              <a:t>owing to definition of significant economic presence</a:t>
            </a:r>
            <a:r>
              <a:rPr lang="en-US" sz="2400" dirty="0">
                <a:latin typeface="Times New Roman" panose="02020603050405020304" pitchFamily="18" charset="0"/>
                <a:cs typeface="Times New Roman" panose="02020603050405020304" pitchFamily="18" charset="0"/>
              </a:rPr>
              <a:t> provided in Explanation 2A, </a:t>
            </a:r>
            <a:r>
              <a:rPr lang="en-US" sz="2400" b="1" u="sng" dirty="0">
                <a:latin typeface="Times New Roman" panose="02020603050405020304" pitchFamily="18" charset="0"/>
                <a:cs typeface="Times New Roman" panose="02020603050405020304" pitchFamily="18" charset="0"/>
              </a:rPr>
              <a:t>the specific exclusion provided in the case of a non-resident, for income arising through or from operations which are confined to the purchase of goods in India for the purpose of export may be denied and such income may also be treated as income deemed to accrue or arise in India.</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5. It is, therefore, proposed to </a:t>
            </a:r>
            <a:r>
              <a:rPr lang="en-US" sz="2400" b="1" u="sng" dirty="0">
                <a:latin typeface="Times New Roman" panose="02020603050405020304" pitchFamily="18" charset="0"/>
                <a:cs typeface="Times New Roman" panose="02020603050405020304" pitchFamily="18" charset="0"/>
              </a:rPr>
              <a:t>amend the Explanation 2A of section 9 so that the transactions or activities of a non-resident in India which are confined to the purchase of goods in India for the purpose of export shall not constitute significant economic presence of such non-resident in India.</a:t>
            </a:r>
          </a:p>
          <a:p>
            <a:pPr marL="0" indent="0" algn="just">
              <a:buNone/>
            </a:pPr>
            <a:r>
              <a:rPr lang="en-US" sz="2400" dirty="0">
                <a:latin typeface="Times New Roman" panose="02020603050405020304" pitchFamily="18" charset="0"/>
                <a:cs typeface="Times New Roman" panose="02020603050405020304" pitchFamily="18" charset="0"/>
              </a:rPr>
              <a:t>This </a:t>
            </a:r>
            <a:r>
              <a:rPr lang="en-US" sz="2400" b="1" u="sng" dirty="0">
                <a:latin typeface="Times New Roman" panose="02020603050405020304" pitchFamily="18" charset="0"/>
                <a:cs typeface="Times New Roman" panose="02020603050405020304" pitchFamily="18" charset="0"/>
              </a:rPr>
              <a:t>will bring it in coherence with the Explanation 1</a:t>
            </a:r>
            <a:r>
              <a:rPr lang="en-US" sz="2400" dirty="0">
                <a:latin typeface="Times New Roman" panose="02020603050405020304" pitchFamily="18" charset="0"/>
                <a:cs typeface="Times New Roman" panose="02020603050405020304" pitchFamily="18" charset="0"/>
              </a:rPr>
              <a:t> to clause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of sub-section (1) of section 9 for business connection. </a:t>
            </a:r>
          </a:p>
        </p:txBody>
      </p:sp>
      <p:sp>
        <p:nvSpPr>
          <p:cNvPr id="2" name="Footer Placeholder 1">
            <a:extLst>
              <a:ext uri="{FF2B5EF4-FFF2-40B4-BE49-F238E27FC236}">
                <a16:creationId xmlns:a16="http://schemas.microsoft.com/office/drawing/2014/main" id="{7BCFA723-76E5-9D3C-73D6-E6FB4AC22FD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6. These amendments will take effect from the 1st day of April, 2026 and shall accordingly, apply in relation to the assessment year 2026-27 and subsequent assessment years.</a:t>
            </a:r>
          </a:p>
          <a:p>
            <a:pPr marL="0" indent="0" algn="r">
              <a:buNone/>
            </a:pPr>
            <a:r>
              <a:rPr lang="en-US" sz="2400" dirty="0">
                <a:latin typeface="Times New Roman" panose="02020603050405020304" pitchFamily="18" charset="0"/>
                <a:cs typeface="Times New Roman" panose="02020603050405020304" pitchFamily="18" charset="0"/>
              </a:rPr>
              <a:t> [Clause 4] </a:t>
            </a:r>
          </a:p>
        </p:txBody>
      </p:sp>
      <p:sp>
        <p:nvSpPr>
          <p:cNvPr id="2" name="Footer Placeholder 1">
            <a:extLst>
              <a:ext uri="{FF2B5EF4-FFF2-40B4-BE49-F238E27FC236}">
                <a16:creationId xmlns:a16="http://schemas.microsoft.com/office/drawing/2014/main" id="{3DD1E6FF-3492-36E9-BB1C-D1D0F5292C0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0A0238-FC31-D7D0-253B-974D6F7A3A1E}"/>
              </a:ext>
            </a:extLst>
          </p:cNvPr>
          <p:cNvSpPr>
            <a:spLocks noGrp="1"/>
          </p:cNvSpPr>
          <p:nvPr>
            <p:ph idx="1"/>
          </p:nvPr>
        </p:nvSpPr>
        <p:spPr>
          <a:xfrm>
            <a:off x="457200" y="838200"/>
            <a:ext cx="8229600" cy="4525962"/>
          </a:xfrm>
        </p:spPr>
        <p:txBody>
          <a:bodyPr/>
          <a:lstStyle/>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r>
              <a:rPr lang="en-US" sz="3600" b="1" dirty="0">
                <a:latin typeface="Times New Roman" panose="02020603050405020304" pitchFamily="18" charset="0"/>
                <a:cs typeface="Times New Roman" panose="02020603050405020304" pitchFamily="18" charset="0"/>
              </a:rPr>
              <a:t>FAQ:13- Harmonization of Significant Economic Presence applicability with business connection</a:t>
            </a:r>
          </a:p>
          <a:p>
            <a:pPr marL="82550" indent="0">
              <a:buNone/>
            </a:pPr>
            <a:endParaRPr lang="en-US" dirty="0"/>
          </a:p>
        </p:txBody>
      </p:sp>
      <p:sp>
        <p:nvSpPr>
          <p:cNvPr id="4" name="Footer Placeholder 3">
            <a:extLst>
              <a:ext uri="{FF2B5EF4-FFF2-40B4-BE49-F238E27FC236}">
                <a16:creationId xmlns:a16="http://schemas.microsoft.com/office/drawing/2014/main" id="{D4EC4559-4060-D07B-FFD3-AC506FDCFE5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5262797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707" y="381000"/>
            <a:ext cx="8689738"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provisions are contained in section 9 of the Income-tax Act, 1961?</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Section 9 specifies the incomes that are deemed to accrue or arise in India. </a:t>
            </a:r>
          </a:p>
          <a:p>
            <a:pPr marL="0" indent="0" algn="just">
              <a:buNone/>
            </a:pPr>
            <a:r>
              <a:rPr lang="en-US" sz="2400" dirty="0">
                <a:latin typeface="Times New Roman" panose="02020603050405020304" pitchFamily="18" charset="0"/>
                <a:cs typeface="Times New Roman" panose="02020603050405020304" pitchFamily="18" charset="0"/>
              </a:rPr>
              <a:t>It specifically applies to incomes that are deemed to accrue or arise to foreign entities or non-residents in India.</a:t>
            </a:r>
          </a:p>
        </p:txBody>
      </p:sp>
      <p:sp>
        <p:nvSpPr>
          <p:cNvPr id="2" name="Footer Placeholder 1">
            <a:extLst>
              <a:ext uri="{FF2B5EF4-FFF2-40B4-BE49-F238E27FC236}">
                <a16:creationId xmlns:a16="http://schemas.microsoft.com/office/drawing/2014/main" id="{D155A010-7328-CAC3-A54E-8F8F38A7B77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71529145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How is a business income considered to have deemed to accrue or arise in India?</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In the case of a business, income through or from any business connection in India or from significant economic presence in India (which is considered as business connection) is considered as income deemed to be accrued or arising in India.</a:t>
            </a:r>
          </a:p>
        </p:txBody>
      </p:sp>
      <p:sp>
        <p:nvSpPr>
          <p:cNvPr id="2" name="Footer Placeholder 1">
            <a:extLst>
              <a:ext uri="{FF2B5EF4-FFF2-40B4-BE49-F238E27FC236}">
                <a16:creationId xmlns:a16="http://schemas.microsoft.com/office/drawing/2014/main" id="{7C50C181-F8E6-C90C-C7A5-F83A20B2E54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3544590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What amendment has been carried out section 9 of the Income-tax Act, 1961?</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An amendment has been carried out to provide that the transactions or activities of a non-resident in India which are confined to the purchase of goods in India for the purpose of export shall not constitute significant economic presence of such non-resident in India.</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7F304CC-6438-0395-D0F5-460433166BC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73274784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What is the rationale for said amendment to section 9?</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Under the current provisions, income through or from operations which are confined to the purchase of goods in India for the purpose of export was not considered as accrued or arising in India as it does not constitute a ‘business connection’ in India</a:t>
            </a:r>
            <a:r>
              <a:rPr lang="en-US" sz="2400" dirty="0">
                <a:latin typeface="Times New Roman" panose="02020603050405020304" pitchFamily="18" charset="0"/>
                <a:cs typeface="Times New Roman" panose="02020603050405020304" pitchFamily="18" charset="0"/>
              </a:rPr>
              <a:t>.</a:t>
            </a:r>
          </a:p>
          <a:p>
            <a:pPr marL="0" indent="0" algn="just">
              <a:buNone/>
            </a:pPr>
            <a:r>
              <a:rPr lang="en-US" sz="2400" b="1" u="sng" dirty="0">
                <a:latin typeface="Times New Roman" panose="02020603050405020304" pitchFamily="18" charset="0"/>
                <a:cs typeface="Times New Roman" panose="02020603050405020304" pitchFamily="18" charset="0"/>
              </a:rPr>
              <a:t>However, due to operation of current provisions relating to ‘significant economic presence’ such transactions or activities could have been deemed to accrue or arise in India. </a:t>
            </a:r>
          </a:p>
          <a:p>
            <a:pPr marL="0" indent="0" algn="just">
              <a:buNone/>
            </a:pPr>
            <a:r>
              <a:rPr lang="en-US" sz="2400" b="1" u="sng" dirty="0">
                <a:latin typeface="Times New Roman" panose="02020603050405020304" pitchFamily="18" charset="0"/>
                <a:cs typeface="Times New Roman" panose="02020603050405020304" pitchFamily="18" charset="0"/>
              </a:rPr>
              <a:t>This has now been corrected.</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BB96095-A38E-8D09-0650-A1C31499F31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48861183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5230" y="228600"/>
            <a:ext cx="8705941" cy="6172200"/>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VII. Bringing clarity in income on redemption of Unit Linked Insurance Policy </a:t>
            </a:r>
          </a:p>
          <a:p>
            <a:pPr marL="0" indent="0" algn="just">
              <a:buNone/>
            </a:pPr>
            <a:r>
              <a:rPr lang="en-US" sz="2400" dirty="0">
                <a:latin typeface="Times New Roman" panose="02020603050405020304" pitchFamily="18" charset="0"/>
                <a:cs typeface="Times New Roman" panose="02020603050405020304" pitchFamily="18" charset="0"/>
              </a:rPr>
              <a:t>Clause (10D) of section 10 provides for income-tax exemption on the sum received under a life insurance policy, including bonus on such policy. There is a condition that the premium payable for any of the years during the terms of the policy should not exceed ten per cent of the actual capital sum assured.</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It may be pertinent to note that to restrict the benefit of exemption under clause (10D) of section 10, to small and genuine cases of life insurance, the Finance Act, 2021, inter alia, made amendments to clause (10D) of section 10 to provide that the exemption under this clause shall not apply with respect to any unit linked insurance policy or policies issued on or after the 01.02.2021, if the amount of premium or aggregate amount of premium payable during the term of such policy or policies exceeds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2,50,000; </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F7991BF-F277-6A0D-2F13-F513F3390C1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908" y="152400"/>
            <a:ext cx="8714492" cy="6140798"/>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a:t>
            </a:r>
            <a:r>
              <a:rPr lang="en-US" sz="2400" b="1" u="sng" dirty="0">
                <a:latin typeface="Times New Roman" panose="02020603050405020304" pitchFamily="18" charset="0"/>
                <a:cs typeface="Times New Roman" panose="02020603050405020304" pitchFamily="18" charset="0"/>
              </a:rPr>
              <a:t>It is noted that ULIP is a capital asset only when the exemption under clause (10D) of section 10 does not apply on such policies on account of the applicability of the 4th and 5th proviso and accordingly, taxation as capital gains in case of only such ULIPs. </a:t>
            </a:r>
          </a:p>
          <a:p>
            <a:pPr marL="0" indent="0" algn="just">
              <a:buNone/>
            </a:pPr>
            <a:r>
              <a:rPr lang="en-US" sz="2400" b="1" u="sng" dirty="0">
                <a:latin typeface="Times New Roman" panose="02020603050405020304" pitchFamily="18" charset="0"/>
                <a:cs typeface="Times New Roman" panose="02020603050405020304" pitchFamily="18" charset="0"/>
              </a:rPr>
              <a:t>However, in case of life insurance policy (other than a ULIP), the sum received is chargeable to income-tax under “Income from other sources” for any such policy to which exemption under clause (10D) of section 10 does not apply.</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Further, any sum received under an insurance policy as provided in sub-clauses (a) to (d) read with the provisos to clause (10D) to section 10 are not eligible for exemption under clause (10D) of section 10. </a:t>
            </a:r>
          </a:p>
          <a:p>
            <a:pPr marL="0" indent="0" algn="just">
              <a:buNone/>
            </a:pPr>
            <a:r>
              <a:rPr lang="en-US" sz="2400" dirty="0">
                <a:latin typeface="Times New Roman" panose="02020603050405020304" pitchFamily="18" charset="0"/>
                <a:cs typeface="Times New Roman" panose="02020603050405020304" pitchFamily="18" charset="0"/>
              </a:rPr>
              <a:t>Such sub-clauses are applicable to unit-linked insurance policy as well.</a:t>
            </a:r>
          </a:p>
        </p:txBody>
      </p:sp>
      <p:sp>
        <p:nvSpPr>
          <p:cNvPr id="2" name="Footer Placeholder 1">
            <a:extLst>
              <a:ext uri="{FF2B5EF4-FFF2-40B4-BE49-F238E27FC236}">
                <a16:creationId xmlns:a16="http://schemas.microsoft.com/office/drawing/2014/main" id="{604B70EF-446C-59BA-65AA-E7CE583195C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5. It is, therefore, </a:t>
            </a:r>
            <a:r>
              <a:rPr lang="en-US" sz="2400" b="1" u="sng" dirty="0">
                <a:latin typeface="Times New Roman" panose="02020603050405020304" pitchFamily="18" charset="0"/>
                <a:cs typeface="Times New Roman" panose="02020603050405020304" pitchFamily="18" charset="0"/>
              </a:rPr>
              <a:t>proposed to </a:t>
            </a:r>
            <a:r>
              <a:rPr lang="en-US" sz="2400" b="1" u="sng" dirty="0" err="1">
                <a:latin typeface="Times New Roman" panose="02020603050405020304" pitchFamily="18" charset="0"/>
                <a:cs typeface="Times New Roman" panose="02020603050405020304" pitchFamily="18" charset="0"/>
              </a:rPr>
              <a:t>rationalise</a:t>
            </a:r>
            <a:r>
              <a:rPr lang="en-US" sz="2400" b="1" u="sng" dirty="0">
                <a:latin typeface="Times New Roman" panose="02020603050405020304" pitchFamily="18" charset="0"/>
                <a:cs typeface="Times New Roman" panose="02020603050405020304" pitchFamily="18" charset="0"/>
              </a:rPr>
              <a:t> the provisions for unit-linked insurance policies, so as to provide that,–</a:t>
            </a:r>
          </a:p>
          <a:p>
            <a:pPr marL="514350" indent="-514350" algn="just">
              <a:buAutoNum type="romanUcParenBoth"/>
            </a:pPr>
            <a:r>
              <a:rPr lang="en-US" sz="2400" b="1" u="sng" dirty="0">
                <a:latin typeface="Times New Roman" panose="02020603050405020304" pitchFamily="18" charset="0"/>
                <a:cs typeface="Times New Roman" panose="02020603050405020304" pitchFamily="18" charset="0"/>
              </a:rPr>
              <a:t>ULIPs to which exemption under clause (10D) of section 10 does not apply, is a capital asset [clause (14) of section 2];</a:t>
            </a:r>
            <a:r>
              <a:rPr lang="en-US" sz="2400" dirty="0">
                <a:latin typeface="Times New Roman" panose="02020603050405020304" pitchFamily="18" charset="0"/>
                <a:cs typeface="Times New Roman" panose="02020603050405020304" pitchFamily="18" charset="0"/>
              </a:rPr>
              <a:t> </a:t>
            </a:r>
          </a:p>
          <a:p>
            <a:pPr marL="514350" indent="-514350" algn="just">
              <a:buAutoNum type="romanUcParenBoth"/>
            </a:pPr>
            <a:endParaRPr lang="en-US" sz="2400" dirty="0">
              <a:latin typeface="Times New Roman" panose="02020603050405020304" pitchFamily="18" charset="0"/>
              <a:cs typeface="Times New Roman" panose="02020603050405020304" pitchFamily="18" charset="0"/>
            </a:endParaRPr>
          </a:p>
          <a:p>
            <a:pPr marL="514350" indent="-514350" algn="just">
              <a:buAutoNum type="romanUcParenBoth"/>
            </a:pPr>
            <a:r>
              <a:rPr lang="en-US" sz="2400" b="1" u="sng" dirty="0">
                <a:latin typeface="Times New Roman" panose="02020603050405020304" pitchFamily="18" charset="0"/>
                <a:cs typeface="Times New Roman" panose="02020603050405020304" pitchFamily="18" charset="0"/>
              </a:rPr>
              <a:t>the profit and gains from the redemption of ULIPs to which exemption under clause (10D) of section 10 does not apply, shall be charged to tax as capital gains [sub-section (1B) of section 45]; and</a:t>
            </a:r>
          </a:p>
          <a:p>
            <a:pPr marL="514350" indent="-514350" algn="just">
              <a:buAutoNum type="romanUcParenBoth"/>
            </a:pPr>
            <a:endParaRPr lang="en-US" sz="2400" dirty="0">
              <a:latin typeface="Times New Roman" panose="02020603050405020304" pitchFamily="18" charset="0"/>
              <a:cs typeface="Times New Roman" panose="02020603050405020304" pitchFamily="18" charset="0"/>
            </a:endParaRPr>
          </a:p>
          <a:p>
            <a:pPr marL="514350" indent="-514350" algn="just">
              <a:buAutoNum type="romanUcParenBoth"/>
            </a:pPr>
            <a:r>
              <a:rPr lang="en-US" sz="2400" b="1" u="sng" dirty="0">
                <a:latin typeface="Times New Roman" panose="02020603050405020304" pitchFamily="18" charset="0"/>
                <a:cs typeface="Times New Roman" panose="02020603050405020304" pitchFamily="18" charset="0"/>
              </a:rPr>
              <a:t>ULIPs to which exemption under clause (10D) of section 10 does not apply, shall be included in the definition of equity oriented fund [clause (a) of Explanation to section 112A]</a:t>
            </a:r>
          </a:p>
        </p:txBody>
      </p:sp>
      <p:sp>
        <p:nvSpPr>
          <p:cNvPr id="2" name="Footer Placeholder 1">
            <a:extLst>
              <a:ext uri="{FF2B5EF4-FFF2-40B4-BE49-F238E27FC236}">
                <a16:creationId xmlns:a16="http://schemas.microsoft.com/office/drawing/2014/main" id="{04EF969F-512E-22E5-539F-869180FACB6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7. These amendments will take effect from the 1st day of April, 2026 and shall accordingly, apply in relation to the assessment year 2026-27 and subsequent assessment years.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3, 12 &amp; 22]</a:t>
            </a:r>
          </a:p>
        </p:txBody>
      </p:sp>
      <p:sp>
        <p:nvSpPr>
          <p:cNvPr id="2" name="Footer Placeholder 1">
            <a:extLst>
              <a:ext uri="{FF2B5EF4-FFF2-40B4-BE49-F238E27FC236}">
                <a16:creationId xmlns:a16="http://schemas.microsoft.com/office/drawing/2014/main" id="{9E8F502B-FE19-869E-C4A9-EABA8296370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D4C56-A9D4-0525-0BB0-AA59017F92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B6CEB3-1095-CACF-0929-6C370B9A45CE}"/>
              </a:ext>
            </a:extLst>
          </p:cNvPr>
          <p:cNvSpPr>
            <a:spLocks noGrp="1"/>
          </p:cNvSpPr>
          <p:nvPr>
            <p:ph idx="1"/>
          </p:nvPr>
        </p:nvSpPr>
        <p:spPr>
          <a:xfrm>
            <a:off x="276367" y="1184797"/>
            <a:ext cx="8516203" cy="4305176"/>
          </a:xfrm>
        </p:spPr>
        <p:txBody>
          <a:bodyPr>
            <a:normAutofit/>
          </a:bodyPr>
          <a:lstStyle/>
          <a:p>
            <a:pPr marL="0" indent="0" algn="ctr">
              <a:buNone/>
            </a:pPr>
            <a:endParaRPr lang="en-US" sz="3600" b="1" dirty="0">
              <a:latin typeface="Times New Roman" panose="02020603050405020304" pitchFamily="18" charset="0"/>
              <a:cs typeface="Times New Roman" panose="02020603050405020304" pitchFamily="18" charset="0"/>
            </a:endParaRPr>
          </a:p>
          <a:p>
            <a:pPr marL="0" indent="0" algn="ctr">
              <a:buNone/>
            </a:pPr>
            <a:endParaRPr lang="en-US" sz="3600" b="1" dirty="0">
              <a:latin typeface="Times New Roman" panose="02020603050405020304" pitchFamily="18" charset="0"/>
              <a:cs typeface="Times New Roman" panose="02020603050405020304" pitchFamily="18" charset="0"/>
            </a:endParaRPr>
          </a:p>
          <a:p>
            <a:pPr marL="0" indent="0" algn="ctr">
              <a:buNone/>
            </a:pPr>
            <a:r>
              <a:rPr lang="en-US" sz="3600" b="1" dirty="0">
                <a:latin typeface="Times New Roman" panose="02020603050405020304" pitchFamily="18" charset="0"/>
                <a:cs typeface="Times New Roman" panose="02020603050405020304" pitchFamily="18" charset="0"/>
              </a:rPr>
              <a:t>FAQ:5- Bringing clarity in income on redemption of Unit Linked Insurance Policy</a:t>
            </a:r>
          </a:p>
        </p:txBody>
      </p:sp>
      <p:sp>
        <p:nvSpPr>
          <p:cNvPr id="2" name="Footer Placeholder 1">
            <a:extLst>
              <a:ext uri="{FF2B5EF4-FFF2-40B4-BE49-F238E27FC236}">
                <a16:creationId xmlns:a16="http://schemas.microsoft.com/office/drawing/2014/main" id="{107DC1BA-B69F-9F16-46D1-9CFD16C74F2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18443899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FBE92-1E6D-2FB5-66B1-5D1D54FF25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6FB486-83CC-1B53-3CB3-711FD97A9CB3}"/>
              </a:ext>
            </a:extLst>
          </p:cNvPr>
          <p:cNvSpPr>
            <a:spLocks noGrp="1"/>
          </p:cNvSpPr>
          <p:nvPr>
            <p:ph idx="1"/>
          </p:nvPr>
        </p:nvSpPr>
        <p:spPr>
          <a:xfrm>
            <a:off x="276367" y="5334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provisions relating to amount received under a life insurance policy?</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Section 10(10D) provides for income-tax exemption on the sum received under a life insurance policy, including bonus on such policy, subject to certain conditions.</a:t>
            </a:r>
          </a:p>
        </p:txBody>
      </p:sp>
      <p:sp>
        <p:nvSpPr>
          <p:cNvPr id="2" name="Footer Placeholder 1">
            <a:extLst>
              <a:ext uri="{FF2B5EF4-FFF2-40B4-BE49-F238E27FC236}">
                <a16:creationId xmlns:a16="http://schemas.microsoft.com/office/drawing/2014/main" id="{09B1BFC7-609B-4505-8A7B-80B83892626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82183496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C0A9E-A3BF-3F31-EB6A-B6F6B1D4DB9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FBA019-988E-E136-F9A0-72CAC9FCF8EA}"/>
              </a:ext>
            </a:extLst>
          </p:cNvPr>
          <p:cNvSpPr>
            <a:spLocks noGrp="1"/>
          </p:cNvSpPr>
          <p:nvPr>
            <p:ph idx="1"/>
          </p:nvPr>
        </p:nvSpPr>
        <p:spPr>
          <a:xfrm>
            <a:off x="276367" y="381000"/>
            <a:ext cx="8516203" cy="4305176"/>
          </a:xfrm>
        </p:spPr>
        <p:txBody>
          <a:bodyPr>
            <a:normAutofit lnSpcReduction="10000"/>
          </a:bodyPr>
          <a:lstStyle/>
          <a:p>
            <a:pPr marL="0" indent="0" algn="just">
              <a:buNone/>
            </a:pPr>
            <a:r>
              <a:rPr lang="en-US" sz="2400" b="1" dirty="0">
                <a:latin typeface="Times New Roman" panose="02020603050405020304" pitchFamily="18" charset="0"/>
                <a:cs typeface="Times New Roman" panose="02020603050405020304" pitchFamily="18" charset="0"/>
              </a:rPr>
              <a:t>Q.2. What conditions are to be fulfilled to claim exemption under Section 10(10D)?</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conditions which are to be fulfilled to claim exemption under Section 10(10D) include: -</a:t>
            </a:r>
          </a:p>
          <a:p>
            <a:pPr marL="0" indent="0" algn="just">
              <a:buNone/>
            </a:pPr>
            <a:r>
              <a:rPr lang="en-US" sz="2400" b="1" u="sng" dirty="0">
                <a:latin typeface="Times New Roman" panose="02020603050405020304" pitchFamily="18" charset="0"/>
                <a:cs typeface="Times New Roman" panose="02020603050405020304" pitchFamily="18" charset="0"/>
              </a:rPr>
              <a:t>a) premium payable for any of the years during the terms of the policy (life insurance or ULIP) issued on or after 01.04.2012 should not exceed ten per cent of the actual capital sum assured; and</a:t>
            </a:r>
          </a:p>
          <a:p>
            <a:pPr marL="0" indent="0" algn="just">
              <a:buNone/>
            </a:pPr>
            <a:r>
              <a:rPr lang="en-US" sz="2400" b="1" u="sng" dirty="0">
                <a:latin typeface="Times New Roman" panose="02020603050405020304" pitchFamily="18" charset="0"/>
                <a:cs typeface="Times New Roman" panose="02020603050405020304" pitchFamily="18" charset="0"/>
              </a:rPr>
              <a:t>b) amount of premium or aggregate amount of premium payable during the term of such policy or policies should not exceed Rs. 2,50,000 (for Unit Linked Policy) or Rs. 5,00,000 (for other policy) for policies issued after certain dates;</a:t>
            </a:r>
          </a:p>
        </p:txBody>
      </p:sp>
      <p:sp>
        <p:nvSpPr>
          <p:cNvPr id="2" name="Footer Placeholder 1">
            <a:extLst>
              <a:ext uri="{FF2B5EF4-FFF2-40B4-BE49-F238E27FC236}">
                <a16:creationId xmlns:a16="http://schemas.microsoft.com/office/drawing/2014/main" id="{952439FB-3EE9-04C2-8418-18254545223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7483501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AB5F3-CDDB-0EC7-F6E9-7965EE0C4C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2086C0-6821-DA92-DC9E-6DFF6C613E9A}"/>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What happens if the conditions provided under Section 10(10D) are not fulfilled?</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b="1" u="sng" dirty="0">
                <a:latin typeface="Times New Roman" panose="02020603050405020304" pitchFamily="18" charset="0"/>
                <a:cs typeface="Times New Roman" panose="02020603050405020304" pitchFamily="18" charset="0"/>
              </a:rPr>
              <a:t>. If the conditions are not fulfilled, the sum received under insurance policy may be charged to tax as capital gains (for unit-linked insurance policy) or income from other sources income (for policy other than ULIP</a:t>
            </a:r>
            <a:r>
              <a:rPr lang="en-US" sz="2400" dirty="0">
                <a:latin typeface="Times New Roman" panose="02020603050405020304" pitchFamily="18" charset="0"/>
                <a:cs typeface="Times New Roman" panose="02020603050405020304" pitchFamily="18" charset="0"/>
              </a:rPr>
              <a:t>)</a:t>
            </a:r>
          </a:p>
        </p:txBody>
      </p:sp>
      <p:sp>
        <p:nvSpPr>
          <p:cNvPr id="2" name="Footer Placeholder 1">
            <a:extLst>
              <a:ext uri="{FF2B5EF4-FFF2-40B4-BE49-F238E27FC236}">
                <a16:creationId xmlns:a16="http://schemas.microsoft.com/office/drawing/2014/main" id="{1CAF7581-F6CD-7BD8-2043-02D7F8607E8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3340444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54533-B3C9-6625-7C26-9D93897ACD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DA0BEF-DD04-0FA1-353A-4BEA26D15D01}"/>
              </a:ext>
            </a:extLst>
          </p:cNvPr>
          <p:cNvSpPr>
            <a:spLocks noGrp="1"/>
          </p:cNvSpPr>
          <p:nvPr>
            <p:ph idx="1"/>
          </p:nvPr>
        </p:nvSpPr>
        <p:spPr>
          <a:xfrm>
            <a:off x="276367" y="381000"/>
            <a:ext cx="8516203" cy="430517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Q.4. What changes have been introduced through the Finance Bill 2025?</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In the present provisions, in the case of Unit Linked Insurance Policy, even where payable premium exceeded 10 percent of the sum assured, the sum received on redemption was not being charged to tax as ‘capital gain’ under sub-section (1B) of section 45. Even though it was not exempt, there was ambiguity regarding the head of chargeability.</a:t>
            </a:r>
          </a:p>
          <a:p>
            <a:pPr marL="0" indent="0" algn="just">
              <a:buNone/>
            </a:pPr>
            <a:r>
              <a:rPr lang="en-US" sz="2400" b="1" u="sng" dirty="0">
                <a:latin typeface="Times New Roman" panose="02020603050405020304" pitchFamily="18" charset="0"/>
                <a:cs typeface="Times New Roman" panose="02020603050405020304" pitchFamily="18" charset="0"/>
              </a:rPr>
              <a:t>The current amendment has now made the tax treatment given to all ULIP policies consistent.</a:t>
            </a:r>
          </a:p>
          <a:p>
            <a:pPr marL="0" indent="0" algn="just">
              <a:buNone/>
            </a:pPr>
            <a:r>
              <a:rPr lang="en-US" sz="2400" b="1" u="sng" dirty="0">
                <a:latin typeface="Times New Roman" panose="02020603050405020304" pitchFamily="18" charset="0"/>
                <a:cs typeface="Times New Roman" panose="02020603050405020304" pitchFamily="18" charset="0"/>
              </a:rPr>
              <a:t>Thus, if exemption under Section 10(10D) does not apply, the sum received under both ULIP and other insurance policy shall be chargeable to tax under the head ‘capital gains’ or ‘income from other sources’, respectively.</a:t>
            </a:r>
          </a:p>
        </p:txBody>
      </p:sp>
      <p:sp>
        <p:nvSpPr>
          <p:cNvPr id="2" name="Footer Placeholder 1">
            <a:extLst>
              <a:ext uri="{FF2B5EF4-FFF2-40B4-BE49-F238E27FC236}">
                <a16:creationId xmlns:a16="http://schemas.microsoft.com/office/drawing/2014/main" id="{2F4061F7-4100-A865-71DF-D69E20C0FBF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85988364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71FDF-A3E2-7BEC-D8CD-D605606153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55267B-94A9-77FA-7550-C6FB4C03B508}"/>
              </a:ext>
            </a:extLst>
          </p:cNvPr>
          <p:cNvSpPr>
            <a:spLocks noGrp="1"/>
          </p:cNvSpPr>
          <p:nvPr>
            <p:ph idx="1"/>
          </p:nvPr>
        </p:nvSpPr>
        <p:spPr>
          <a:xfrm>
            <a:off x="276367" y="381000"/>
            <a:ext cx="8516203" cy="430517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0" indent="0" algn="just">
              <a:buNone/>
            </a:pPr>
            <a:r>
              <a:rPr lang="en-US" sz="2400" b="1" i="1" dirty="0">
                <a:latin typeface="Times New Roman" panose="02020603050405020304" pitchFamily="18" charset="0"/>
                <a:cs typeface="Times New Roman" panose="02020603050405020304" pitchFamily="18" charset="0"/>
              </a:rPr>
              <a:t>Alternate Investment Funds (AIFs)</a:t>
            </a:r>
          </a:p>
          <a:p>
            <a:pPr marL="0" indent="0" algn="just">
              <a:buNone/>
            </a:pPr>
            <a:r>
              <a:rPr lang="en-US" sz="2400" i="1" dirty="0">
                <a:latin typeface="Times New Roman" panose="02020603050405020304" pitchFamily="18" charset="0"/>
                <a:cs typeface="Times New Roman" panose="02020603050405020304" pitchFamily="18" charset="0"/>
              </a:rPr>
              <a:t>154. Category I and category II AIFs are undertaking investments in infrastructure and other such sectors. I propose to provide certainty of taxation to these entities on the gains from securities.</a:t>
            </a:r>
          </a:p>
        </p:txBody>
      </p:sp>
      <p:sp>
        <p:nvSpPr>
          <p:cNvPr id="2" name="Footer Placeholder 1">
            <a:extLst>
              <a:ext uri="{FF2B5EF4-FFF2-40B4-BE49-F238E27FC236}">
                <a16:creationId xmlns:a16="http://schemas.microsoft.com/office/drawing/2014/main" id="{ADAF84D8-7FF5-BC0C-8B8B-FD70DE7BD21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16888088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VIII. Amendment of Definition of ‘Capital Asset’</a:t>
            </a:r>
          </a:p>
          <a:p>
            <a:pPr marL="0" indent="0">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Section 2(14) of the Act defines the term “capital asset” to include property of any kind held by an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whether or not connected with his business or profession, but does not include any stock in-trade or personal assets as provided in the definition. </a:t>
            </a:r>
          </a:p>
          <a:p>
            <a:pPr marL="0" indent="0" algn="just">
              <a:buNone/>
            </a:pPr>
            <a:r>
              <a:rPr lang="en-US" sz="2400" dirty="0">
                <a:latin typeface="Times New Roman" panose="02020603050405020304" pitchFamily="18" charset="0"/>
                <a:cs typeface="Times New Roman" panose="02020603050405020304" pitchFamily="18" charset="0"/>
              </a:rPr>
              <a:t>The </a:t>
            </a:r>
            <a:r>
              <a:rPr lang="en-US" sz="2400" b="1" u="sng" dirty="0">
                <a:latin typeface="Times New Roman" panose="02020603050405020304" pitchFamily="18" charset="0"/>
                <a:cs typeface="Times New Roman" panose="02020603050405020304" pitchFamily="18" charset="0"/>
              </a:rPr>
              <a:t>securities held by a Foreign Institutional Investor</a:t>
            </a:r>
            <a:r>
              <a:rPr lang="en-US" sz="2400" dirty="0">
                <a:latin typeface="Times New Roman" panose="02020603050405020304" pitchFamily="18" charset="0"/>
                <a:cs typeface="Times New Roman" panose="02020603050405020304" pitchFamily="18" charset="0"/>
              </a:rPr>
              <a:t> which has </a:t>
            </a:r>
            <a:r>
              <a:rPr lang="en-US" sz="2400" b="1" u="sng" dirty="0">
                <a:latin typeface="Times New Roman" panose="02020603050405020304" pitchFamily="18" charset="0"/>
                <a:cs typeface="Times New Roman" panose="02020603050405020304" pitchFamily="18" charset="0"/>
              </a:rPr>
              <a:t>invested in such securities in accordance with the regulations made under the Securities and Exchange Board of India Act, 1992</a:t>
            </a:r>
            <a:r>
              <a:rPr lang="en-US" sz="2400" dirty="0">
                <a:latin typeface="Times New Roman" panose="02020603050405020304" pitchFamily="18" charset="0"/>
                <a:cs typeface="Times New Roman" panose="02020603050405020304" pitchFamily="18" charset="0"/>
              </a:rPr>
              <a:t> (15 of 1992) </a:t>
            </a:r>
            <a:r>
              <a:rPr lang="en-US" sz="2400" b="1" u="sng" dirty="0">
                <a:latin typeface="Times New Roman" panose="02020603050405020304" pitchFamily="18" charset="0"/>
                <a:cs typeface="Times New Roman" panose="02020603050405020304" pitchFamily="18" charset="0"/>
              </a:rPr>
              <a:t>are also defined as capital assets.</a:t>
            </a:r>
          </a:p>
        </p:txBody>
      </p:sp>
      <p:sp>
        <p:nvSpPr>
          <p:cNvPr id="2" name="Footer Placeholder 1">
            <a:extLst>
              <a:ext uri="{FF2B5EF4-FFF2-40B4-BE49-F238E27FC236}">
                <a16:creationId xmlns:a16="http://schemas.microsoft.com/office/drawing/2014/main" id="{F9F400C7-AA6F-8719-B689-D0E0CCC1462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054" y="195831"/>
            <a:ext cx="8714492" cy="6390139"/>
          </a:xfrm>
        </p:spPr>
        <p:txBody>
          <a:bodyPr>
            <a:normAutofit fontScale="92500" lnSpcReduction="10000"/>
          </a:bodyPr>
          <a:lstStyle/>
          <a:p>
            <a:pPr marL="0" indent="0" algn="just">
              <a:lnSpc>
                <a:spcPct val="110000"/>
              </a:lnSpc>
              <a:buNone/>
            </a:pPr>
            <a:r>
              <a:rPr lang="en-US" sz="2400" dirty="0">
                <a:latin typeface="Times New Roman" panose="02020603050405020304" pitchFamily="18" charset="0"/>
                <a:cs typeface="Times New Roman" panose="02020603050405020304" pitchFamily="18" charset="0"/>
              </a:rPr>
              <a:t>2. There is some uncertainty in characterization of income arising from transaction in securities as to whether it is capital gain or business income for investment funds (specified in clause (a) of Explanation 1 to section 115UB in the Act).</a:t>
            </a:r>
          </a:p>
          <a:p>
            <a:pPr marL="0" indent="0" algn="just">
              <a:lnSpc>
                <a:spcPct val="110000"/>
              </a:lnSpc>
              <a:buNone/>
            </a:pPr>
            <a:endParaRPr lang="en-US" sz="2400" dirty="0">
              <a:latin typeface="Times New Roman" panose="02020603050405020304" pitchFamily="18" charset="0"/>
              <a:cs typeface="Times New Roman" panose="02020603050405020304" pitchFamily="18" charset="0"/>
            </a:endParaRPr>
          </a:p>
          <a:p>
            <a:pPr marL="0" indent="0" algn="just">
              <a:lnSpc>
                <a:spcPct val="110000"/>
              </a:lnSpc>
              <a:buNone/>
            </a:pPr>
            <a:r>
              <a:rPr lang="en-US" sz="2400" dirty="0">
                <a:latin typeface="Times New Roman" panose="02020603050405020304" pitchFamily="18" charset="0"/>
                <a:cs typeface="Times New Roman" panose="02020603050405020304" pitchFamily="18" charset="0"/>
              </a:rPr>
              <a:t>3. With a view of providing certainty in respect of the above, it is proposed to amend the Act to provide that any security held by investment funds referred to in Section 115UB which has invested in such security in accordance with the regulations made under the Securities and Exchange Board of India Act, 1992 would be treated as capital asset only so that any income arising from transfer of such security would be in the nature of capital gain. </a:t>
            </a:r>
          </a:p>
          <a:p>
            <a:pPr marL="0" indent="0" algn="just">
              <a:lnSpc>
                <a:spcPct val="110000"/>
              </a:lnSpc>
              <a:buNone/>
            </a:pPr>
            <a:endParaRPr lang="en-US" sz="2400" dirty="0">
              <a:latin typeface="Times New Roman" panose="02020603050405020304" pitchFamily="18" charset="0"/>
              <a:cs typeface="Times New Roman" panose="02020603050405020304" pitchFamily="18" charset="0"/>
            </a:endParaRPr>
          </a:p>
          <a:p>
            <a:pPr marL="0" indent="0" algn="just">
              <a:lnSpc>
                <a:spcPct val="110000"/>
              </a:lnSpc>
              <a:buNone/>
            </a:pPr>
            <a:r>
              <a:rPr lang="en-US" sz="2400" dirty="0">
                <a:latin typeface="Times New Roman" panose="02020603050405020304" pitchFamily="18" charset="0"/>
                <a:cs typeface="Times New Roman" panose="02020603050405020304" pitchFamily="18" charset="0"/>
              </a:rPr>
              <a:t>4. This amendment will take effect from the 1st day of April, 2026 and shall accordingly, apply in relation to the assessment year 2026-27 and subsequent assessment years. </a:t>
            </a:r>
          </a:p>
          <a:p>
            <a:pPr marL="0" indent="0" algn="just">
              <a:lnSpc>
                <a:spcPct val="110000"/>
              </a:lnSpc>
              <a:buNone/>
            </a:pPr>
            <a:endParaRPr lang="en-US" sz="2400" dirty="0">
              <a:latin typeface="Times New Roman" panose="02020603050405020304" pitchFamily="18" charset="0"/>
              <a:cs typeface="Times New Roman" panose="02020603050405020304" pitchFamily="18" charset="0"/>
            </a:endParaRPr>
          </a:p>
          <a:p>
            <a:pPr marL="0" indent="0" algn="r">
              <a:lnSpc>
                <a:spcPct val="110000"/>
              </a:lnSpc>
              <a:buNone/>
            </a:pPr>
            <a:r>
              <a:rPr lang="en-US" sz="2400" b="1" dirty="0">
                <a:latin typeface="Times New Roman" panose="02020603050405020304" pitchFamily="18" charset="0"/>
                <a:cs typeface="Times New Roman" panose="02020603050405020304" pitchFamily="18" charset="0"/>
              </a:rPr>
              <a:t>[Clause 3]</a:t>
            </a:r>
          </a:p>
        </p:txBody>
      </p:sp>
      <p:sp>
        <p:nvSpPr>
          <p:cNvPr id="2" name="Footer Placeholder 1">
            <a:extLst>
              <a:ext uri="{FF2B5EF4-FFF2-40B4-BE49-F238E27FC236}">
                <a16:creationId xmlns:a16="http://schemas.microsoft.com/office/drawing/2014/main" id="{E0F201E0-48CB-2D43-AB8A-FA3B262A601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4F7988-46A4-001E-9357-119E8440A0B7}"/>
              </a:ext>
            </a:extLst>
          </p:cNvPr>
          <p:cNvSpPr>
            <a:spLocks noGrp="1"/>
          </p:cNvSpPr>
          <p:nvPr>
            <p:ph idx="1"/>
          </p:nvPr>
        </p:nvSpPr>
        <p:spPr/>
        <p:txBody>
          <a:bodyPr/>
          <a:lstStyle/>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r>
              <a:rPr lang="en-US" sz="3600" b="1" dirty="0">
                <a:latin typeface="Times New Roman" panose="02020603050405020304" pitchFamily="18" charset="0"/>
                <a:cs typeface="Times New Roman" panose="02020603050405020304" pitchFamily="18" charset="0"/>
              </a:rPr>
              <a:t>FAQ no. 10: Amendment of definition of ‘capital asset’ – Securities held by Investment Fund: </a:t>
            </a:r>
          </a:p>
          <a:p>
            <a:pPr marL="82550" indent="0">
              <a:buNone/>
            </a:pPr>
            <a:endParaRPr lang="en-US" dirty="0"/>
          </a:p>
        </p:txBody>
      </p:sp>
      <p:sp>
        <p:nvSpPr>
          <p:cNvPr id="3" name="Footer Placeholder 2">
            <a:extLst>
              <a:ext uri="{FF2B5EF4-FFF2-40B4-BE49-F238E27FC236}">
                <a16:creationId xmlns:a16="http://schemas.microsoft.com/office/drawing/2014/main" id="{84CF8169-A9A5-E2BE-3D4E-EE5914724A4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70011956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changes made by the Finance Bill 2025 to the definition of capital asset?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definition of capital asset in section 2(14) has been amended to include the securities that are held by the Investment funds as well.</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6454309-6887-EF1F-CF52-7733FCEEB16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7865968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810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What are Investment Funds?</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Investment Fund is defined in section 115UB of the Income-tax Act, 1961. </a:t>
            </a:r>
          </a:p>
          <a:p>
            <a:pPr marL="0" indent="0" algn="just">
              <a:buNone/>
            </a:pPr>
            <a:r>
              <a:rPr lang="en-US" sz="2400" dirty="0">
                <a:latin typeface="Times New Roman" panose="02020603050405020304" pitchFamily="18" charset="0"/>
                <a:cs typeface="Times New Roman" panose="02020603050405020304" pitchFamily="18" charset="0"/>
              </a:rPr>
              <a:t>It means fund established or incorporate in India as trust or company or LLP or body corporate that is granted certificate. </a:t>
            </a:r>
          </a:p>
          <a:p>
            <a:pPr marL="0" indent="0" algn="just">
              <a:buNone/>
            </a:pPr>
            <a:r>
              <a:rPr lang="en-US" sz="2400" dirty="0">
                <a:latin typeface="Times New Roman" panose="02020603050405020304" pitchFamily="18" charset="0"/>
                <a:cs typeface="Times New Roman" panose="02020603050405020304" pitchFamily="18" charset="0"/>
              </a:rPr>
              <a:t>The Category I or a Category II Alternative Investment Funds are regulated under the SEBI (AIF) Regulations, 2012, or under the IFSCA (Fund Management) Regulations, 2022.</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9AA21F7-D6C8-E4AB-3C4C-C71EC05304D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37612493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707" y="304800"/>
            <a:ext cx="8689737"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What kinds of investment in securities are covered in the proposed amendment?</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investment in securities that are made in accordance with the regulations made under the Securities and Exchange Board of India Act, 1992 (15 of 1992) and are held by the investment fund.</a:t>
            </a:r>
          </a:p>
        </p:txBody>
      </p:sp>
      <p:sp>
        <p:nvSpPr>
          <p:cNvPr id="2" name="Footer Placeholder 1">
            <a:extLst>
              <a:ext uri="{FF2B5EF4-FFF2-40B4-BE49-F238E27FC236}">
                <a16:creationId xmlns:a16="http://schemas.microsoft.com/office/drawing/2014/main" id="{8EFD440B-FE00-C31C-948D-F2760DE1B5B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14707230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725" y="381000"/>
            <a:ext cx="8603700"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What would be the nature of income from the transfer of securities by the Investment funds referred to in section 2(14) due to the changes made by the Finance Bill 2025?</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As a consequence of the amendment bringing securities held by investment fund as a capital asset, the transfer of such securities shall be taxed as capital gains. </a:t>
            </a:r>
          </a:p>
          <a:p>
            <a:pPr marL="0" indent="0" algn="just">
              <a:buNone/>
            </a:pPr>
            <a:r>
              <a:rPr lang="en-US" sz="2400" b="1" u="sng" dirty="0">
                <a:latin typeface="Times New Roman" panose="02020603050405020304" pitchFamily="18" charset="0"/>
                <a:cs typeface="Times New Roman" panose="02020603050405020304" pitchFamily="18" charset="0"/>
              </a:rPr>
              <a:t>Consequently, the income shall be a pass-through to be taxed in the hands of unit holder and not the investment fund. The income will be treated as capital gains.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7740060-8BF3-392B-5D04-133B2B7831B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4507633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0" marR="0" indent="0" algn="just">
              <a:lnSpc>
                <a:spcPct val="100000"/>
              </a:lnSpc>
              <a:spcAft>
                <a:spcPts val="600"/>
              </a:spcAft>
              <a:buNone/>
            </a:pP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Extension for incorporation of Start-Ups</a:t>
            </a:r>
            <a:endParaRPr lang="en-US" sz="2400" b="1" i="1"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0000"/>
              </a:lnSpc>
              <a:spcAft>
                <a:spcPts val="600"/>
              </a:spcAft>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152. We continue to support the Indian start-up eco-system. I </a:t>
            </a: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propose to extend the period of incorporation by 5 years to allow the benefit available to start-ups which are incorporated before 1.4.2030. </a:t>
            </a:r>
            <a:endParaRPr lang="en-US" sz="24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82550" indent="0" algn="just">
              <a:lnSpc>
                <a:spcPct val="100000"/>
              </a:lnSpc>
              <a:buNone/>
            </a:pPr>
            <a:endParaRPr lang="en-US" sz="2400" i="1" dirty="0">
              <a:latin typeface="Times New Roman" panose="02020603050405020304" pitchFamily="18" charset="0"/>
              <a:cs typeface="Times New Roman" panose="02020603050405020304" pitchFamily="18" charset="0"/>
            </a:endParaRPr>
          </a:p>
          <a:p>
            <a:pPr marL="0" indent="0" algn="just">
              <a:buNone/>
            </a:pP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C9E9A80-22B6-F1B6-01AD-6B2F57DA5B2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19F37-E8F4-E12C-83F9-C7E7A42758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6CCE4-5EA9-1684-A682-4B146D795A5D}"/>
              </a:ext>
            </a:extLst>
          </p:cNvPr>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IX. Extension of timeline for tax benefits to start-ups </a:t>
            </a:r>
          </a:p>
          <a:p>
            <a:pPr marL="0" indent="0" algn="just">
              <a:buNone/>
            </a:pPr>
            <a:r>
              <a:rPr lang="en-US" sz="2400" dirty="0">
                <a:latin typeface="Times New Roman" panose="02020603050405020304" pitchFamily="18" charset="0"/>
                <a:cs typeface="Times New Roman" panose="02020603050405020304" pitchFamily="18" charset="0"/>
              </a:rPr>
              <a:t>The </a:t>
            </a:r>
            <a:r>
              <a:rPr lang="en-US" sz="2400" b="1" u="sng" dirty="0">
                <a:latin typeface="Times New Roman" panose="02020603050405020304" pitchFamily="18" charset="0"/>
                <a:cs typeface="Times New Roman" panose="02020603050405020304" pitchFamily="18" charset="0"/>
              </a:rPr>
              <a:t>existing provisions of Section 80-IAC of the Act,</a:t>
            </a:r>
            <a:r>
              <a:rPr lang="en-US" sz="2400" dirty="0">
                <a:latin typeface="Times New Roman" panose="02020603050405020304" pitchFamily="18" charset="0"/>
                <a:cs typeface="Times New Roman" panose="02020603050405020304" pitchFamily="18" charset="0"/>
              </a:rPr>
              <a:t> inter alia, provide for a </a:t>
            </a:r>
            <a:r>
              <a:rPr lang="en-US" sz="2400" b="1" u="sng" dirty="0">
                <a:latin typeface="Times New Roman" panose="02020603050405020304" pitchFamily="18" charset="0"/>
                <a:cs typeface="Times New Roman" panose="02020603050405020304" pitchFamily="18" charset="0"/>
              </a:rPr>
              <a:t>deduction of an amount equal to hundred percent of the profits and gains derived from an eligible business by an eligible start-up for three consecutive assessment years out of ten years, beginning from the year of incorporation,</a:t>
            </a:r>
            <a:r>
              <a:rPr lang="en-US" sz="2400" dirty="0">
                <a:latin typeface="Times New Roman" panose="02020603050405020304" pitchFamily="18" charset="0"/>
                <a:cs typeface="Times New Roman" panose="02020603050405020304" pitchFamily="18" charset="0"/>
              </a:rPr>
              <a:t> at the option of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subject to the </a:t>
            </a:r>
            <a:r>
              <a:rPr lang="en-US" sz="2400" b="1" u="sng" dirty="0">
                <a:latin typeface="Times New Roman" panose="02020603050405020304" pitchFamily="18" charset="0"/>
                <a:cs typeface="Times New Roman" panose="02020603050405020304" pitchFamily="18" charset="0"/>
              </a:rPr>
              <a:t>condition</a:t>
            </a:r>
            <a:r>
              <a:rPr lang="en-US" sz="2400" dirty="0">
                <a:latin typeface="Times New Roman" panose="02020603050405020304" pitchFamily="18" charset="0"/>
                <a:cs typeface="Times New Roman" panose="02020603050405020304" pitchFamily="18" charset="0"/>
              </a:rPr>
              <a:t> that ,-</a:t>
            </a:r>
          </a:p>
          <a:p>
            <a:pPr marL="514350" indent="-514350" algn="just">
              <a:buFont typeface="+mj-lt"/>
              <a:buAutoNum type="romanLcPeriod"/>
            </a:pPr>
            <a:r>
              <a:rPr lang="en-US" sz="2400" b="1" u="sng" dirty="0">
                <a:latin typeface="Times New Roman" panose="02020603050405020304" pitchFamily="18" charset="0"/>
                <a:cs typeface="Times New Roman" panose="02020603050405020304" pitchFamily="18" charset="0"/>
              </a:rPr>
              <a:t>the total turnover of its business does not exceed one hundred crore rupees,</a:t>
            </a:r>
          </a:p>
          <a:p>
            <a:pPr marL="514350" indent="-514350" algn="just">
              <a:buFont typeface="+mj-lt"/>
              <a:buAutoNum type="romanLcPeriod"/>
            </a:pPr>
            <a:r>
              <a:rPr lang="en-US" sz="2400" b="1" u="sng" dirty="0">
                <a:latin typeface="Times New Roman" panose="02020603050405020304" pitchFamily="18" charset="0"/>
                <a:cs typeface="Times New Roman" panose="02020603050405020304" pitchFamily="18" charset="0"/>
              </a:rPr>
              <a:t>it is holding a certificate of eligible business from the Inter-Ministerial Board of Certification, and</a:t>
            </a:r>
          </a:p>
          <a:p>
            <a:pPr marL="514350" indent="-514350" algn="just">
              <a:buFont typeface="+mj-lt"/>
              <a:buAutoNum type="romanLcPeriod"/>
            </a:pPr>
            <a:r>
              <a:rPr lang="en-US" sz="2400" b="1" u="sng" dirty="0">
                <a:latin typeface="Times New Roman" panose="02020603050405020304" pitchFamily="18" charset="0"/>
                <a:cs typeface="Times New Roman" panose="02020603050405020304" pitchFamily="18" charset="0"/>
              </a:rPr>
              <a:t>it is incorporated on or after the 1st day of April, 2016 but before the 1st day of April, 2025.</a:t>
            </a:r>
          </a:p>
        </p:txBody>
      </p:sp>
      <p:sp>
        <p:nvSpPr>
          <p:cNvPr id="2" name="Footer Placeholder 1">
            <a:extLst>
              <a:ext uri="{FF2B5EF4-FFF2-40B4-BE49-F238E27FC236}">
                <a16:creationId xmlns:a16="http://schemas.microsoft.com/office/drawing/2014/main" id="{4054A499-5C96-7A10-4D10-8A3A36B9794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64714676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It is proposed to amend the above section so as to </a:t>
            </a:r>
            <a:r>
              <a:rPr lang="en-US" sz="2400" b="1" u="sng" dirty="0">
                <a:latin typeface="Times New Roman" panose="02020603050405020304" pitchFamily="18" charset="0"/>
                <a:cs typeface="Times New Roman" panose="02020603050405020304" pitchFamily="18" charset="0"/>
              </a:rPr>
              <a:t>extend the benefit for another period of five years, i.e. the benefit will be available to eligible start-ups incorporated before 01.04.2030.</a:t>
            </a: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18] </a:t>
            </a:r>
          </a:p>
        </p:txBody>
      </p:sp>
      <p:sp>
        <p:nvSpPr>
          <p:cNvPr id="2" name="Footer Placeholder 1">
            <a:extLst>
              <a:ext uri="{FF2B5EF4-FFF2-40B4-BE49-F238E27FC236}">
                <a16:creationId xmlns:a16="http://schemas.microsoft.com/office/drawing/2014/main" id="{141C1A6F-7CE0-FA45-CAC3-B6C947D0D0B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8779C7-B48B-9576-41C5-687B0DD8A7B7}"/>
              </a:ext>
            </a:extLst>
          </p:cNvPr>
          <p:cNvSpPr>
            <a:spLocks noGrp="1"/>
          </p:cNvSpPr>
          <p:nvPr>
            <p:ph idx="1"/>
          </p:nvPr>
        </p:nvSpPr>
        <p:spPr/>
        <p:txBody>
          <a:bodyPr/>
          <a:lstStyle/>
          <a:p>
            <a:pPr marL="82550" indent="0" algn="ctr">
              <a:buNone/>
            </a:pPr>
            <a:endParaRPr lang="en-US" sz="4000" b="1" dirty="0">
              <a:latin typeface="Times New Roman" panose="02020603050405020304" pitchFamily="18" charset="0"/>
              <a:cs typeface="Times New Roman" panose="02020603050405020304" pitchFamily="18" charset="0"/>
            </a:endParaRPr>
          </a:p>
          <a:p>
            <a:pPr marL="82550" indent="0" algn="ctr">
              <a:buNone/>
            </a:pPr>
            <a:endParaRPr lang="en-US" sz="4000" b="1" dirty="0">
              <a:latin typeface="Times New Roman" panose="02020603050405020304" pitchFamily="18" charset="0"/>
              <a:cs typeface="Times New Roman" panose="02020603050405020304" pitchFamily="18" charset="0"/>
            </a:endParaRPr>
          </a:p>
          <a:p>
            <a:pPr marL="82550" indent="0" algn="ctr">
              <a:buNone/>
            </a:pPr>
            <a:r>
              <a:rPr lang="en-US" sz="4000" b="1" dirty="0">
                <a:latin typeface="Times New Roman" panose="02020603050405020304" pitchFamily="18" charset="0"/>
                <a:cs typeface="Times New Roman" panose="02020603050405020304" pitchFamily="18" charset="0"/>
              </a:rPr>
              <a:t>FAQ No. 15: Extension of time limit u/s 80-IAC for startups:</a:t>
            </a:r>
          </a:p>
          <a:p>
            <a:pPr marL="82550" indent="0">
              <a:buNone/>
            </a:pPr>
            <a:endParaRPr lang="en-US" dirty="0"/>
          </a:p>
        </p:txBody>
      </p:sp>
      <p:sp>
        <p:nvSpPr>
          <p:cNvPr id="3" name="Footer Placeholder 2">
            <a:extLst>
              <a:ext uri="{FF2B5EF4-FFF2-40B4-BE49-F238E27FC236}">
                <a16:creationId xmlns:a16="http://schemas.microsoft.com/office/drawing/2014/main" id="{AF818A01-6F97-AE7A-C8DE-D69E8B51BB2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85190940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68CEC-F217-D227-7519-2A6C5651144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8C1755-D40E-A94D-8582-9DFCEF9BE650}"/>
              </a:ext>
            </a:extLst>
          </p:cNvPr>
          <p:cNvSpPr>
            <a:spLocks noGrp="1"/>
          </p:cNvSpPr>
          <p:nvPr>
            <p:ph idx="1"/>
          </p:nvPr>
        </p:nvSpPr>
        <p:spPr>
          <a:xfrm>
            <a:off x="134775" y="533400"/>
            <a:ext cx="8716396" cy="4354116"/>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Q1. What is the benefit provided u/s 80-IAC of IT Act to eligible start-ups?</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S. 80-IAC provides for a deduction of 100% of business profits to an eligible start-up.</a:t>
            </a:r>
          </a:p>
          <a:p>
            <a:pPr marL="0" indent="0" algn="just">
              <a:buNone/>
            </a:pPr>
            <a:r>
              <a:rPr lang="en-US" sz="2400" dirty="0">
                <a:latin typeface="Times New Roman" panose="02020603050405020304" pitchFamily="18" charset="0"/>
                <a:cs typeface="Times New Roman" panose="02020603050405020304" pitchFamily="18" charset="0"/>
              </a:rPr>
              <a:t>The deduction is allowed for any 3 consecutive assessment years out of 10 years.</a:t>
            </a:r>
            <a:endParaRPr lang="en-US" sz="5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8C4DDA5-1D47-15D6-9A5C-721C6C5E357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16146032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4A6AD-6620-02CB-6331-DFF09508E4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5634DE-237C-1A66-1A69-5177F124E121}"/>
              </a:ext>
            </a:extLst>
          </p:cNvPr>
          <p:cNvSpPr>
            <a:spLocks noGrp="1"/>
          </p:cNvSpPr>
          <p:nvPr>
            <p:ph idx="1"/>
          </p:nvPr>
        </p:nvSpPr>
        <p:spPr>
          <a:xfrm>
            <a:off x="134775" y="228600"/>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Q.2 What are the conditions for benefit u/s 80-IAC, prior to Finance Bill 2025?</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Conditions for benefit u/s 80-IAC are–</a:t>
            </a: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Total turnover of business for the year in which deduction is being allowed does not exceed Rs.100 Cr.</a:t>
            </a: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start-up is holding a certificate of eligible business from the Inter-Ministerial Board of Certification.</a:t>
            </a: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is incorporated on or after the 1.4.2016 but before 1.4.2025.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Q.3 What are the changes in s. 80-IAC by Finance Bill 2025?</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The benefit u/s 80-IAC has been extended for another period of 5 years.</a:t>
            </a:r>
          </a:p>
          <a:p>
            <a:pPr marL="82550" indent="0" algn="just">
              <a:buNone/>
            </a:pPr>
            <a:r>
              <a:rPr lang="en-US" sz="2400" b="1" u="sng" dirty="0">
                <a:latin typeface="Times New Roman" panose="02020603050405020304" pitchFamily="18" charset="0"/>
                <a:cs typeface="Times New Roman" panose="02020603050405020304" pitchFamily="18" charset="0"/>
              </a:rPr>
              <a:t>Thus, the benefit will therefore now be available to eligible start-ups incorporated before 1.4.2030.</a:t>
            </a:r>
          </a:p>
        </p:txBody>
      </p:sp>
      <p:sp>
        <p:nvSpPr>
          <p:cNvPr id="2" name="Footer Placeholder 1">
            <a:extLst>
              <a:ext uri="{FF2B5EF4-FFF2-40B4-BE49-F238E27FC236}">
                <a16:creationId xmlns:a16="http://schemas.microsoft.com/office/drawing/2014/main" id="{364C6872-588E-8B33-0642-AFBCBCF9923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4020138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 </a:t>
            </a:r>
            <a:r>
              <a:rPr lang="en-US" sz="2400" b="1" dirty="0" err="1">
                <a:latin typeface="Times New Roman" panose="02020603050405020304" pitchFamily="18" charset="0"/>
                <a:cs typeface="Times New Roman" panose="02020603050405020304" pitchFamily="18" charset="0"/>
              </a:rPr>
              <a:t>Rationalisation</a:t>
            </a:r>
            <a:r>
              <a:rPr lang="en-US" sz="2400" b="1" dirty="0">
                <a:latin typeface="Times New Roman" panose="02020603050405020304" pitchFamily="18" charset="0"/>
                <a:cs typeface="Times New Roman" panose="02020603050405020304" pitchFamily="18" charset="0"/>
              </a:rPr>
              <a:t> of taxation of capital gains on transfer of capital assets by non-residents </a:t>
            </a:r>
          </a:p>
          <a:p>
            <a:pPr marL="0" indent="0" algn="just">
              <a:buNone/>
            </a:pPr>
            <a:r>
              <a:rPr lang="en-US" sz="2400" dirty="0">
                <a:latin typeface="Times New Roman" panose="02020603050405020304" pitchFamily="18" charset="0"/>
                <a:cs typeface="Times New Roman" panose="02020603050405020304" pitchFamily="18" charset="0"/>
              </a:rPr>
              <a:t>The </a:t>
            </a:r>
            <a:r>
              <a:rPr lang="en-US" sz="2400" b="1" u="sng" dirty="0">
                <a:latin typeface="Times New Roman" panose="02020603050405020304" pitchFamily="18" charset="0"/>
                <a:cs typeface="Times New Roman" panose="02020603050405020304" pitchFamily="18" charset="0"/>
              </a:rPr>
              <a:t>existing provisions of Section 115AD</a:t>
            </a:r>
            <a:r>
              <a:rPr lang="en-US" sz="2400" dirty="0">
                <a:latin typeface="Times New Roman" panose="02020603050405020304" pitchFamily="18" charset="0"/>
                <a:cs typeface="Times New Roman" panose="02020603050405020304" pitchFamily="18" charset="0"/>
              </a:rPr>
              <a:t> of the Act provide that where the </a:t>
            </a:r>
            <a:r>
              <a:rPr lang="en-US" sz="2400" b="1" u="sng" dirty="0">
                <a:latin typeface="Times New Roman" panose="02020603050405020304" pitchFamily="18" charset="0"/>
                <a:cs typeface="Times New Roman" panose="02020603050405020304" pitchFamily="18" charset="0"/>
              </a:rPr>
              <a:t>total income of a specified fund or Foreign Institutional Investor includes-</a:t>
            </a:r>
          </a:p>
          <a:p>
            <a:pPr marL="0" indent="0" algn="just">
              <a:buNone/>
            </a:pPr>
            <a:r>
              <a:rPr lang="en-US" sz="2400" dirty="0">
                <a:latin typeface="Times New Roman" panose="02020603050405020304" pitchFamily="18" charset="0"/>
                <a:cs typeface="Times New Roman" panose="02020603050405020304" pitchFamily="18" charset="0"/>
              </a:rPr>
              <a:t>(a) </a:t>
            </a:r>
            <a:r>
              <a:rPr lang="en-US" sz="2400" b="1" u="sng" dirty="0">
                <a:latin typeface="Times New Roman" panose="02020603050405020304" pitchFamily="18" charset="0"/>
                <a:cs typeface="Times New Roman" panose="02020603050405020304" pitchFamily="18" charset="0"/>
              </a:rPr>
              <a:t>income received in respect of securities (other than units referred to in section 115AB); or </a:t>
            </a:r>
          </a:p>
          <a:p>
            <a:pPr marL="0" indent="0" algn="just">
              <a:buNone/>
            </a:pPr>
            <a:r>
              <a:rPr lang="en-US" sz="2400" dirty="0">
                <a:latin typeface="Times New Roman" panose="02020603050405020304" pitchFamily="18" charset="0"/>
                <a:cs typeface="Times New Roman" panose="02020603050405020304" pitchFamily="18" charset="0"/>
              </a:rPr>
              <a:t>(b) income by way of </a:t>
            </a:r>
            <a:r>
              <a:rPr lang="en-US" sz="2400" b="1" u="sng" dirty="0">
                <a:latin typeface="Times New Roman" panose="02020603050405020304" pitchFamily="18" charset="0"/>
                <a:cs typeface="Times New Roman" panose="02020603050405020304" pitchFamily="18" charset="0"/>
              </a:rPr>
              <a:t>short-term or long-term capital gains arising from the transfer of such securities,</a:t>
            </a:r>
            <a:r>
              <a:rPr lang="en-US" sz="2400" dirty="0">
                <a:latin typeface="Times New Roman" panose="02020603050405020304" pitchFamily="18" charset="0"/>
                <a:cs typeface="Times New Roman" panose="02020603050405020304" pitchFamily="18" charset="0"/>
              </a:rPr>
              <a: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 income-tax on the </a:t>
            </a:r>
            <a:r>
              <a:rPr lang="en-US" sz="2400" b="1" u="sng" dirty="0">
                <a:latin typeface="Times New Roman" panose="02020603050405020304" pitchFamily="18" charset="0"/>
                <a:cs typeface="Times New Roman" panose="02020603050405020304" pitchFamily="18" charset="0"/>
              </a:rPr>
              <a:t>income by way of long-term capital gains</a:t>
            </a:r>
            <a:r>
              <a:rPr lang="en-US" sz="2400" dirty="0">
                <a:latin typeface="Times New Roman" panose="02020603050405020304" pitchFamily="18" charset="0"/>
                <a:cs typeface="Times New Roman" panose="02020603050405020304" pitchFamily="18" charset="0"/>
              </a:rPr>
              <a:t> referred to in clause (b), if any, included in the total income, </a:t>
            </a:r>
            <a:r>
              <a:rPr lang="en-US" sz="2400" b="1" u="sng" dirty="0">
                <a:latin typeface="Times New Roman" panose="02020603050405020304" pitchFamily="18" charset="0"/>
                <a:cs typeface="Times New Roman" panose="02020603050405020304" pitchFamily="18" charset="0"/>
              </a:rPr>
              <a:t>shall be calculated at the rate of ten per cent.</a:t>
            </a:r>
          </a:p>
        </p:txBody>
      </p:sp>
      <p:sp>
        <p:nvSpPr>
          <p:cNvPr id="2" name="Footer Placeholder 1">
            <a:extLst>
              <a:ext uri="{FF2B5EF4-FFF2-40B4-BE49-F238E27FC236}">
                <a16:creationId xmlns:a16="http://schemas.microsoft.com/office/drawing/2014/main" id="{A1ECF2F1-230A-8378-0BA8-4FFED39061E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Certain amendments were carried out in the above provisions by the Finance (No.2) Act, 2024. </a:t>
            </a:r>
          </a:p>
          <a:p>
            <a:pPr marL="0" indent="0" algn="just">
              <a:buNone/>
            </a:pPr>
            <a:r>
              <a:rPr lang="en-US" sz="2400" dirty="0">
                <a:latin typeface="Times New Roman" panose="02020603050405020304" pitchFamily="18" charset="0"/>
                <a:cs typeface="Times New Roman" panose="02020603050405020304" pitchFamily="18" charset="0"/>
              </a:rPr>
              <a:t>The rate of </a:t>
            </a:r>
            <a:r>
              <a:rPr lang="en-US" sz="2400" b="1" u="sng" dirty="0">
                <a:latin typeface="Times New Roman" panose="02020603050405020304" pitchFamily="18" charset="0"/>
                <a:cs typeface="Times New Roman" panose="02020603050405020304" pitchFamily="18" charset="0"/>
              </a:rPr>
              <a:t>taxation on long-term gains arising from the transfer of capital assets was amended to twelve and one-half per cent in the case of all </a:t>
            </a:r>
            <a:r>
              <a:rPr lang="en-US" sz="2400" b="1" u="sng" dirty="0" err="1">
                <a:latin typeface="Times New Roman" panose="02020603050405020304" pitchFamily="18" charset="0"/>
                <a:cs typeface="Times New Roman" panose="02020603050405020304" pitchFamily="18" charset="0"/>
              </a:rPr>
              <a:t>assessees</a:t>
            </a:r>
            <a:r>
              <a:rPr lang="en-US" sz="2400" b="1" u="sng" dirty="0">
                <a:latin typeface="Times New Roman" panose="02020603050405020304" pitchFamily="18" charset="0"/>
                <a:cs typeface="Times New Roman" panose="02020603050405020304" pitchFamily="18" charset="0"/>
              </a:rPr>
              <a:t>, whether resident or non-resident, with effect from 23.07.2024.</a:t>
            </a:r>
          </a:p>
          <a:p>
            <a:pPr marL="0" indent="0" algn="just">
              <a:buNone/>
            </a:pPr>
            <a:r>
              <a:rPr lang="en-US" sz="2400" dirty="0">
                <a:latin typeface="Times New Roman" panose="02020603050405020304" pitchFamily="18" charset="0"/>
                <a:cs typeface="Times New Roman" panose="02020603050405020304" pitchFamily="18" charset="0"/>
              </a:rPr>
              <a:t>It was seen that while the rates of taxation in the case of specified fund or FIIs in case of long-term gains referred to in section 112A have been brought to parity with the rates applicable for residents, </a:t>
            </a:r>
            <a:r>
              <a:rPr lang="en-US" sz="2400" b="1" u="sng" dirty="0">
                <a:latin typeface="Times New Roman" panose="02020603050405020304" pitchFamily="18" charset="0"/>
                <a:cs typeface="Times New Roman" panose="02020603050405020304" pitchFamily="18" charset="0"/>
              </a:rPr>
              <a:t>the rate of income-tax calculated on the income by way of long-term capital gains not referred to in section 112A were retained at ten per cent vide Finance (No.2) Act, 2024.</a:t>
            </a:r>
          </a:p>
        </p:txBody>
      </p:sp>
      <p:sp>
        <p:nvSpPr>
          <p:cNvPr id="2" name="Footer Placeholder 1">
            <a:extLst>
              <a:ext uri="{FF2B5EF4-FFF2-40B4-BE49-F238E27FC236}">
                <a16:creationId xmlns:a16="http://schemas.microsoft.com/office/drawing/2014/main" id="{A2A203C9-BA01-34ED-0E9B-D2CF53E3509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It is proposed to </a:t>
            </a:r>
            <a:r>
              <a:rPr lang="en-US" sz="2400" b="1" u="sng" dirty="0">
                <a:latin typeface="Times New Roman" panose="02020603050405020304" pitchFamily="18" charset="0"/>
                <a:cs typeface="Times New Roman" panose="02020603050405020304" pitchFamily="18" charset="0"/>
              </a:rPr>
              <a:t>amend the provisions of section 115AD to provide that income-tax on the income by way of long-term capital gains on transfer of securities (other than units referred to in section 115AB) not referred to in section 112A, if any, included in the total income, shall be calculated at the rate of twelve and one-half per cent.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These amendments will take effect from the 1st day of April, 2026, and shall accordingly, apply in relation to the assessment year 2026-27 and subsequent assessment years.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dirty="0">
                <a:latin typeface="Times New Roman" panose="02020603050405020304" pitchFamily="18" charset="0"/>
                <a:cs typeface="Times New Roman" panose="02020603050405020304" pitchFamily="18" charset="0"/>
              </a:rPr>
              <a:t> [Clause 23]</a:t>
            </a:r>
          </a:p>
        </p:txBody>
      </p:sp>
      <p:sp>
        <p:nvSpPr>
          <p:cNvPr id="2" name="Footer Placeholder 1">
            <a:extLst>
              <a:ext uri="{FF2B5EF4-FFF2-40B4-BE49-F238E27FC236}">
                <a16:creationId xmlns:a16="http://schemas.microsoft.com/office/drawing/2014/main" id="{56FE9AD4-8C0E-E338-E512-F28E4DA7CC9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968B0F-2669-35E9-9692-9077D5E459DD}"/>
              </a:ext>
            </a:extLst>
          </p:cNvPr>
          <p:cNvSpPr>
            <a:spLocks noGrp="1"/>
          </p:cNvSpPr>
          <p:nvPr>
            <p:ph idx="1"/>
          </p:nvPr>
        </p:nvSpPr>
        <p:spPr/>
        <p:txBody>
          <a:bodyPr/>
          <a:lstStyle/>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r>
              <a:rPr lang="en-US" sz="3600" b="1" dirty="0">
                <a:latin typeface="Times New Roman" panose="02020603050405020304" pitchFamily="18" charset="0"/>
                <a:cs typeface="Times New Roman" panose="02020603050405020304" pitchFamily="18" charset="0"/>
              </a:rPr>
              <a:t>FAQ No. 14: Parity in rates of long-term capital gain on transfer of securities by non-resident</a:t>
            </a:r>
          </a:p>
          <a:p>
            <a:pPr marL="82550" indent="0">
              <a:buNone/>
            </a:pPr>
            <a:endParaRPr lang="en-US" dirty="0"/>
          </a:p>
        </p:txBody>
      </p:sp>
      <p:sp>
        <p:nvSpPr>
          <p:cNvPr id="3" name="Footer Placeholder 2">
            <a:extLst>
              <a:ext uri="{FF2B5EF4-FFF2-40B4-BE49-F238E27FC236}">
                <a16:creationId xmlns:a16="http://schemas.microsoft.com/office/drawing/2014/main" id="{DDD2FA53-0B96-EEE1-8C3A-EA3C90F6517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3705884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4B83CC-B64D-2E5B-6A28-907C0455B43B}"/>
              </a:ext>
            </a:extLst>
          </p:cNvPr>
          <p:cNvSpPr>
            <a:spLocks noGrp="1"/>
          </p:cNvSpPr>
          <p:nvPr>
            <p:ph idx="1"/>
          </p:nvPr>
        </p:nvSpPr>
        <p:spPr>
          <a:xfrm>
            <a:off x="165483" y="3810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is the current tax rate for income by way of long-term capital gains arising from the transfer of securities (other than units referred to in section 115AB) and not covered under section 112A by Foreign Institutional Investors (FIIs) [Reference: Section 115AD of the Income-tax Act, 1961]?</a:t>
            </a:r>
          </a:p>
          <a:p>
            <a:pPr marL="0" indent="0" algn="just">
              <a:buNone/>
            </a:pPr>
            <a:r>
              <a:rPr lang="en-US" sz="2400" dirty="0">
                <a:latin typeface="Times New Roman" panose="02020603050405020304" pitchFamily="18" charset="0"/>
                <a:cs typeface="Times New Roman" panose="02020603050405020304" pitchFamily="18" charset="0"/>
              </a:rPr>
              <a:t>Ans. The tax rate for income by way of long-term capital gains on transfer of securities (other than units referred to in section 115AB) by the FIIs that are not covered u/s 112A is 10%.</a:t>
            </a:r>
          </a:p>
        </p:txBody>
      </p:sp>
      <p:sp>
        <p:nvSpPr>
          <p:cNvPr id="2" name="Footer Placeholder 1">
            <a:extLst>
              <a:ext uri="{FF2B5EF4-FFF2-40B4-BE49-F238E27FC236}">
                <a16:creationId xmlns:a16="http://schemas.microsoft.com/office/drawing/2014/main" id="{88DFCA86-1C4B-21F2-BEB4-4B8BA6633EF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18344676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EC157-D629-1A7F-7D23-54275CB6F5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3E14A-002A-8413-0993-15567500F448}"/>
              </a:ext>
            </a:extLst>
          </p:cNvPr>
          <p:cNvSpPr>
            <a:spLocks noGrp="1"/>
          </p:cNvSpPr>
          <p:nvPr>
            <p:ph idx="1"/>
          </p:nvPr>
        </p:nvSpPr>
        <p:spPr>
          <a:xfrm>
            <a:off x="134775" y="152400"/>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Q.2 What is the change to the tax rate for these long-term capital gains brought in by the amendment by the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tax rate for income by way of long-term capital gains arising from the transfer of the aforementioned securities by FIIs is now proposed to be 12.5%. </a:t>
            </a:r>
          </a:p>
          <a:p>
            <a:pPr marL="0" indent="0" algn="just">
              <a:buNone/>
            </a:pPr>
            <a:r>
              <a:rPr lang="en-US" sz="2400" b="1" u="sng" dirty="0">
                <a:latin typeface="Times New Roman" panose="02020603050405020304" pitchFamily="18" charset="0"/>
                <a:cs typeface="Times New Roman" panose="02020603050405020304" pitchFamily="18" charset="0"/>
              </a:rPr>
              <a:t>With this amendment, long term capital gains for all securities except for those referred in Section 115AB (i.e. which have been provided in Foreign Exchanges) shall be taxed at 12.5%.</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1D3BEAB-A40C-7117-1F10-5DB61800CA9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70865733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1D49F-DE4B-A93D-5278-7495491AE97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895880-3219-8E7C-79B5-E7DDA776B177}"/>
              </a:ext>
            </a:extLst>
          </p:cNvPr>
          <p:cNvSpPr>
            <a:spLocks noGrp="1"/>
          </p:cNvSpPr>
          <p:nvPr>
            <p:ph idx="1"/>
          </p:nvPr>
        </p:nvSpPr>
        <p:spPr>
          <a:xfrm>
            <a:off x="134775" y="152400"/>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Q.3 Does the benefit of exemption of Rs 1.25 Lakh apply for all long-term capital gains for FIIs as mentioned in 2nd proviso to 115AD (iii)?</a:t>
            </a:r>
          </a:p>
          <a:p>
            <a:pPr marL="0" indent="0" algn="just">
              <a:buNone/>
            </a:pPr>
            <a:r>
              <a:rPr lang="en-US" sz="2400" dirty="0">
                <a:latin typeface="Times New Roman" panose="02020603050405020304" pitchFamily="18" charset="0"/>
                <a:cs typeface="Times New Roman" panose="02020603050405020304" pitchFamily="18" charset="0"/>
              </a:rPr>
              <a:t>Ans. The benefit of Rs 1.25 Lakhs is provided only for the capital gains from the transfer of long-term capital asset referred to in section 112A of the Income Tax Act [i.e. where payment of STT is involved (Ref. 112A(1) of the Income tax Act, 1961].</a:t>
            </a:r>
          </a:p>
        </p:txBody>
      </p:sp>
      <p:sp>
        <p:nvSpPr>
          <p:cNvPr id="2" name="Footer Placeholder 1">
            <a:extLst>
              <a:ext uri="{FF2B5EF4-FFF2-40B4-BE49-F238E27FC236}">
                <a16:creationId xmlns:a16="http://schemas.microsoft.com/office/drawing/2014/main" id="{EBA809A9-65D4-82FC-E3FF-CE6A4987067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26980572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D8923-FDFD-B321-FED5-A22410E13BC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5266D5-14C3-FD78-11B2-49F41B28E203}"/>
              </a:ext>
            </a:extLst>
          </p:cNvPr>
          <p:cNvSpPr>
            <a:spLocks noGrp="1"/>
          </p:cNvSpPr>
          <p:nvPr>
            <p:ph idx="1"/>
          </p:nvPr>
        </p:nvSpPr>
        <p:spPr>
          <a:xfrm>
            <a:off x="134775" y="4572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What is the tax rate for income on long term capital gains for the transactions mention in 115AD (iii) which are not covered under section 112A for the period 23.07.2024 to 31.03.2025?</a:t>
            </a:r>
          </a:p>
          <a:p>
            <a:pPr marL="0" indent="0" algn="just">
              <a:buNone/>
            </a:pPr>
            <a:r>
              <a:rPr lang="en-US" sz="2400" dirty="0">
                <a:latin typeface="Times New Roman" panose="02020603050405020304" pitchFamily="18" charset="0"/>
                <a:cs typeface="Times New Roman" panose="02020603050405020304" pitchFamily="18" charset="0"/>
              </a:rPr>
              <a:t>Ans. The tax rate for income by way of the aforementioned long-term capital that are not under section 112A, for the period of 23.07.2024 to 31.03.2025, shall remain 10%.</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AFE56E6-F0BD-6B04-5E6D-40E86927F84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90316424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21EA6-B34C-E27B-284F-44ECFC3921C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8828C7-3DCA-C6E9-9808-5FEF7CEFA828}"/>
              </a:ext>
            </a:extLst>
          </p:cNvPr>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82550" indent="0" algn="just">
              <a:lnSpc>
                <a:spcPct val="100000"/>
              </a:lnSpc>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137. I propose to rationalize Tax Deduction at Source (TDS) by reducing the number of rates and thresholds above which TDS is deducted. </a:t>
            </a:r>
          </a:p>
          <a:p>
            <a:pPr marL="82550" indent="0" algn="just">
              <a:lnSpc>
                <a:spcPct val="100000"/>
              </a:lnSpc>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Further, threshold amounts for tax deduction will be increased for better clarity and uniformity. </a:t>
            </a:r>
          </a:p>
          <a:p>
            <a:pPr marL="82550" indent="0" algn="just">
              <a:lnSpc>
                <a:spcPct val="100000"/>
              </a:lnSpc>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The limit for tax deduction on interest for senior citizens is being doubled from the present </a:t>
            </a: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50,000 to </a:t>
            </a: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1 lakh. </a:t>
            </a:r>
          </a:p>
          <a:p>
            <a:pPr marL="82550" indent="0" algn="just">
              <a:lnSpc>
                <a:spcPct val="100000"/>
              </a:lnSpc>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Similarly, the annual limit of </a:t>
            </a: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2.40 lakh for TDS on rent is being increased to </a:t>
            </a: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6 lakh. </a:t>
            </a:r>
          </a:p>
          <a:p>
            <a:pPr marL="82550" indent="0" algn="just">
              <a:lnSpc>
                <a:spcPct val="100000"/>
              </a:lnSpc>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This will reduce the number of transactions liable to TDS, thus benefitting small tax payers receiving small payments.</a:t>
            </a:r>
          </a:p>
          <a:p>
            <a:pPr algn="l">
              <a:lnSpc>
                <a:spcPct val="100000"/>
              </a:lnSpc>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13FEAD2-9E6B-7A5E-8B7A-A3280B53324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1124673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F31A9-8FA9-5EA3-144F-29B942A709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8FFC26-3230-E7E7-6F39-0E7400732AD4}"/>
              </a:ext>
            </a:extLst>
          </p:cNvPr>
          <p:cNvSpPr>
            <a:spLocks noGrp="1"/>
          </p:cNvSpPr>
          <p:nvPr>
            <p:ph idx="1"/>
          </p:nvPr>
        </p:nvSpPr>
        <p:spPr>
          <a:xfrm>
            <a:off x="372195" y="152400"/>
            <a:ext cx="8628210" cy="6019800"/>
          </a:xfrm>
        </p:spPr>
        <p:txBody>
          <a:bodyPr>
            <a:normAutofit lnSpcReduction="10000"/>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82550" indent="0" algn="just">
              <a:lnSpc>
                <a:spcPct val="100000"/>
              </a:lnSpc>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138. The threshold to collect tax at source (TCS) on remittances under RBI’s Liberalized Remittance Scheme (LRS) is proposed to be increased from 7 lakh to 10 lakh. </a:t>
            </a:r>
          </a:p>
          <a:p>
            <a:pPr marL="82550" indent="0" algn="just">
              <a:lnSpc>
                <a:spcPct val="100000"/>
              </a:lnSpc>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I also propose to remove TCS on remittances for education purposes, where such remittance is out of a loan taken from a specified financial institution.</a:t>
            </a:r>
            <a:endParaRPr lang="en-US" sz="2400" i="1" dirty="0">
              <a:latin typeface="Times New Roman" panose="02020603050405020304" pitchFamily="18" charset="0"/>
              <a:cs typeface="Times New Roman" panose="02020603050405020304" pitchFamily="18" charset="0"/>
            </a:endParaRP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139. Both TDS and TCS are being applied on any transaction relating to sale of goods. </a:t>
            </a:r>
          </a:p>
          <a:p>
            <a:pPr marL="0" indent="0" algn="just">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To prevent such compliance difficulties, I propose to omit the TCS. </a:t>
            </a:r>
          </a:p>
          <a:p>
            <a:pPr marL="0" indent="0" algn="just">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I also propose that the provisions of the higher TDS deduction will now apply only in non-PAN cases.</a:t>
            </a:r>
          </a:p>
          <a:p>
            <a:pPr marL="0" indent="0" algn="just">
              <a:buNone/>
            </a:pPr>
            <a:endParaRPr lang="en-US" sz="2400" b="1"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140. In July 2024, the delay for payment of TDS up to the due date of filing statement was decriminalized. I propose to provide the same relaxation to TCS provisions as well. </a:t>
            </a:r>
            <a:endParaRPr lang="en-US" sz="2400" b="1" i="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1DA8B4B-4461-996A-3A00-AAD979B9DE1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73850276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XI. Rationalization of tax deducted at source (TDS) rates </a:t>
            </a:r>
          </a:p>
          <a:p>
            <a:pPr marL="0" indent="0" algn="just">
              <a:buNone/>
            </a:pPr>
            <a:r>
              <a:rPr lang="en-US" sz="2400" dirty="0">
                <a:latin typeface="Times New Roman" panose="02020603050405020304" pitchFamily="18" charset="0"/>
                <a:cs typeface="Times New Roman" panose="02020603050405020304" pitchFamily="18" charset="0"/>
              </a:rPr>
              <a:t>There are various provisions of Tax Deduction at Source (TDS), with different thresholds and multiple rates. </a:t>
            </a:r>
          </a:p>
          <a:p>
            <a:pPr marL="0" indent="0" algn="just">
              <a:buNone/>
            </a:pPr>
            <a:r>
              <a:rPr lang="en-US" sz="2400" dirty="0">
                <a:latin typeface="Times New Roman" panose="02020603050405020304" pitchFamily="18" charset="0"/>
                <a:cs typeface="Times New Roman" panose="02020603050405020304" pitchFamily="18" charset="0"/>
              </a:rPr>
              <a:t>To improve ease of doing business and better compliance by taxpayers, it is proposed to rationalize certain rates of TDS and to increase threshold limit for applicability of the TDS provisions.</a:t>
            </a:r>
          </a:p>
        </p:txBody>
      </p:sp>
      <p:sp>
        <p:nvSpPr>
          <p:cNvPr id="2" name="Footer Placeholder 1">
            <a:extLst>
              <a:ext uri="{FF2B5EF4-FFF2-40B4-BE49-F238E27FC236}">
                <a16:creationId xmlns:a16="http://schemas.microsoft.com/office/drawing/2014/main" id="{E4159218-5ACF-ED98-F781-387058824AF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1. TDS rate reduction for section 194LBC Section 194LBC of the Act requires that where any income is payable by a </a:t>
            </a:r>
            <a:r>
              <a:rPr lang="en-US" sz="2400" dirty="0" err="1">
                <a:latin typeface="Times New Roman" panose="02020603050405020304" pitchFamily="18" charset="0"/>
                <a:cs typeface="Times New Roman" panose="02020603050405020304" pitchFamily="18" charset="0"/>
              </a:rPr>
              <a:t>securitisation</a:t>
            </a:r>
            <a:r>
              <a:rPr lang="en-US" sz="2400" dirty="0">
                <a:latin typeface="Times New Roman" panose="02020603050405020304" pitchFamily="18" charset="0"/>
                <a:cs typeface="Times New Roman" panose="02020603050405020304" pitchFamily="18" charset="0"/>
              </a:rPr>
              <a:t> trust to an investor, being a resident, in respect of an investment in a </a:t>
            </a:r>
            <a:r>
              <a:rPr lang="en-US" sz="2400" dirty="0" err="1">
                <a:latin typeface="Times New Roman" panose="02020603050405020304" pitchFamily="18" charset="0"/>
                <a:cs typeface="Times New Roman" panose="02020603050405020304" pitchFamily="18" charset="0"/>
              </a:rPr>
              <a:t>securitisation</a:t>
            </a:r>
            <a:r>
              <a:rPr lang="en-US" sz="2400" dirty="0">
                <a:latin typeface="Times New Roman" panose="02020603050405020304" pitchFamily="18" charset="0"/>
                <a:cs typeface="Times New Roman" panose="02020603050405020304" pitchFamily="18" charset="0"/>
              </a:rPr>
              <a:t> trust as specified therein, the person responsible for making the payment shall, deduct income-tax, at the rate of 25%, if the payee is an individual or a Hindu undivided family and 30%, if the payee is any other person.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It is proposed that TDS rate under section 194LBC of the Act be reduced from 25% and 30% to 10% as this sector is sufficiently organized and regulated.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a:t>
            </a:r>
          </a:p>
          <a:p>
            <a:pPr marL="0" indent="0" algn="r">
              <a:buNone/>
            </a:pPr>
            <a:r>
              <a:rPr lang="en-US" sz="2400" b="1" dirty="0">
                <a:latin typeface="Times New Roman" panose="02020603050405020304" pitchFamily="18" charset="0"/>
                <a:cs typeface="Times New Roman" panose="02020603050405020304" pitchFamily="18" charset="0"/>
              </a:rPr>
              <a:t>[Clause 63]</a:t>
            </a:r>
          </a:p>
        </p:txBody>
      </p:sp>
      <p:sp>
        <p:nvSpPr>
          <p:cNvPr id="2" name="Footer Placeholder 1">
            <a:extLst>
              <a:ext uri="{FF2B5EF4-FFF2-40B4-BE49-F238E27FC236}">
                <a16:creationId xmlns:a16="http://schemas.microsoft.com/office/drawing/2014/main" id="{A18A7929-A66E-E337-55FE-AEF5EB1AC0D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II. TDS threshold rationalization</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TDS provisions have various thresholds of amount of payment or amount of income, beyond which tax is required be deducted. </a:t>
            </a:r>
          </a:p>
          <a:p>
            <a:pPr marL="0" indent="0" algn="just">
              <a:buNone/>
            </a:pPr>
            <a:r>
              <a:rPr lang="en-US" sz="2400" b="1" u="sng" dirty="0">
                <a:latin typeface="Times New Roman" panose="02020603050405020304" pitchFamily="18" charset="0"/>
                <a:cs typeface="Times New Roman" panose="02020603050405020304" pitchFamily="18" charset="0"/>
              </a:rPr>
              <a:t>It is proposed to rationalize these thresholds as below -</a:t>
            </a:r>
          </a:p>
        </p:txBody>
      </p:sp>
      <p:graphicFrame>
        <p:nvGraphicFramePr>
          <p:cNvPr id="2" name="Table 1">
            <a:extLst>
              <a:ext uri="{FF2B5EF4-FFF2-40B4-BE49-F238E27FC236}">
                <a16:creationId xmlns:a16="http://schemas.microsoft.com/office/drawing/2014/main" id="{ACD2DD79-FE05-417E-492A-4F81ED1241CB}"/>
              </a:ext>
            </a:extLst>
          </p:cNvPr>
          <p:cNvGraphicFramePr>
            <a:graphicFrameLocks noGrp="1"/>
          </p:cNvGraphicFramePr>
          <p:nvPr>
            <p:extLst>
              <p:ext uri="{D42A27DB-BD31-4B8C-83A1-F6EECF244321}">
                <p14:modId xmlns:p14="http://schemas.microsoft.com/office/powerpoint/2010/main" val="1684177791"/>
              </p:ext>
            </p:extLst>
          </p:nvPr>
        </p:nvGraphicFramePr>
        <p:xfrm>
          <a:off x="495300" y="2133600"/>
          <a:ext cx="8382000" cy="3987800"/>
        </p:xfrm>
        <a:graphic>
          <a:graphicData uri="http://schemas.openxmlformats.org/drawingml/2006/table">
            <a:tbl>
              <a:tblPr firstRow="1" firstCol="1" lastRow="1" lastCol="1" bandRow="1" bandCol="1">
                <a:tableStyleId>{5940675A-B579-460E-94D1-54222C63F5DA}</a:tableStyleId>
              </a:tblPr>
              <a:tblGrid>
                <a:gridCol w="533400">
                  <a:extLst>
                    <a:ext uri="{9D8B030D-6E8A-4147-A177-3AD203B41FA5}">
                      <a16:colId xmlns:a16="http://schemas.microsoft.com/office/drawing/2014/main" val="3428599897"/>
                    </a:ext>
                  </a:extLst>
                </a:gridCol>
                <a:gridCol w="3040339">
                  <a:extLst>
                    <a:ext uri="{9D8B030D-6E8A-4147-A177-3AD203B41FA5}">
                      <a16:colId xmlns:a16="http://schemas.microsoft.com/office/drawing/2014/main" val="1301935285"/>
                    </a:ext>
                  </a:extLst>
                </a:gridCol>
                <a:gridCol w="2592994">
                  <a:extLst>
                    <a:ext uri="{9D8B030D-6E8A-4147-A177-3AD203B41FA5}">
                      <a16:colId xmlns:a16="http://schemas.microsoft.com/office/drawing/2014/main" val="3097374298"/>
                    </a:ext>
                  </a:extLst>
                </a:gridCol>
                <a:gridCol w="2215267">
                  <a:extLst>
                    <a:ext uri="{9D8B030D-6E8A-4147-A177-3AD203B41FA5}">
                      <a16:colId xmlns:a16="http://schemas.microsoft.com/office/drawing/2014/main" val="910902462"/>
                    </a:ext>
                  </a:extLst>
                </a:gridCol>
              </a:tblGrid>
              <a:tr h="277416">
                <a:tc>
                  <a:txBody>
                    <a:bodyPr/>
                    <a:lstStyle/>
                    <a:p>
                      <a:pPr marL="124460" marR="0" algn="ctr">
                        <a:lnSpc>
                          <a:spcPct val="100000"/>
                        </a:lnSpc>
                        <a:spcBef>
                          <a:spcPts val="0"/>
                        </a:spcBef>
                        <a:spcAft>
                          <a:spcPts val="0"/>
                        </a:spcAft>
                      </a:pPr>
                      <a:r>
                        <a:rPr lang="en-US" sz="2000" b="1" dirty="0">
                          <a:effectLst/>
                          <a:latin typeface="Times New Roman" panose="02020603050405020304" pitchFamily="18" charset="0"/>
                          <a:cs typeface="Times New Roman" panose="02020603050405020304" pitchFamily="18" charset="0"/>
                        </a:rPr>
                        <a:t>S.</a:t>
                      </a:r>
                      <a:r>
                        <a:rPr lang="en-US" sz="2000" b="1" spc="10" dirty="0">
                          <a:effectLst/>
                          <a:latin typeface="Times New Roman" panose="02020603050405020304" pitchFamily="18" charset="0"/>
                          <a:cs typeface="Times New Roman" panose="02020603050405020304" pitchFamily="18" charset="0"/>
                        </a:rPr>
                        <a:t> </a:t>
                      </a:r>
                      <a:r>
                        <a:rPr lang="en-US" sz="2000" b="1" spc="-25" dirty="0">
                          <a:effectLst/>
                          <a:latin typeface="Times New Roman" panose="02020603050405020304" pitchFamily="18" charset="0"/>
                          <a:cs typeface="Times New Roman" panose="02020603050405020304" pitchFamily="18" charset="0"/>
                        </a:rPr>
                        <a:t>No</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gn="ctr">
                        <a:lnSpc>
                          <a:spcPct val="100000"/>
                        </a:lnSpc>
                        <a:spcBef>
                          <a:spcPts val="0"/>
                        </a:spcBef>
                        <a:spcAft>
                          <a:spcPts val="0"/>
                        </a:spcAft>
                      </a:pPr>
                      <a:r>
                        <a:rPr lang="en-US" sz="2000" b="1" spc="-10" dirty="0">
                          <a:effectLst/>
                          <a:latin typeface="Times New Roman" panose="02020603050405020304" pitchFamily="18" charset="0"/>
                          <a:cs typeface="Times New Roman" panose="02020603050405020304" pitchFamily="18" charset="0"/>
                        </a:rPr>
                        <a:t>Section</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17195" marR="0" algn="ctr">
                        <a:lnSpc>
                          <a:spcPct val="100000"/>
                        </a:lnSpc>
                        <a:spcBef>
                          <a:spcPts val="0"/>
                        </a:spcBef>
                        <a:spcAft>
                          <a:spcPts val="0"/>
                        </a:spcAft>
                      </a:pPr>
                      <a:r>
                        <a:rPr lang="en-US" sz="2000" b="1" dirty="0">
                          <a:effectLst/>
                          <a:latin typeface="Times New Roman" panose="02020603050405020304" pitchFamily="18" charset="0"/>
                          <a:cs typeface="Times New Roman" panose="02020603050405020304" pitchFamily="18" charset="0"/>
                        </a:rPr>
                        <a:t>Current</a:t>
                      </a:r>
                      <a:r>
                        <a:rPr lang="en-US" sz="2000" b="1" spc="-70" dirty="0">
                          <a:effectLst/>
                          <a:latin typeface="Times New Roman" panose="02020603050405020304" pitchFamily="18" charset="0"/>
                          <a:cs typeface="Times New Roman" panose="02020603050405020304" pitchFamily="18" charset="0"/>
                        </a:rPr>
                        <a:t> </a:t>
                      </a:r>
                      <a:r>
                        <a:rPr lang="en-US" sz="2000" b="1" spc="-10" dirty="0">
                          <a:effectLst/>
                          <a:latin typeface="Times New Roman" panose="02020603050405020304" pitchFamily="18" charset="0"/>
                          <a:cs typeface="Times New Roman" panose="02020603050405020304" pitchFamily="18" charset="0"/>
                        </a:rPr>
                        <a:t>threshold</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234315" marR="0" algn="ctr">
                        <a:lnSpc>
                          <a:spcPct val="100000"/>
                        </a:lnSpc>
                        <a:spcBef>
                          <a:spcPts val="0"/>
                        </a:spcBef>
                        <a:spcAft>
                          <a:spcPts val="0"/>
                        </a:spcAft>
                      </a:pPr>
                      <a:r>
                        <a:rPr lang="en-US" sz="2000" b="1" spc="-10" dirty="0">
                          <a:effectLst/>
                          <a:latin typeface="Times New Roman" panose="02020603050405020304" pitchFamily="18" charset="0"/>
                          <a:cs typeface="Times New Roman" panose="02020603050405020304" pitchFamily="18" charset="0"/>
                        </a:rPr>
                        <a:t>Proposed</a:t>
                      </a:r>
                      <a:r>
                        <a:rPr lang="en-US" sz="2000" b="1" dirty="0">
                          <a:effectLst/>
                          <a:latin typeface="Times New Roman" panose="02020603050405020304" pitchFamily="18" charset="0"/>
                          <a:cs typeface="Times New Roman" panose="02020603050405020304" pitchFamily="18" charset="0"/>
                        </a:rPr>
                        <a:t> </a:t>
                      </a:r>
                      <a:r>
                        <a:rPr lang="en-US" sz="2000" b="1" spc="-10" dirty="0">
                          <a:effectLst/>
                          <a:latin typeface="Times New Roman" panose="02020603050405020304" pitchFamily="18" charset="0"/>
                          <a:cs typeface="Times New Roman" panose="02020603050405020304" pitchFamily="18" charset="0"/>
                        </a:rPr>
                        <a:t>threshold</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2731232861"/>
                  </a:ext>
                </a:extLst>
              </a:tr>
              <a:tr h="280783">
                <a:tc>
                  <a:txBody>
                    <a:bodyPr/>
                    <a:lstStyle/>
                    <a:p>
                      <a:pPr marL="124460" marR="0">
                        <a:lnSpc>
                          <a:spcPct val="100000"/>
                        </a:lnSpc>
                        <a:spcBef>
                          <a:spcPts val="0"/>
                        </a:spcBef>
                        <a:spcAft>
                          <a:spcPts val="0"/>
                        </a:spcAft>
                      </a:pPr>
                      <a:r>
                        <a:rPr lang="en-US" sz="2000" spc="-25">
                          <a:effectLst/>
                          <a:latin typeface="Times New Roman" panose="02020603050405020304" pitchFamily="18" charset="0"/>
                          <a:cs typeface="Times New Roman" panose="02020603050405020304" pitchFamily="18" charset="0"/>
                        </a:rPr>
                        <a:t>1.</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193</a:t>
                      </a:r>
                      <a:r>
                        <a:rPr lang="en-US" sz="2000" spc="-1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a:t>
                      </a:r>
                      <a:r>
                        <a:rPr lang="en-US" sz="2000" spc="-2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Interest</a:t>
                      </a:r>
                      <a:r>
                        <a:rPr lang="en-US" sz="2000" spc="-2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on</a:t>
                      </a:r>
                      <a:r>
                        <a:rPr lang="en-US" sz="2000" spc="-25">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securities</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0"/>
                        </a:spcBef>
                        <a:spcAft>
                          <a:spcPts val="0"/>
                        </a:spcAft>
                      </a:pPr>
                      <a:r>
                        <a:rPr lang="en-US" sz="2000" spc="-25">
                          <a:effectLst/>
                          <a:latin typeface="Times New Roman" panose="02020603050405020304" pitchFamily="18" charset="0"/>
                          <a:cs typeface="Times New Roman" panose="02020603050405020304" pitchFamily="18" charset="0"/>
                        </a:rPr>
                        <a:t>Nil</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220"/>
                        </a:spcBef>
                        <a:spcAft>
                          <a:spcPts val="0"/>
                        </a:spcAft>
                      </a:pPr>
                      <a:r>
                        <a:rPr lang="en-US" sz="2000">
                          <a:effectLst/>
                          <a:latin typeface="Times New Roman" panose="02020603050405020304" pitchFamily="18" charset="0"/>
                          <a:cs typeface="Times New Roman" panose="02020603050405020304" pitchFamily="18" charset="0"/>
                        </a:rPr>
                        <a:t>Rs.</a:t>
                      </a:r>
                      <a:r>
                        <a:rPr lang="en-US" sz="2000" spc="-2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10,000/-</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3026176550"/>
                  </a:ext>
                </a:extLst>
              </a:tr>
              <a:tr h="2241656">
                <a:tc>
                  <a:txBody>
                    <a:bodyPr/>
                    <a:lstStyle/>
                    <a:p>
                      <a:pPr marL="0" marR="0">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 </a:t>
                      </a:r>
                    </a:p>
                    <a:p>
                      <a:pPr marL="0" marR="0">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 </a:t>
                      </a:r>
                    </a:p>
                    <a:p>
                      <a:pPr marL="0" marR="0">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 </a:t>
                      </a:r>
                    </a:p>
                    <a:p>
                      <a:pPr marL="0" marR="0">
                        <a:lnSpc>
                          <a:spcPct val="100000"/>
                        </a:lnSpc>
                        <a:spcBef>
                          <a:spcPts val="535"/>
                        </a:spcBef>
                        <a:spcAft>
                          <a:spcPts val="0"/>
                        </a:spcAft>
                      </a:pPr>
                      <a:r>
                        <a:rPr lang="en-US" sz="2000">
                          <a:effectLst/>
                          <a:latin typeface="Times New Roman" panose="02020603050405020304" pitchFamily="18" charset="0"/>
                          <a:cs typeface="Times New Roman" panose="02020603050405020304" pitchFamily="18" charset="0"/>
                        </a:rPr>
                        <a:t> </a:t>
                      </a:r>
                    </a:p>
                    <a:p>
                      <a:pPr marL="124460" marR="0">
                        <a:lnSpc>
                          <a:spcPct val="100000"/>
                        </a:lnSpc>
                        <a:spcBef>
                          <a:spcPts val="0"/>
                        </a:spcBef>
                        <a:spcAft>
                          <a:spcPts val="0"/>
                        </a:spcAft>
                      </a:pPr>
                      <a:r>
                        <a:rPr lang="en-US" sz="2000" spc="-25">
                          <a:effectLst/>
                          <a:latin typeface="Times New Roman" panose="02020603050405020304" pitchFamily="18" charset="0"/>
                          <a:cs typeface="Times New Roman" panose="02020603050405020304" pitchFamily="18" charset="0"/>
                        </a:rPr>
                        <a:t>2.</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0" marR="0">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 </a:t>
                      </a:r>
                    </a:p>
                    <a:p>
                      <a:pPr marL="0" marR="0">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 </a:t>
                      </a:r>
                    </a:p>
                    <a:p>
                      <a:pPr marL="0" marR="0">
                        <a:lnSpc>
                          <a:spcPct val="100000"/>
                        </a:lnSpc>
                        <a:spcBef>
                          <a:spcPts val="1360"/>
                        </a:spcBef>
                        <a:spcAft>
                          <a:spcPts val="0"/>
                        </a:spcAft>
                      </a:pPr>
                      <a:r>
                        <a:rPr lang="en-US" sz="2000" dirty="0">
                          <a:effectLst/>
                          <a:latin typeface="Times New Roman" panose="02020603050405020304" pitchFamily="18" charset="0"/>
                          <a:cs typeface="Times New Roman" panose="02020603050405020304" pitchFamily="18" charset="0"/>
                        </a:rPr>
                        <a:t> </a:t>
                      </a:r>
                    </a:p>
                    <a:p>
                      <a:pPr marL="115570" marR="0">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194A</a:t>
                      </a:r>
                      <a:r>
                        <a:rPr lang="en-US" sz="2000" spc="2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a:t>
                      </a:r>
                      <a:r>
                        <a:rPr lang="en-US" sz="2000" spc="4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Interest</a:t>
                      </a:r>
                      <a:r>
                        <a:rPr lang="en-US" sz="2000" spc="4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other</a:t>
                      </a:r>
                      <a:r>
                        <a:rPr lang="en-US" sz="2000" spc="4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than Interest on securities</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342900" marR="62865" lvl="0" indent="-342900" algn="just">
                        <a:lnSpc>
                          <a:spcPct val="100000"/>
                        </a:lnSpc>
                        <a:spcBef>
                          <a:spcPts val="0"/>
                        </a:spcBef>
                        <a:spcAft>
                          <a:spcPts val="0"/>
                        </a:spcAft>
                        <a:buSzPts val="1200"/>
                        <a:buFont typeface="Times New Roman"/>
                        <a:buAutoNum type="romanLcParenBoth"/>
                        <a:tabLst>
                          <a:tab pos="361315" algn="l"/>
                        </a:tabLst>
                      </a:pPr>
                      <a:r>
                        <a:rPr lang="en-US" sz="2000" spc="-45" dirty="0" err="1">
                          <a:effectLst/>
                          <a:latin typeface="Times New Roman" panose="02020603050405020304" pitchFamily="18" charset="0"/>
                          <a:cs typeface="Times New Roman" panose="02020603050405020304" pitchFamily="18" charset="0"/>
                        </a:rPr>
                        <a:t>Rs</a:t>
                      </a:r>
                      <a:r>
                        <a:rPr lang="en-US" sz="2000" spc="-45" dirty="0">
                          <a:effectLst/>
                          <a:latin typeface="Times New Roman" panose="02020603050405020304" pitchFamily="18" charset="0"/>
                          <a:cs typeface="Times New Roman" panose="02020603050405020304" pitchFamily="18" charset="0"/>
                        </a:rPr>
                        <a:t>. 50,000/- for senior </a:t>
                      </a:r>
                      <a:r>
                        <a:rPr lang="en-US" sz="2000" spc="-10" dirty="0">
                          <a:effectLst/>
                          <a:latin typeface="Times New Roman" panose="02020603050405020304" pitchFamily="18" charset="0"/>
                          <a:cs typeface="Times New Roman" panose="02020603050405020304" pitchFamily="18" charset="0"/>
                        </a:rPr>
                        <a:t>citizen;</a:t>
                      </a:r>
                      <a:endParaRPr lang="en-US" sz="2000" spc="-45" dirty="0">
                        <a:effectLst/>
                        <a:latin typeface="Times New Roman" panose="02020603050405020304" pitchFamily="18" charset="0"/>
                        <a:cs typeface="Times New Roman" panose="02020603050405020304" pitchFamily="18" charset="0"/>
                      </a:endParaRPr>
                    </a:p>
                    <a:p>
                      <a:pPr marL="342900" marR="59690" lvl="0" indent="-342900" algn="just">
                        <a:lnSpc>
                          <a:spcPct val="100000"/>
                        </a:lnSpc>
                        <a:spcBef>
                          <a:spcPts val="0"/>
                        </a:spcBef>
                        <a:spcAft>
                          <a:spcPts val="0"/>
                        </a:spcAft>
                        <a:buSzPts val="1200"/>
                        <a:buFont typeface="Times New Roman"/>
                        <a:buAutoNum type="romanLcParenBoth"/>
                        <a:tabLst>
                          <a:tab pos="385445" algn="l"/>
                        </a:tabLst>
                      </a:pPr>
                      <a:r>
                        <a:rPr lang="en-US" sz="2000" spc="-45" dirty="0" err="1">
                          <a:effectLst/>
                          <a:latin typeface="Times New Roman" panose="02020603050405020304" pitchFamily="18" charset="0"/>
                          <a:cs typeface="Times New Roman" panose="02020603050405020304" pitchFamily="18" charset="0"/>
                        </a:rPr>
                        <a:t>Rs</a:t>
                      </a:r>
                      <a:r>
                        <a:rPr lang="en-US" sz="2000" spc="-45" dirty="0">
                          <a:effectLst/>
                          <a:latin typeface="Times New Roman" panose="02020603050405020304" pitchFamily="18" charset="0"/>
                          <a:cs typeface="Times New Roman" panose="02020603050405020304" pitchFamily="18" charset="0"/>
                        </a:rPr>
                        <a:t>. 40,000/- in case of </a:t>
                      </a:r>
                      <a:r>
                        <a:rPr lang="en-US" sz="2000" spc="-10" dirty="0">
                          <a:effectLst/>
                          <a:latin typeface="Times New Roman" panose="02020603050405020304" pitchFamily="18" charset="0"/>
                          <a:cs typeface="Times New Roman" panose="02020603050405020304" pitchFamily="18" charset="0"/>
                        </a:rPr>
                        <a:t>others</a:t>
                      </a:r>
                      <a:endParaRPr lang="en-US" sz="2000" spc="-45" dirty="0">
                        <a:effectLst/>
                        <a:latin typeface="Times New Roman" panose="02020603050405020304" pitchFamily="18" charset="0"/>
                        <a:cs typeface="Times New Roman" panose="02020603050405020304" pitchFamily="18" charset="0"/>
                      </a:endParaRPr>
                    </a:p>
                    <a:p>
                      <a:pPr marL="127635" marR="64135" algn="just">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when payer is bank, cooperative society and post </a:t>
                      </a:r>
                      <a:r>
                        <a:rPr lang="en-US" sz="2000" spc="-10" dirty="0">
                          <a:effectLst/>
                          <a:latin typeface="Times New Roman" panose="02020603050405020304" pitchFamily="18" charset="0"/>
                          <a:cs typeface="Times New Roman" panose="02020603050405020304" pitchFamily="18" charset="0"/>
                        </a:rPr>
                        <a:t>office</a:t>
                      </a:r>
                      <a:endParaRPr lang="en-US" sz="2000" dirty="0">
                        <a:effectLst/>
                        <a:latin typeface="Times New Roman" panose="02020603050405020304" pitchFamily="18" charset="0"/>
                        <a:cs typeface="Times New Roman" panose="02020603050405020304" pitchFamily="18" charset="0"/>
                      </a:endParaRPr>
                    </a:p>
                    <a:p>
                      <a:pPr marL="342900" marR="0" lvl="0" indent="-342900" algn="just">
                        <a:lnSpc>
                          <a:spcPct val="100000"/>
                        </a:lnSpc>
                        <a:spcBef>
                          <a:spcPts val="0"/>
                        </a:spcBef>
                        <a:spcAft>
                          <a:spcPts val="0"/>
                        </a:spcAft>
                        <a:buSzPts val="1200"/>
                        <a:buFont typeface="Times New Roman"/>
                        <a:buAutoNum type="romanLcParenBoth"/>
                        <a:tabLst>
                          <a:tab pos="472440" algn="l"/>
                        </a:tabLst>
                      </a:pPr>
                      <a:r>
                        <a:rPr lang="en-US" sz="2000" spc="-45" dirty="0" err="1">
                          <a:effectLst/>
                          <a:latin typeface="Times New Roman" panose="02020603050405020304" pitchFamily="18" charset="0"/>
                          <a:cs typeface="Times New Roman" panose="02020603050405020304" pitchFamily="18" charset="0"/>
                        </a:rPr>
                        <a:t>Rs</a:t>
                      </a:r>
                      <a:r>
                        <a:rPr lang="en-US" sz="2000" spc="-45" dirty="0">
                          <a:effectLst/>
                          <a:latin typeface="Times New Roman" panose="02020603050405020304" pitchFamily="18" charset="0"/>
                          <a:cs typeface="Times New Roman" panose="02020603050405020304" pitchFamily="18" charset="0"/>
                        </a:rPr>
                        <a:t>.</a:t>
                      </a:r>
                      <a:r>
                        <a:rPr lang="en-US" sz="2000" spc="155" dirty="0">
                          <a:effectLst/>
                          <a:latin typeface="Times New Roman" panose="02020603050405020304" pitchFamily="18" charset="0"/>
                          <a:cs typeface="Times New Roman" panose="02020603050405020304" pitchFamily="18" charset="0"/>
                        </a:rPr>
                        <a:t>  </a:t>
                      </a:r>
                      <a:r>
                        <a:rPr lang="en-US" sz="2000" spc="-45" dirty="0">
                          <a:effectLst/>
                          <a:latin typeface="Times New Roman" panose="02020603050405020304" pitchFamily="18" charset="0"/>
                          <a:cs typeface="Times New Roman" panose="02020603050405020304" pitchFamily="18" charset="0"/>
                        </a:rPr>
                        <a:t>5,000/-</a:t>
                      </a:r>
                      <a:r>
                        <a:rPr lang="en-US" sz="2000" spc="145" dirty="0">
                          <a:effectLst/>
                          <a:latin typeface="Times New Roman" panose="02020603050405020304" pitchFamily="18" charset="0"/>
                          <a:cs typeface="Times New Roman" panose="02020603050405020304" pitchFamily="18" charset="0"/>
                        </a:rPr>
                        <a:t>  </a:t>
                      </a:r>
                      <a:r>
                        <a:rPr lang="en-US" sz="2000" spc="-45" dirty="0">
                          <a:effectLst/>
                          <a:latin typeface="Times New Roman" panose="02020603050405020304" pitchFamily="18" charset="0"/>
                          <a:cs typeface="Times New Roman" panose="02020603050405020304" pitchFamily="18" charset="0"/>
                        </a:rPr>
                        <a:t>in</a:t>
                      </a:r>
                      <a:r>
                        <a:rPr lang="en-US" sz="2000" spc="140"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other</a:t>
                      </a:r>
                      <a:endParaRPr lang="en-US" sz="2000" spc="-45" dirty="0">
                        <a:effectLst/>
                        <a:latin typeface="Times New Roman" panose="02020603050405020304" pitchFamily="18" charset="0"/>
                        <a:cs typeface="Times New Roman" panose="02020603050405020304" pitchFamily="18" charset="0"/>
                      </a:endParaRPr>
                    </a:p>
                    <a:p>
                      <a:pPr marL="127635" marR="0">
                        <a:lnSpc>
                          <a:spcPct val="100000"/>
                        </a:lnSpc>
                        <a:spcBef>
                          <a:spcPts val="150"/>
                        </a:spcBef>
                        <a:spcAft>
                          <a:spcPts val="0"/>
                        </a:spcAft>
                      </a:pPr>
                      <a:r>
                        <a:rPr lang="en-US" sz="2000" spc="-10" dirty="0">
                          <a:effectLst/>
                          <a:latin typeface="Times New Roman" panose="02020603050405020304" pitchFamily="18" charset="0"/>
                          <a:cs typeface="Times New Roman" panose="02020603050405020304" pitchFamily="18" charset="0"/>
                        </a:rPr>
                        <a:t>cases</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342900" marR="63500" lvl="0" indent="-342900" algn="just">
                        <a:lnSpc>
                          <a:spcPct val="100000"/>
                        </a:lnSpc>
                        <a:spcBef>
                          <a:spcPts val="0"/>
                        </a:spcBef>
                        <a:spcAft>
                          <a:spcPts val="0"/>
                        </a:spcAft>
                        <a:buSzPts val="1200"/>
                        <a:buFont typeface="Times New Roman"/>
                        <a:buAutoNum type="romanLcParenBoth"/>
                        <a:tabLst>
                          <a:tab pos="382905" algn="l"/>
                        </a:tabLst>
                      </a:pPr>
                      <a:r>
                        <a:rPr lang="en-US" sz="2000" spc="-45" dirty="0">
                          <a:effectLst/>
                          <a:latin typeface="Times New Roman" panose="02020603050405020304" pitchFamily="18" charset="0"/>
                          <a:cs typeface="Times New Roman" panose="02020603050405020304" pitchFamily="18" charset="0"/>
                        </a:rPr>
                        <a:t>Rs. 1,00,000/- for senior citizen</a:t>
                      </a:r>
                    </a:p>
                    <a:p>
                      <a:pPr marL="342900" marR="64135" lvl="0" indent="-342900" algn="just">
                        <a:lnSpc>
                          <a:spcPct val="100000"/>
                        </a:lnSpc>
                        <a:spcBef>
                          <a:spcPts val="0"/>
                        </a:spcBef>
                        <a:spcAft>
                          <a:spcPts val="0"/>
                        </a:spcAft>
                        <a:buSzPts val="1200"/>
                        <a:buFont typeface="Times New Roman"/>
                        <a:buAutoNum type="romanLcParenBoth"/>
                        <a:tabLst>
                          <a:tab pos="360680" algn="l"/>
                        </a:tabLst>
                      </a:pPr>
                      <a:r>
                        <a:rPr lang="en-US" sz="2000" spc="-45" dirty="0">
                          <a:effectLst/>
                          <a:latin typeface="Times New Roman" panose="02020603050405020304" pitchFamily="18" charset="0"/>
                          <a:cs typeface="Times New Roman" panose="02020603050405020304" pitchFamily="18" charset="0"/>
                        </a:rPr>
                        <a:t>Rs. 50,000/- in case of others</a:t>
                      </a:r>
                    </a:p>
                    <a:p>
                      <a:pPr marL="127635" marR="63500" algn="just">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when</a:t>
                      </a:r>
                      <a:r>
                        <a:rPr lang="en-US" sz="2000" spc="-2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payer is bank, co- operative society and post office</a:t>
                      </a:r>
                    </a:p>
                    <a:p>
                      <a:pPr marL="342900" marR="0" lvl="0" indent="-342900" algn="just">
                        <a:lnSpc>
                          <a:spcPct val="100000"/>
                        </a:lnSpc>
                        <a:spcBef>
                          <a:spcPts val="0"/>
                        </a:spcBef>
                        <a:spcAft>
                          <a:spcPts val="0"/>
                        </a:spcAft>
                        <a:buSzPts val="1200"/>
                        <a:buFont typeface="Times New Roman"/>
                        <a:buAutoNum type="romanLcParenBoth"/>
                        <a:tabLst>
                          <a:tab pos="493395" algn="l"/>
                        </a:tabLst>
                      </a:pPr>
                      <a:r>
                        <a:rPr lang="en-US" sz="2000" spc="-45" dirty="0">
                          <a:effectLst/>
                          <a:latin typeface="Times New Roman" panose="02020603050405020304" pitchFamily="18" charset="0"/>
                          <a:cs typeface="Times New Roman" panose="02020603050405020304" pitchFamily="18" charset="0"/>
                        </a:rPr>
                        <a:t>Rs.</a:t>
                      </a:r>
                      <a:r>
                        <a:rPr lang="en-US" sz="2000" spc="240" dirty="0">
                          <a:effectLst/>
                          <a:latin typeface="Times New Roman" panose="02020603050405020304" pitchFamily="18" charset="0"/>
                          <a:cs typeface="Times New Roman" panose="02020603050405020304" pitchFamily="18" charset="0"/>
                        </a:rPr>
                        <a:t>  </a:t>
                      </a:r>
                      <a:r>
                        <a:rPr lang="en-US" sz="2000" spc="-45" dirty="0">
                          <a:effectLst/>
                          <a:latin typeface="Times New Roman" panose="02020603050405020304" pitchFamily="18" charset="0"/>
                          <a:cs typeface="Times New Roman" panose="02020603050405020304" pitchFamily="18" charset="0"/>
                        </a:rPr>
                        <a:t>10,000/-</a:t>
                      </a:r>
                      <a:r>
                        <a:rPr lang="en-US" sz="2000" spc="245" dirty="0">
                          <a:effectLst/>
                          <a:latin typeface="Times New Roman" panose="02020603050405020304" pitchFamily="18" charset="0"/>
                          <a:cs typeface="Times New Roman" panose="02020603050405020304" pitchFamily="18" charset="0"/>
                        </a:rPr>
                        <a:t>  </a:t>
                      </a:r>
                      <a:r>
                        <a:rPr lang="en-US" sz="2000" spc="-25" dirty="0">
                          <a:effectLst/>
                          <a:latin typeface="Times New Roman" panose="02020603050405020304" pitchFamily="18" charset="0"/>
                          <a:cs typeface="Times New Roman" panose="02020603050405020304" pitchFamily="18" charset="0"/>
                        </a:rPr>
                        <a:t>in</a:t>
                      </a:r>
                      <a:endParaRPr lang="en-US" sz="2000" spc="-45" dirty="0">
                        <a:effectLst/>
                        <a:latin typeface="Times New Roman" panose="02020603050405020304" pitchFamily="18" charset="0"/>
                        <a:cs typeface="Times New Roman" panose="02020603050405020304" pitchFamily="18" charset="0"/>
                      </a:endParaRPr>
                    </a:p>
                    <a:p>
                      <a:pPr marL="127635" marR="0" algn="just">
                        <a:lnSpc>
                          <a:spcPct val="100000"/>
                        </a:lnSpc>
                        <a:spcBef>
                          <a:spcPts val="150"/>
                        </a:spcBef>
                        <a:spcAft>
                          <a:spcPts val="0"/>
                        </a:spcAft>
                      </a:pPr>
                      <a:r>
                        <a:rPr lang="en-US" sz="2000" dirty="0">
                          <a:effectLst/>
                          <a:latin typeface="Times New Roman" panose="02020603050405020304" pitchFamily="18" charset="0"/>
                          <a:cs typeface="Times New Roman" panose="02020603050405020304" pitchFamily="18" charset="0"/>
                        </a:rPr>
                        <a:t>other</a:t>
                      </a:r>
                      <a:r>
                        <a:rPr lang="en-US" sz="2000" spc="-10" dirty="0">
                          <a:effectLst/>
                          <a:latin typeface="Times New Roman" panose="02020603050405020304" pitchFamily="18" charset="0"/>
                          <a:cs typeface="Times New Roman" panose="02020603050405020304" pitchFamily="18" charset="0"/>
                        </a:rPr>
                        <a:t> cases</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647770030"/>
                  </a:ext>
                </a:extLst>
              </a:tr>
            </a:tbl>
          </a:graphicData>
        </a:graphic>
      </p:graphicFrame>
      <p:sp>
        <p:nvSpPr>
          <p:cNvPr id="4" name="Footer Placeholder 3">
            <a:extLst>
              <a:ext uri="{FF2B5EF4-FFF2-40B4-BE49-F238E27FC236}">
                <a16:creationId xmlns:a16="http://schemas.microsoft.com/office/drawing/2014/main" id="{A72C906A-E14F-710E-8B44-B3EDB5DE7B5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7937178"/>
              </p:ext>
            </p:extLst>
          </p:nvPr>
        </p:nvGraphicFramePr>
        <p:xfrm>
          <a:off x="457200" y="228600"/>
          <a:ext cx="8382000" cy="4570090"/>
        </p:xfrm>
        <a:graphic>
          <a:graphicData uri="http://schemas.openxmlformats.org/drawingml/2006/table">
            <a:tbl>
              <a:tblPr firstRow="1" firstCol="1" lastRow="1" lastCol="1" bandRow="1" bandCol="1">
                <a:tableStyleId>{5940675A-B579-460E-94D1-54222C63F5DA}</a:tableStyleId>
              </a:tblPr>
              <a:tblGrid>
                <a:gridCol w="533400">
                  <a:extLst>
                    <a:ext uri="{9D8B030D-6E8A-4147-A177-3AD203B41FA5}">
                      <a16:colId xmlns:a16="http://schemas.microsoft.com/office/drawing/2014/main" val="20000"/>
                    </a:ext>
                  </a:extLst>
                </a:gridCol>
                <a:gridCol w="3040339">
                  <a:extLst>
                    <a:ext uri="{9D8B030D-6E8A-4147-A177-3AD203B41FA5}">
                      <a16:colId xmlns:a16="http://schemas.microsoft.com/office/drawing/2014/main" val="20001"/>
                    </a:ext>
                  </a:extLst>
                </a:gridCol>
                <a:gridCol w="2592994">
                  <a:extLst>
                    <a:ext uri="{9D8B030D-6E8A-4147-A177-3AD203B41FA5}">
                      <a16:colId xmlns:a16="http://schemas.microsoft.com/office/drawing/2014/main" val="20002"/>
                    </a:ext>
                  </a:extLst>
                </a:gridCol>
                <a:gridCol w="2215267">
                  <a:extLst>
                    <a:ext uri="{9D8B030D-6E8A-4147-A177-3AD203B41FA5}">
                      <a16:colId xmlns:a16="http://schemas.microsoft.com/office/drawing/2014/main" val="20003"/>
                    </a:ext>
                  </a:extLst>
                </a:gridCol>
              </a:tblGrid>
              <a:tr h="277416">
                <a:tc>
                  <a:txBody>
                    <a:bodyPr/>
                    <a:lstStyle/>
                    <a:p>
                      <a:pPr marL="124460" marR="0" algn="ctr">
                        <a:lnSpc>
                          <a:spcPct val="100000"/>
                        </a:lnSpc>
                        <a:spcBef>
                          <a:spcPts val="0"/>
                        </a:spcBef>
                        <a:spcAft>
                          <a:spcPts val="0"/>
                        </a:spcAft>
                      </a:pPr>
                      <a:r>
                        <a:rPr lang="en-US" sz="2000" b="1" dirty="0">
                          <a:effectLst/>
                          <a:latin typeface="Times New Roman" panose="02020603050405020304" pitchFamily="18" charset="0"/>
                          <a:cs typeface="Times New Roman" panose="02020603050405020304" pitchFamily="18" charset="0"/>
                        </a:rPr>
                        <a:t>S.</a:t>
                      </a:r>
                      <a:r>
                        <a:rPr lang="en-US" sz="2000" b="1" spc="10" dirty="0">
                          <a:effectLst/>
                          <a:latin typeface="Times New Roman" panose="02020603050405020304" pitchFamily="18" charset="0"/>
                          <a:cs typeface="Times New Roman" panose="02020603050405020304" pitchFamily="18" charset="0"/>
                        </a:rPr>
                        <a:t> </a:t>
                      </a:r>
                      <a:r>
                        <a:rPr lang="en-US" sz="2000" b="1" spc="-25" dirty="0">
                          <a:effectLst/>
                          <a:latin typeface="Times New Roman" panose="02020603050405020304" pitchFamily="18" charset="0"/>
                          <a:cs typeface="Times New Roman" panose="02020603050405020304" pitchFamily="18" charset="0"/>
                        </a:rPr>
                        <a:t>No</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gn="ctr">
                        <a:lnSpc>
                          <a:spcPct val="100000"/>
                        </a:lnSpc>
                        <a:spcBef>
                          <a:spcPts val="0"/>
                        </a:spcBef>
                        <a:spcAft>
                          <a:spcPts val="0"/>
                        </a:spcAft>
                      </a:pPr>
                      <a:r>
                        <a:rPr lang="en-US" sz="2000" b="1" spc="-10" dirty="0">
                          <a:effectLst/>
                          <a:latin typeface="Times New Roman" panose="02020603050405020304" pitchFamily="18" charset="0"/>
                          <a:cs typeface="Times New Roman" panose="02020603050405020304" pitchFamily="18" charset="0"/>
                        </a:rPr>
                        <a:t>Section</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17195" marR="0" algn="ctr">
                        <a:lnSpc>
                          <a:spcPct val="100000"/>
                        </a:lnSpc>
                        <a:spcBef>
                          <a:spcPts val="0"/>
                        </a:spcBef>
                        <a:spcAft>
                          <a:spcPts val="0"/>
                        </a:spcAft>
                      </a:pPr>
                      <a:r>
                        <a:rPr lang="en-US" sz="2000" b="1" dirty="0">
                          <a:effectLst/>
                          <a:latin typeface="Times New Roman" panose="02020603050405020304" pitchFamily="18" charset="0"/>
                          <a:cs typeface="Times New Roman" panose="02020603050405020304" pitchFamily="18" charset="0"/>
                        </a:rPr>
                        <a:t>Current</a:t>
                      </a:r>
                      <a:r>
                        <a:rPr lang="en-US" sz="2000" b="1" spc="-70" dirty="0">
                          <a:effectLst/>
                          <a:latin typeface="Times New Roman" panose="02020603050405020304" pitchFamily="18" charset="0"/>
                          <a:cs typeface="Times New Roman" panose="02020603050405020304" pitchFamily="18" charset="0"/>
                        </a:rPr>
                        <a:t> </a:t>
                      </a:r>
                      <a:r>
                        <a:rPr lang="en-US" sz="2000" b="1" spc="-10" dirty="0">
                          <a:effectLst/>
                          <a:latin typeface="Times New Roman" panose="02020603050405020304" pitchFamily="18" charset="0"/>
                          <a:cs typeface="Times New Roman" panose="02020603050405020304" pitchFamily="18" charset="0"/>
                        </a:rPr>
                        <a:t>threshold</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234315" marR="0" algn="ctr">
                        <a:lnSpc>
                          <a:spcPct val="100000"/>
                        </a:lnSpc>
                        <a:spcBef>
                          <a:spcPts val="0"/>
                        </a:spcBef>
                        <a:spcAft>
                          <a:spcPts val="0"/>
                        </a:spcAft>
                      </a:pPr>
                      <a:r>
                        <a:rPr lang="en-US" sz="2000" b="1" spc="-10" dirty="0">
                          <a:effectLst/>
                          <a:latin typeface="Times New Roman" panose="02020603050405020304" pitchFamily="18" charset="0"/>
                          <a:cs typeface="Times New Roman" panose="02020603050405020304" pitchFamily="18" charset="0"/>
                        </a:rPr>
                        <a:t>Proposed</a:t>
                      </a:r>
                      <a:r>
                        <a:rPr lang="en-US" sz="2000" b="1" dirty="0">
                          <a:effectLst/>
                          <a:latin typeface="Times New Roman" panose="02020603050405020304" pitchFamily="18" charset="0"/>
                          <a:cs typeface="Times New Roman" panose="02020603050405020304" pitchFamily="18" charset="0"/>
                        </a:rPr>
                        <a:t> </a:t>
                      </a:r>
                      <a:r>
                        <a:rPr lang="en-US" sz="2000" b="1" spc="-10" dirty="0">
                          <a:effectLst/>
                          <a:latin typeface="Times New Roman" panose="02020603050405020304" pitchFamily="18" charset="0"/>
                          <a:cs typeface="Times New Roman" panose="02020603050405020304" pitchFamily="18" charset="0"/>
                        </a:rPr>
                        <a:t>threshold</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0"/>
                  </a:ext>
                </a:extLst>
              </a:tr>
              <a:tr h="611387">
                <a:tc>
                  <a:txBody>
                    <a:bodyPr/>
                    <a:lstStyle/>
                    <a:p>
                      <a:pPr marL="124460" marR="0">
                        <a:lnSpc>
                          <a:spcPct val="100000"/>
                        </a:lnSpc>
                        <a:spcBef>
                          <a:spcPts val="510"/>
                        </a:spcBef>
                        <a:spcAft>
                          <a:spcPts val="0"/>
                        </a:spcAft>
                      </a:pPr>
                      <a:r>
                        <a:rPr lang="en-US" sz="2000" spc="-25">
                          <a:effectLst/>
                          <a:latin typeface="Times New Roman" panose="02020603050405020304" pitchFamily="18" charset="0"/>
                          <a:cs typeface="Times New Roman" panose="02020603050405020304" pitchFamily="18" charset="0"/>
                        </a:rPr>
                        <a:t>3.</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nSpc>
                          <a:spcPct val="100000"/>
                        </a:lnSpc>
                        <a:spcBef>
                          <a:spcPts val="0"/>
                        </a:spcBef>
                        <a:spcAft>
                          <a:spcPts val="0"/>
                        </a:spcAft>
                        <a:tabLst>
                          <a:tab pos="508635" algn="l"/>
                          <a:tab pos="725170" algn="l"/>
                          <a:tab pos="1456690" algn="l"/>
                          <a:tab pos="1798320" algn="l"/>
                        </a:tabLst>
                      </a:pPr>
                      <a:r>
                        <a:rPr lang="en-US" sz="2000" spc="-25" dirty="0">
                          <a:effectLst/>
                          <a:latin typeface="Times New Roman" panose="02020603050405020304" pitchFamily="18" charset="0"/>
                          <a:cs typeface="Times New Roman" panose="02020603050405020304" pitchFamily="18" charset="0"/>
                        </a:rPr>
                        <a:t>194</a:t>
                      </a:r>
                      <a:r>
                        <a:rPr lang="en-US" sz="2000" dirty="0">
                          <a:effectLst/>
                          <a:latin typeface="Times New Roman" panose="02020603050405020304" pitchFamily="18" charset="0"/>
                          <a:cs typeface="Times New Roman" panose="02020603050405020304" pitchFamily="18" charset="0"/>
                        </a:rPr>
                        <a:t>	</a:t>
                      </a:r>
                      <a:r>
                        <a:rPr lang="en-US" sz="2000" spc="-50" dirty="0">
                          <a:effectLst/>
                          <a:latin typeface="Times New Roman" panose="02020603050405020304" pitchFamily="18" charset="0"/>
                          <a:cs typeface="Times New Roman" panose="02020603050405020304" pitchFamily="18" charset="0"/>
                        </a:rPr>
                        <a:t>-</a:t>
                      </a:r>
                      <a:r>
                        <a:rPr lang="en-US" sz="200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Dividend</a:t>
                      </a:r>
                      <a:r>
                        <a:rPr lang="en-US" sz="2000" dirty="0">
                          <a:effectLst/>
                          <a:latin typeface="Times New Roman" panose="02020603050405020304" pitchFamily="18" charset="0"/>
                          <a:cs typeface="Times New Roman" panose="02020603050405020304" pitchFamily="18" charset="0"/>
                        </a:rPr>
                        <a:t>	</a:t>
                      </a:r>
                      <a:r>
                        <a:rPr lang="en-US" sz="2000" spc="-25" dirty="0">
                          <a:effectLst/>
                          <a:latin typeface="Times New Roman" panose="02020603050405020304" pitchFamily="18" charset="0"/>
                          <a:cs typeface="Times New Roman" panose="02020603050405020304" pitchFamily="18" charset="0"/>
                        </a:rPr>
                        <a:t>for an </a:t>
                      </a:r>
                      <a:r>
                        <a:rPr lang="en-US" sz="2000" spc="-10" dirty="0">
                          <a:effectLst/>
                          <a:latin typeface="Times New Roman" panose="02020603050405020304" pitchFamily="18" charset="0"/>
                          <a:cs typeface="Times New Roman" panose="02020603050405020304" pitchFamily="18" charset="0"/>
                        </a:rPr>
                        <a:t>individual</a:t>
                      </a:r>
                      <a:r>
                        <a:rPr lang="en-US" sz="2000" spc="2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shareholder</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750"/>
                        </a:spcBef>
                        <a:spcAft>
                          <a:spcPts val="0"/>
                        </a:spcAft>
                      </a:pPr>
                      <a:r>
                        <a:rPr lang="en-US" sz="2000">
                          <a:effectLst/>
                          <a:latin typeface="Times New Roman" panose="02020603050405020304" pitchFamily="18" charset="0"/>
                          <a:cs typeface="Times New Roman" panose="02020603050405020304" pitchFamily="18" charset="0"/>
                        </a:rPr>
                        <a:t>Rs.</a:t>
                      </a:r>
                      <a:r>
                        <a:rPr lang="en-US" sz="2000" spc="-2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5,000/-</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750"/>
                        </a:spcBef>
                        <a:spcAft>
                          <a:spcPts val="0"/>
                        </a:spcAft>
                      </a:pPr>
                      <a:r>
                        <a:rPr lang="en-US" sz="2000" dirty="0">
                          <a:effectLst/>
                          <a:latin typeface="Times New Roman" panose="02020603050405020304" pitchFamily="18" charset="0"/>
                          <a:cs typeface="Times New Roman" panose="02020603050405020304" pitchFamily="18" charset="0"/>
                        </a:rPr>
                        <a:t>Rs.</a:t>
                      </a:r>
                      <a:r>
                        <a:rPr lang="en-US" sz="2000" spc="-2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10,000/-</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3"/>
                  </a:ext>
                </a:extLst>
              </a:tr>
              <a:tr h="985296">
                <a:tc>
                  <a:txBody>
                    <a:bodyPr/>
                    <a:lstStyle/>
                    <a:p>
                      <a:pPr marL="0" marR="0">
                        <a:lnSpc>
                          <a:spcPct val="100000"/>
                        </a:lnSpc>
                        <a:spcBef>
                          <a:spcPts val="710"/>
                        </a:spcBef>
                        <a:spcAft>
                          <a:spcPts val="0"/>
                        </a:spcAft>
                      </a:pPr>
                      <a:r>
                        <a:rPr lang="en-US" sz="2000">
                          <a:effectLst/>
                          <a:latin typeface="Times New Roman" panose="02020603050405020304" pitchFamily="18" charset="0"/>
                          <a:cs typeface="Times New Roman" panose="02020603050405020304" pitchFamily="18" charset="0"/>
                        </a:rPr>
                        <a:t> </a:t>
                      </a:r>
                    </a:p>
                    <a:p>
                      <a:pPr marL="124460" marR="0">
                        <a:lnSpc>
                          <a:spcPct val="100000"/>
                        </a:lnSpc>
                        <a:spcBef>
                          <a:spcPts val="5"/>
                        </a:spcBef>
                        <a:spcAft>
                          <a:spcPts val="0"/>
                        </a:spcAft>
                      </a:pPr>
                      <a:r>
                        <a:rPr lang="en-US" sz="2000" spc="-25">
                          <a:effectLst/>
                          <a:latin typeface="Times New Roman" panose="02020603050405020304" pitchFamily="18" charset="0"/>
                          <a:cs typeface="Times New Roman" panose="02020603050405020304" pitchFamily="18" charset="0"/>
                        </a:rPr>
                        <a:t>4.</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55880" algn="just">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194K - Income in respect of units of a mutual fund or specified</a:t>
                      </a:r>
                      <a:r>
                        <a:rPr lang="en-US" sz="2000" spc="31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company</a:t>
                      </a:r>
                      <a:r>
                        <a:rPr lang="en-US" sz="2000" spc="295">
                          <a:effectLst/>
                          <a:latin typeface="Times New Roman" panose="02020603050405020304" pitchFamily="18" charset="0"/>
                          <a:cs typeface="Times New Roman" panose="02020603050405020304" pitchFamily="18" charset="0"/>
                        </a:rPr>
                        <a:t>   </a:t>
                      </a:r>
                      <a:r>
                        <a:rPr lang="en-US" sz="2000" spc="-25">
                          <a:effectLst/>
                          <a:latin typeface="Times New Roman" panose="02020603050405020304" pitchFamily="18" charset="0"/>
                          <a:cs typeface="Times New Roman" panose="02020603050405020304" pitchFamily="18" charset="0"/>
                        </a:rPr>
                        <a:t>or</a:t>
                      </a:r>
                      <a:endParaRPr lang="en-US" sz="2000">
                        <a:effectLst/>
                        <a:latin typeface="Times New Roman" panose="02020603050405020304" pitchFamily="18" charset="0"/>
                        <a:cs typeface="Times New Roman" panose="02020603050405020304" pitchFamily="18" charset="0"/>
                      </a:endParaRPr>
                    </a:p>
                    <a:p>
                      <a:pPr marL="115570" marR="0">
                        <a:lnSpc>
                          <a:spcPct val="100000"/>
                        </a:lnSpc>
                        <a:spcBef>
                          <a:spcPts val="0"/>
                        </a:spcBef>
                        <a:spcAft>
                          <a:spcPts val="0"/>
                        </a:spcAft>
                      </a:pPr>
                      <a:r>
                        <a:rPr lang="en-US" sz="2000" spc="-10">
                          <a:effectLst/>
                          <a:latin typeface="Times New Roman" panose="02020603050405020304" pitchFamily="18" charset="0"/>
                          <a:cs typeface="Times New Roman" panose="02020603050405020304" pitchFamily="18" charset="0"/>
                        </a:rPr>
                        <a:t>undertaking</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0" marR="0">
                        <a:lnSpc>
                          <a:spcPct val="100000"/>
                        </a:lnSpc>
                        <a:spcBef>
                          <a:spcPts val="975"/>
                        </a:spcBef>
                        <a:spcAft>
                          <a:spcPts val="0"/>
                        </a:spcAft>
                      </a:pPr>
                      <a:r>
                        <a:rPr lang="en-US" sz="2000">
                          <a:effectLst/>
                          <a:latin typeface="Times New Roman" panose="02020603050405020304" pitchFamily="18" charset="0"/>
                          <a:cs typeface="Times New Roman" panose="02020603050405020304" pitchFamily="18" charset="0"/>
                        </a:rPr>
                        <a:t> </a:t>
                      </a:r>
                    </a:p>
                    <a:p>
                      <a:pPr marL="127635" marR="0">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Rs.</a:t>
                      </a:r>
                      <a:r>
                        <a:rPr lang="en-US" sz="2000" spc="-2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5,000/-</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0" marR="0">
                        <a:lnSpc>
                          <a:spcPct val="100000"/>
                        </a:lnSpc>
                        <a:spcBef>
                          <a:spcPts val="975"/>
                        </a:spcBef>
                        <a:spcAft>
                          <a:spcPts val="0"/>
                        </a:spcAft>
                      </a:pPr>
                      <a:r>
                        <a:rPr lang="en-US" sz="2000" dirty="0">
                          <a:effectLst/>
                          <a:latin typeface="Times New Roman" panose="02020603050405020304" pitchFamily="18" charset="0"/>
                          <a:cs typeface="Times New Roman" panose="02020603050405020304" pitchFamily="18" charset="0"/>
                        </a:rPr>
                        <a:t> </a:t>
                      </a:r>
                    </a:p>
                    <a:p>
                      <a:pPr marL="127635" marR="0">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Rs.</a:t>
                      </a:r>
                      <a:r>
                        <a:rPr lang="en-US" sz="2000" spc="-2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10,000/-</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4"/>
                  </a:ext>
                </a:extLst>
              </a:tr>
              <a:tr h="684013">
                <a:tc>
                  <a:txBody>
                    <a:bodyPr/>
                    <a:lstStyle/>
                    <a:p>
                      <a:pPr marL="124460" marR="0">
                        <a:lnSpc>
                          <a:spcPct val="100000"/>
                        </a:lnSpc>
                        <a:spcBef>
                          <a:spcPts val="1300"/>
                        </a:spcBef>
                        <a:spcAft>
                          <a:spcPts val="0"/>
                        </a:spcAft>
                      </a:pPr>
                      <a:r>
                        <a:rPr lang="en-US" sz="2000" spc="-25">
                          <a:effectLst/>
                          <a:latin typeface="Times New Roman" panose="02020603050405020304" pitchFamily="18" charset="0"/>
                          <a:cs typeface="Times New Roman" panose="02020603050405020304" pitchFamily="18" charset="0"/>
                        </a:rPr>
                        <a:t>5.</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nSpc>
                          <a:spcPct val="100000"/>
                        </a:lnSpc>
                        <a:spcBef>
                          <a:spcPts val="0"/>
                        </a:spcBef>
                        <a:spcAft>
                          <a:spcPts val="0"/>
                        </a:spcAft>
                        <a:tabLst>
                          <a:tab pos="630555" algn="l"/>
                          <a:tab pos="868045" algn="l"/>
                          <a:tab pos="1645920" algn="l"/>
                        </a:tabLst>
                      </a:pPr>
                      <a:r>
                        <a:rPr lang="en-US" sz="2000" spc="-20" dirty="0">
                          <a:effectLst/>
                          <a:latin typeface="Times New Roman" panose="02020603050405020304" pitchFamily="18" charset="0"/>
                          <a:cs typeface="Times New Roman" panose="02020603050405020304" pitchFamily="18" charset="0"/>
                        </a:rPr>
                        <a:t>194B</a:t>
                      </a:r>
                      <a:r>
                        <a:rPr lang="en-US" sz="2000" spc="-50" dirty="0">
                          <a:effectLst/>
                          <a:latin typeface="Times New Roman" panose="02020603050405020304" pitchFamily="18" charset="0"/>
                          <a:cs typeface="Times New Roman" panose="02020603050405020304" pitchFamily="18" charset="0"/>
                        </a:rPr>
                        <a:t>-</a:t>
                      </a:r>
                      <a:r>
                        <a:rPr lang="en-US" sz="2000" spc="-10" dirty="0">
                          <a:effectLst/>
                          <a:latin typeface="Times New Roman" panose="02020603050405020304" pitchFamily="18" charset="0"/>
                          <a:cs typeface="Times New Roman" panose="02020603050405020304" pitchFamily="18" charset="0"/>
                        </a:rPr>
                        <a:t>Winnings </a:t>
                      </a:r>
                      <a:r>
                        <a:rPr lang="en-US" sz="2000" spc="-20" dirty="0">
                          <a:effectLst/>
                          <a:latin typeface="Times New Roman" panose="02020603050405020304" pitchFamily="18" charset="0"/>
                          <a:cs typeface="Times New Roman" panose="02020603050405020304" pitchFamily="18" charset="0"/>
                        </a:rPr>
                        <a:t>from </a:t>
                      </a:r>
                      <a:r>
                        <a:rPr lang="en-US" sz="2000" spc="-10" dirty="0">
                          <a:effectLst/>
                          <a:latin typeface="Times New Roman" panose="02020603050405020304" pitchFamily="18" charset="0"/>
                          <a:cs typeface="Times New Roman" panose="02020603050405020304" pitchFamily="18" charset="0"/>
                        </a:rPr>
                        <a:t>lottery, crossword </a:t>
                      </a:r>
                      <a:r>
                        <a:rPr lang="en-US" sz="2000" spc="-20" dirty="0">
                          <a:effectLst/>
                          <a:latin typeface="Times New Roman" panose="02020603050405020304" pitchFamily="18" charset="0"/>
                          <a:cs typeface="Times New Roman" panose="02020603050405020304" pitchFamily="18" charset="0"/>
                        </a:rPr>
                        <a:t>puzzle, etc.</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rowSpan="2">
                  <a:txBody>
                    <a:bodyPr/>
                    <a:lstStyle/>
                    <a:p>
                      <a:pPr marL="0" marR="0">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  Aggregate of amounts exceeding Rs. 10,000/- during the financial year</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rowSpan="2">
                  <a:txBody>
                    <a:bodyPr/>
                    <a:lstStyle/>
                    <a:p>
                      <a:pPr marL="0" marR="0">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 Rs.</a:t>
                      </a:r>
                      <a:r>
                        <a:rPr lang="en-US" sz="2000" spc="2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10,000/-</a:t>
                      </a:r>
                      <a:r>
                        <a:rPr lang="en-US" sz="2000" spc="2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in</a:t>
                      </a:r>
                      <a:r>
                        <a:rPr lang="en-US" sz="2000" spc="19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respect of a single transaction</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5"/>
                  </a:ext>
                </a:extLst>
              </a:tr>
              <a:tr h="602610">
                <a:tc>
                  <a:txBody>
                    <a:bodyPr/>
                    <a:lstStyle/>
                    <a:p>
                      <a:pPr marL="0" marR="0">
                        <a:lnSpc>
                          <a:spcPct val="100000"/>
                        </a:lnSpc>
                        <a:spcBef>
                          <a:spcPts val="665"/>
                        </a:spcBef>
                        <a:spcAft>
                          <a:spcPts val="0"/>
                        </a:spcAft>
                      </a:pPr>
                      <a:r>
                        <a:rPr lang="en-US" sz="2000" dirty="0">
                          <a:effectLst/>
                          <a:latin typeface="Times New Roman" panose="02020603050405020304" pitchFamily="18" charset="0"/>
                          <a:cs typeface="Times New Roman" panose="02020603050405020304" pitchFamily="18" charset="0"/>
                        </a:rPr>
                        <a:t> </a:t>
                      </a:r>
                    </a:p>
                    <a:p>
                      <a:pPr marL="124460" marR="0">
                        <a:lnSpc>
                          <a:spcPct val="100000"/>
                        </a:lnSpc>
                        <a:spcBef>
                          <a:spcPts val="0"/>
                        </a:spcBef>
                        <a:spcAft>
                          <a:spcPts val="0"/>
                        </a:spcAft>
                      </a:pPr>
                      <a:r>
                        <a:rPr lang="en-US" sz="2000" spc="-25" dirty="0">
                          <a:effectLst/>
                          <a:latin typeface="Times New Roman" panose="02020603050405020304" pitchFamily="18" charset="0"/>
                          <a:cs typeface="Times New Roman" panose="02020603050405020304" pitchFamily="18" charset="0"/>
                        </a:rPr>
                        <a:t>6.</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55880">
                        <a:lnSpc>
                          <a:spcPct val="100000"/>
                        </a:lnSpc>
                        <a:spcBef>
                          <a:spcPts val="0"/>
                        </a:spcBef>
                        <a:spcAft>
                          <a:spcPts val="0"/>
                        </a:spcAft>
                        <a:tabLst>
                          <a:tab pos="697865" algn="l"/>
                          <a:tab pos="901700" algn="l"/>
                          <a:tab pos="1645920" algn="l"/>
                        </a:tabLst>
                      </a:pPr>
                      <a:r>
                        <a:rPr lang="en-US" sz="2000" spc="-10" dirty="0">
                          <a:effectLst/>
                          <a:latin typeface="Times New Roman" panose="02020603050405020304" pitchFamily="18" charset="0"/>
                          <a:cs typeface="Times New Roman" panose="02020603050405020304" pitchFamily="18" charset="0"/>
                        </a:rPr>
                        <a:t>194BB</a:t>
                      </a:r>
                      <a:r>
                        <a:rPr lang="en-US" sz="2000" dirty="0">
                          <a:effectLst/>
                          <a:latin typeface="Times New Roman" panose="02020603050405020304" pitchFamily="18" charset="0"/>
                          <a:cs typeface="Times New Roman" panose="02020603050405020304" pitchFamily="18" charset="0"/>
                        </a:rPr>
                        <a:t>	</a:t>
                      </a:r>
                      <a:r>
                        <a:rPr lang="en-US" sz="2000" spc="-5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Winnings </a:t>
                      </a:r>
                      <a:r>
                        <a:rPr lang="en-US" sz="2000" spc="-20" dirty="0">
                          <a:effectLst/>
                          <a:latin typeface="Times New Roman" panose="02020603050405020304" pitchFamily="18" charset="0"/>
                          <a:cs typeface="Times New Roman" panose="02020603050405020304" pitchFamily="18" charset="0"/>
                        </a:rPr>
                        <a:t>from </a:t>
                      </a:r>
                      <a:r>
                        <a:rPr lang="en-US" sz="2000" dirty="0">
                          <a:effectLst/>
                          <a:latin typeface="Times New Roman" panose="02020603050405020304" pitchFamily="18" charset="0"/>
                          <a:cs typeface="Times New Roman" panose="02020603050405020304" pitchFamily="18" charset="0"/>
                        </a:rPr>
                        <a:t>horse race</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10006"/>
                  </a:ext>
                </a:extLst>
              </a:tr>
              <a:tr h="836290">
                <a:tc>
                  <a:txBody>
                    <a:bodyPr/>
                    <a:lstStyle/>
                    <a:p>
                      <a:pPr marL="124460" marR="0">
                        <a:lnSpc>
                          <a:spcPct val="100000"/>
                        </a:lnSpc>
                        <a:spcBef>
                          <a:spcPts val="1015"/>
                        </a:spcBef>
                        <a:spcAft>
                          <a:spcPts val="0"/>
                        </a:spcAft>
                      </a:pPr>
                      <a:r>
                        <a:rPr lang="en-US" sz="1800" spc="-25" dirty="0">
                          <a:effectLst/>
                          <a:latin typeface="Times New Roman" panose="02020603050405020304" pitchFamily="18" charset="0"/>
                          <a:cs typeface="Times New Roman" panose="02020603050405020304" pitchFamily="18" charset="0"/>
                        </a:rPr>
                        <a:t>7.</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nSpc>
                          <a:spcPct val="100000"/>
                        </a:lnSpc>
                        <a:spcBef>
                          <a:spcPts val="0"/>
                        </a:spcBef>
                        <a:spcAft>
                          <a:spcPts val="0"/>
                        </a:spcAft>
                        <a:tabLst>
                          <a:tab pos="877570" algn="l"/>
                          <a:tab pos="1353185" algn="l"/>
                        </a:tabLst>
                      </a:pPr>
                      <a:r>
                        <a:rPr lang="en-US" sz="1800" spc="-20" dirty="0">
                          <a:effectLst/>
                          <a:latin typeface="Times New Roman" panose="02020603050405020304" pitchFamily="18" charset="0"/>
                          <a:cs typeface="Times New Roman" panose="02020603050405020304" pitchFamily="18" charset="0"/>
                        </a:rPr>
                        <a:t>194D</a:t>
                      </a:r>
                      <a:r>
                        <a:rPr lang="en-US" sz="1800" dirty="0">
                          <a:effectLst/>
                          <a:latin typeface="Times New Roman" panose="02020603050405020304" pitchFamily="18" charset="0"/>
                          <a:cs typeface="Times New Roman" panose="02020603050405020304" pitchFamily="18" charset="0"/>
                        </a:rPr>
                        <a:t>	</a:t>
                      </a:r>
                      <a:r>
                        <a:rPr lang="en-US" sz="1800" spc="-50" dirty="0">
                          <a:effectLst/>
                          <a:latin typeface="Times New Roman" panose="02020603050405020304" pitchFamily="18" charset="0"/>
                          <a:cs typeface="Times New Roman" panose="02020603050405020304" pitchFamily="18" charset="0"/>
                        </a:rPr>
                        <a:t>-</a:t>
                      </a:r>
                      <a:r>
                        <a:rPr lang="en-US" sz="180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Insurance Commission</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1015"/>
                        </a:spcBef>
                        <a:spcAft>
                          <a:spcPts val="0"/>
                        </a:spcAft>
                      </a:pPr>
                      <a:r>
                        <a:rPr lang="en-US" sz="1800" dirty="0">
                          <a:effectLst/>
                          <a:latin typeface="Times New Roman" panose="02020603050405020304" pitchFamily="18" charset="0"/>
                          <a:cs typeface="Times New Roman" panose="02020603050405020304" pitchFamily="18" charset="0"/>
                        </a:rPr>
                        <a:t>Rs.</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15,000/-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1255"/>
                        </a:spcBef>
                        <a:spcAft>
                          <a:spcPts val="0"/>
                        </a:spcAft>
                      </a:pPr>
                      <a:r>
                        <a:rPr lang="en-US" sz="1800" dirty="0">
                          <a:effectLst/>
                          <a:latin typeface="Times New Roman" panose="02020603050405020304" pitchFamily="18" charset="0"/>
                          <a:cs typeface="Times New Roman" panose="02020603050405020304" pitchFamily="18" charset="0"/>
                        </a:rPr>
                        <a:t>Rs.</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20,000/-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2419017258"/>
                  </a:ext>
                </a:extLst>
              </a:tr>
            </a:tbl>
          </a:graphicData>
        </a:graphic>
      </p:graphicFrame>
      <p:sp>
        <p:nvSpPr>
          <p:cNvPr id="2" name="Footer Placeholder 1">
            <a:extLst>
              <a:ext uri="{FF2B5EF4-FFF2-40B4-BE49-F238E27FC236}">
                <a16:creationId xmlns:a16="http://schemas.microsoft.com/office/drawing/2014/main" id="{DBB4470A-37F4-1A79-9AC9-3BC2F5AC0E9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1805986725"/>
              </p:ext>
            </p:extLst>
          </p:nvPr>
        </p:nvGraphicFramePr>
        <p:xfrm>
          <a:off x="304800" y="457200"/>
          <a:ext cx="8610600" cy="5341734"/>
        </p:xfrm>
        <a:graphic>
          <a:graphicData uri="http://schemas.openxmlformats.org/drawingml/2006/table">
            <a:tbl>
              <a:tblPr firstRow="1" firstCol="1" lastRow="1" lastCol="1" bandRow="1" bandCol="1">
                <a:tableStyleId>{5940675A-B579-460E-94D1-54222C63F5DA}</a:tableStyleId>
              </a:tblPr>
              <a:tblGrid>
                <a:gridCol w="685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gridCol w="2296317">
                  <a:extLst>
                    <a:ext uri="{9D8B030D-6E8A-4147-A177-3AD203B41FA5}">
                      <a16:colId xmlns:a16="http://schemas.microsoft.com/office/drawing/2014/main" val="20002"/>
                    </a:ext>
                  </a:extLst>
                </a:gridCol>
                <a:gridCol w="2275683">
                  <a:extLst>
                    <a:ext uri="{9D8B030D-6E8A-4147-A177-3AD203B41FA5}">
                      <a16:colId xmlns:a16="http://schemas.microsoft.com/office/drawing/2014/main" val="20003"/>
                    </a:ext>
                  </a:extLst>
                </a:gridCol>
              </a:tblGrid>
              <a:tr h="422711">
                <a:tc>
                  <a:txBody>
                    <a:bodyPr/>
                    <a:lstStyle/>
                    <a:p>
                      <a:pPr marL="124460" marR="0">
                        <a:lnSpc>
                          <a:spcPct val="100000"/>
                        </a:lnSpc>
                        <a:spcBef>
                          <a:spcPts val="0"/>
                        </a:spcBef>
                        <a:spcAft>
                          <a:spcPts val="0"/>
                        </a:spcAft>
                      </a:pPr>
                      <a:r>
                        <a:rPr lang="en-US" sz="2000" b="1" dirty="0">
                          <a:effectLst/>
                          <a:latin typeface="Times New Roman" panose="02020603050405020304" pitchFamily="18" charset="0"/>
                          <a:cs typeface="Times New Roman" panose="02020603050405020304" pitchFamily="18" charset="0"/>
                        </a:rPr>
                        <a:t>S.</a:t>
                      </a:r>
                      <a:r>
                        <a:rPr lang="en-US" sz="2000" b="1" spc="10" dirty="0">
                          <a:effectLst/>
                          <a:latin typeface="Times New Roman" panose="02020603050405020304" pitchFamily="18" charset="0"/>
                          <a:cs typeface="Times New Roman" panose="02020603050405020304" pitchFamily="18" charset="0"/>
                        </a:rPr>
                        <a:t> </a:t>
                      </a:r>
                      <a:r>
                        <a:rPr lang="en-US" sz="2000" b="1" spc="-25" dirty="0">
                          <a:effectLst/>
                          <a:latin typeface="Times New Roman" panose="02020603050405020304" pitchFamily="18" charset="0"/>
                          <a:cs typeface="Times New Roman" panose="02020603050405020304" pitchFamily="18" charset="0"/>
                        </a:rPr>
                        <a:t>No</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nSpc>
                          <a:spcPct val="100000"/>
                        </a:lnSpc>
                        <a:spcBef>
                          <a:spcPts val="0"/>
                        </a:spcBef>
                        <a:spcAft>
                          <a:spcPts val="0"/>
                        </a:spcAft>
                      </a:pPr>
                      <a:r>
                        <a:rPr lang="en-US" sz="2000" b="1" spc="-10" dirty="0">
                          <a:effectLst/>
                          <a:latin typeface="Times New Roman" panose="02020603050405020304" pitchFamily="18" charset="0"/>
                          <a:cs typeface="Times New Roman" panose="02020603050405020304" pitchFamily="18" charset="0"/>
                        </a:rPr>
                        <a:t>Section</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17195" marR="0">
                        <a:lnSpc>
                          <a:spcPct val="100000"/>
                        </a:lnSpc>
                        <a:spcBef>
                          <a:spcPts val="0"/>
                        </a:spcBef>
                        <a:spcAft>
                          <a:spcPts val="0"/>
                        </a:spcAft>
                      </a:pPr>
                      <a:r>
                        <a:rPr lang="en-US" sz="2000" b="1" dirty="0">
                          <a:effectLst/>
                          <a:latin typeface="Times New Roman" panose="02020603050405020304" pitchFamily="18" charset="0"/>
                          <a:cs typeface="Times New Roman" panose="02020603050405020304" pitchFamily="18" charset="0"/>
                        </a:rPr>
                        <a:t>Current</a:t>
                      </a:r>
                      <a:r>
                        <a:rPr lang="en-US" sz="2000" b="1" spc="-70" dirty="0">
                          <a:effectLst/>
                          <a:latin typeface="Times New Roman" panose="02020603050405020304" pitchFamily="18" charset="0"/>
                          <a:cs typeface="Times New Roman" panose="02020603050405020304" pitchFamily="18" charset="0"/>
                        </a:rPr>
                        <a:t> </a:t>
                      </a:r>
                      <a:r>
                        <a:rPr lang="en-US" sz="2000" b="1" spc="-10" dirty="0">
                          <a:effectLst/>
                          <a:latin typeface="Times New Roman" panose="02020603050405020304" pitchFamily="18" charset="0"/>
                          <a:cs typeface="Times New Roman" panose="02020603050405020304" pitchFamily="18" charset="0"/>
                        </a:rPr>
                        <a:t>threshold</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234315" marR="0">
                        <a:lnSpc>
                          <a:spcPct val="100000"/>
                        </a:lnSpc>
                        <a:spcBef>
                          <a:spcPts val="0"/>
                        </a:spcBef>
                        <a:spcAft>
                          <a:spcPts val="0"/>
                        </a:spcAft>
                      </a:pPr>
                      <a:r>
                        <a:rPr lang="en-US" sz="2000" b="1" spc="-10" dirty="0">
                          <a:effectLst/>
                          <a:latin typeface="Times New Roman" panose="02020603050405020304" pitchFamily="18" charset="0"/>
                          <a:cs typeface="Times New Roman" panose="02020603050405020304" pitchFamily="18" charset="0"/>
                        </a:rPr>
                        <a:t>Proposed</a:t>
                      </a:r>
                      <a:r>
                        <a:rPr lang="en-US" sz="2000" b="1" dirty="0">
                          <a:effectLst/>
                          <a:latin typeface="Times New Roman" panose="02020603050405020304" pitchFamily="18" charset="0"/>
                          <a:cs typeface="Times New Roman" panose="02020603050405020304" pitchFamily="18" charset="0"/>
                        </a:rPr>
                        <a:t> </a:t>
                      </a:r>
                      <a:r>
                        <a:rPr lang="en-US" sz="2000" b="1" spc="-10" dirty="0">
                          <a:effectLst/>
                          <a:latin typeface="Times New Roman" panose="02020603050405020304" pitchFamily="18" charset="0"/>
                          <a:cs typeface="Times New Roman" panose="02020603050405020304" pitchFamily="18" charset="0"/>
                        </a:rPr>
                        <a:t>threshold</a:t>
                      </a:r>
                      <a:endParaRPr lang="en-US" sz="2000" b="1"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0"/>
                  </a:ext>
                </a:extLst>
              </a:tr>
              <a:tr h="1274288">
                <a:tc>
                  <a:txBody>
                    <a:bodyPr/>
                    <a:lstStyle/>
                    <a:p>
                      <a:pPr marL="0" marR="0">
                        <a:lnSpc>
                          <a:spcPct val="100000"/>
                        </a:lnSpc>
                        <a:spcBef>
                          <a:spcPts val="640"/>
                        </a:spcBef>
                        <a:spcAft>
                          <a:spcPts val="0"/>
                        </a:spcAft>
                      </a:pPr>
                      <a:r>
                        <a:rPr lang="en-US" sz="2000">
                          <a:effectLst/>
                          <a:latin typeface="Times New Roman" panose="02020603050405020304" pitchFamily="18" charset="0"/>
                          <a:cs typeface="Times New Roman" panose="02020603050405020304" pitchFamily="18" charset="0"/>
                        </a:rPr>
                        <a:t> </a:t>
                      </a:r>
                    </a:p>
                    <a:p>
                      <a:pPr marL="124460" marR="0">
                        <a:lnSpc>
                          <a:spcPct val="100000"/>
                        </a:lnSpc>
                        <a:spcBef>
                          <a:spcPts val="0"/>
                        </a:spcBef>
                        <a:spcAft>
                          <a:spcPts val="0"/>
                        </a:spcAft>
                      </a:pPr>
                      <a:r>
                        <a:rPr lang="en-US" sz="2000" spc="-25">
                          <a:effectLst/>
                          <a:latin typeface="Times New Roman" panose="02020603050405020304" pitchFamily="18" charset="0"/>
                          <a:cs typeface="Times New Roman" panose="02020603050405020304" pitchFamily="18" charset="0"/>
                        </a:rPr>
                        <a:t>8.</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56515">
                        <a:lnSpc>
                          <a:spcPct val="100000"/>
                        </a:lnSpc>
                        <a:spcBef>
                          <a:spcPts val="0"/>
                        </a:spcBef>
                        <a:spcAft>
                          <a:spcPts val="0"/>
                        </a:spcAft>
                        <a:tabLst>
                          <a:tab pos="1018540" algn="l"/>
                          <a:tab pos="1448435" algn="l"/>
                        </a:tabLst>
                      </a:pPr>
                      <a:r>
                        <a:rPr lang="en-US" sz="2000" dirty="0">
                          <a:effectLst/>
                          <a:latin typeface="Times New Roman" panose="02020603050405020304" pitchFamily="18" charset="0"/>
                          <a:cs typeface="Times New Roman" panose="02020603050405020304" pitchFamily="18" charset="0"/>
                        </a:rPr>
                        <a:t>194G</a:t>
                      </a:r>
                      <a:r>
                        <a:rPr lang="en-US" sz="2000" spc="2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a:t>
                      </a:r>
                      <a:r>
                        <a:rPr lang="en-US" sz="2000" spc="2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Income</a:t>
                      </a:r>
                      <a:r>
                        <a:rPr lang="en-US" sz="2000" spc="2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by</a:t>
                      </a:r>
                      <a:r>
                        <a:rPr lang="en-US" sz="2000" spc="2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way</a:t>
                      </a:r>
                      <a:r>
                        <a:rPr lang="en-US" sz="2000" spc="20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of </a:t>
                      </a:r>
                      <a:r>
                        <a:rPr lang="en-US" sz="2000" spc="-10" dirty="0">
                          <a:effectLst/>
                          <a:latin typeface="Times New Roman" panose="02020603050405020304" pitchFamily="18" charset="0"/>
                          <a:cs typeface="Times New Roman" panose="02020603050405020304" pitchFamily="18" charset="0"/>
                        </a:rPr>
                        <a:t>commission,</a:t>
                      </a:r>
                      <a:r>
                        <a:rPr lang="en-US" sz="2000"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prize </a:t>
                      </a:r>
                      <a:r>
                        <a:rPr lang="en-US" sz="2000" dirty="0">
                          <a:effectLst/>
                          <a:latin typeface="Times New Roman" panose="02020603050405020304" pitchFamily="18" charset="0"/>
                          <a:cs typeface="Times New Roman" panose="02020603050405020304" pitchFamily="18" charset="0"/>
                        </a:rPr>
                        <a:t>etc.</a:t>
                      </a:r>
                      <a:r>
                        <a:rPr lang="en-US" sz="2000" spc="180" dirty="0">
                          <a:effectLst/>
                          <a:latin typeface="Times New Roman" panose="02020603050405020304" pitchFamily="18" charset="0"/>
                          <a:cs typeface="Times New Roman" panose="02020603050405020304" pitchFamily="18" charset="0"/>
                        </a:rPr>
                        <a:t>  </a:t>
                      </a:r>
                      <a:r>
                        <a:rPr lang="en-US" sz="2000" spc="-25" dirty="0">
                          <a:effectLst/>
                          <a:latin typeface="Times New Roman" panose="02020603050405020304" pitchFamily="18" charset="0"/>
                          <a:cs typeface="Times New Roman" panose="02020603050405020304" pitchFamily="18" charset="0"/>
                        </a:rPr>
                        <a:t>on</a:t>
                      </a:r>
                      <a:endParaRPr lang="en-US" sz="2000" dirty="0">
                        <a:effectLst/>
                        <a:latin typeface="Times New Roman" panose="02020603050405020304" pitchFamily="18" charset="0"/>
                        <a:cs typeface="Times New Roman" panose="02020603050405020304" pitchFamily="18" charset="0"/>
                      </a:endParaRPr>
                    </a:p>
                    <a:p>
                      <a:pPr marL="115570" marR="0">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lottery</a:t>
                      </a:r>
                      <a:r>
                        <a:rPr lang="en-US" sz="2000" spc="-45"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tickets</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0" marR="0">
                        <a:lnSpc>
                          <a:spcPct val="100000"/>
                        </a:lnSpc>
                        <a:spcBef>
                          <a:spcPts val="640"/>
                        </a:spcBef>
                        <a:spcAft>
                          <a:spcPts val="0"/>
                        </a:spcAft>
                      </a:pPr>
                      <a:r>
                        <a:rPr lang="en-US" sz="2000">
                          <a:effectLst/>
                          <a:latin typeface="Times New Roman" panose="02020603050405020304" pitchFamily="18" charset="0"/>
                          <a:cs typeface="Times New Roman" panose="02020603050405020304" pitchFamily="18" charset="0"/>
                        </a:rPr>
                        <a:t> </a:t>
                      </a:r>
                    </a:p>
                    <a:p>
                      <a:pPr marL="127635" marR="0">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Rs.</a:t>
                      </a:r>
                      <a:r>
                        <a:rPr lang="en-US" sz="2000" spc="-2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15,000/-</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0" marR="0">
                        <a:lnSpc>
                          <a:spcPct val="100000"/>
                        </a:lnSpc>
                        <a:spcBef>
                          <a:spcPts val="880"/>
                        </a:spcBef>
                        <a:spcAft>
                          <a:spcPts val="0"/>
                        </a:spcAft>
                      </a:pPr>
                      <a:r>
                        <a:rPr lang="en-US" sz="2000" dirty="0">
                          <a:effectLst/>
                          <a:latin typeface="Times New Roman" panose="02020603050405020304" pitchFamily="18" charset="0"/>
                          <a:cs typeface="Times New Roman" panose="02020603050405020304" pitchFamily="18" charset="0"/>
                        </a:rPr>
                        <a:t> </a:t>
                      </a:r>
                    </a:p>
                    <a:p>
                      <a:pPr marL="127635" marR="0">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Rs.</a:t>
                      </a:r>
                      <a:r>
                        <a:rPr lang="en-US" sz="2000" spc="-2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20,000/-</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2"/>
                  </a:ext>
                </a:extLst>
              </a:tr>
              <a:tr h="846447">
                <a:tc>
                  <a:txBody>
                    <a:bodyPr/>
                    <a:lstStyle/>
                    <a:p>
                      <a:pPr marL="124460" marR="0">
                        <a:lnSpc>
                          <a:spcPct val="100000"/>
                        </a:lnSpc>
                        <a:spcBef>
                          <a:spcPts val="990"/>
                        </a:spcBef>
                        <a:spcAft>
                          <a:spcPts val="0"/>
                        </a:spcAft>
                      </a:pPr>
                      <a:r>
                        <a:rPr lang="en-US" sz="2000" spc="-25" dirty="0">
                          <a:effectLst/>
                          <a:latin typeface="Times New Roman" panose="02020603050405020304" pitchFamily="18" charset="0"/>
                          <a:cs typeface="Times New Roman" panose="02020603050405020304" pitchFamily="18" charset="0"/>
                        </a:rPr>
                        <a:t>9.</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nSpc>
                          <a:spcPct val="100000"/>
                        </a:lnSpc>
                        <a:spcBef>
                          <a:spcPts val="0"/>
                        </a:spcBef>
                        <a:spcAft>
                          <a:spcPts val="0"/>
                        </a:spcAft>
                        <a:tabLst>
                          <a:tab pos="633730" algn="l"/>
                          <a:tab pos="865505" algn="l"/>
                          <a:tab pos="1813560" algn="l"/>
                        </a:tabLst>
                      </a:pPr>
                      <a:r>
                        <a:rPr lang="en-US" sz="2000" spc="-20" dirty="0">
                          <a:effectLst/>
                          <a:latin typeface="Times New Roman" panose="02020603050405020304" pitchFamily="18" charset="0"/>
                          <a:cs typeface="Times New Roman" panose="02020603050405020304" pitchFamily="18" charset="0"/>
                        </a:rPr>
                        <a:t>194H</a:t>
                      </a:r>
                      <a:r>
                        <a:rPr lang="en-US" sz="2000" dirty="0">
                          <a:effectLst/>
                          <a:latin typeface="Times New Roman" panose="02020603050405020304" pitchFamily="18" charset="0"/>
                          <a:cs typeface="Times New Roman" panose="02020603050405020304" pitchFamily="18" charset="0"/>
                        </a:rPr>
                        <a:t>	</a:t>
                      </a:r>
                      <a:r>
                        <a:rPr lang="en-US" sz="2000" spc="-50" dirty="0">
                          <a:effectLst/>
                          <a:latin typeface="Times New Roman" panose="02020603050405020304" pitchFamily="18" charset="0"/>
                          <a:cs typeface="Times New Roman" panose="02020603050405020304" pitchFamily="18" charset="0"/>
                        </a:rPr>
                        <a:t>-</a:t>
                      </a:r>
                      <a:r>
                        <a:rPr lang="en-US" sz="200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Commission </a:t>
                      </a:r>
                      <a:r>
                        <a:rPr lang="en-US" sz="2000" spc="-25" dirty="0">
                          <a:effectLst/>
                          <a:latin typeface="Times New Roman" panose="02020603050405020304" pitchFamily="18" charset="0"/>
                          <a:cs typeface="Times New Roman" panose="02020603050405020304" pitchFamily="18" charset="0"/>
                        </a:rPr>
                        <a:t>or</a:t>
                      </a:r>
                      <a:endParaRPr lang="en-US" sz="2000" dirty="0">
                        <a:effectLst/>
                        <a:latin typeface="Times New Roman" panose="02020603050405020304" pitchFamily="18" charset="0"/>
                        <a:cs typeface="Times New Roman" panose="02020603050405020304" pitchFamily="18" charset="0"/>
                      </a:endParaRPr>
                    </a:p>
                    <a:p>
                      <a:pPr marL="115570" marR="0">
                        <a:lnSpc>
                          <a:spcPct val="100000"/>
                        </a:lnSpc>
                        <a:spcBef>
                          <a:spcPts val="685"/>
                        </a:spcBef>
                        <a:spcAft>
                          <a:spcPts val="0"/>
                        </a:spcAft>
                      </a:pPr>
                      <a:r>
                        <a:rPr lang="en-US" sz="2000" spc="-10" dirty="0">
                          <a:effectLst/>
                          <a:latin typeface="Times New Roman" panose="02020603050405020304" pitchFamily="18" charset="0"/>
                          <a:cs typeface="Times New Roman" panose="02020603050405020304" pitchFamily="18" charset="0"/>
                        </a:rPr>
                        <a:t>brokerage</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990"/>
                        </a:spcBef>
                        <a:spcAft>
                          <a:spcPts val="0"/>
                        </a:spcAft>
                      </a:pPr>
                      <a:r>
                        <a:rPr lang="en-US" sz="2000" dirty="0" err="1">
                          <a:effectLst/>
                          <a:latin typeface="Times New Roman" panose="02020603050405020304" pitchFamily="18" charset="0"/>
                          <a:cs typeface="Times New Roman" panose="02020603050405020304" pitchFamily="18" charset="0"/>
                        </a:rPr>
                        <a:t>Rs</a:t>
                      </a:r>
                      <a:r>
                        <a:rPr lang="en-US" sz="2000" dirty="0">
                          <a:effectLst/>
                          <a:latin typeface="Times New Roman" panose="02020603050405020304" pitchFamily="18" charset="0"/>
                          <a:cs typeface="Times New Roman" panose="02020603050405020304" pitchFamily="18" charset="0"/>
                        </a:rPr>
                        <a:t>.</a:t>
                      </a:r>
                      <a:r>
                        <a:rPr lang="en-US" sz="2000" spc="-20" dirty="0">
                          <a:effectLst/>
                          <a:latin typeface="Times New Roman" panose="02020603050405020304" pitchFamily="18" charset="0"/>
                          <a:cs typeface="Times New Roman" panose="02020603050405020304" pitchFamily="18" charset="0"/>
                        </a:rPr>
                        <a:t> </a:t>
                      </a:r>
                      <a:r>
                        <a:rPr lang="en-US" sz="2000" spc="-10" dirty="0">
                          <a:effectLst/>
                          <a:latin typeface="Times New Roman" panose="02020603050405020304" pitchFamily="18" charset="0"/>
                          <a:cs typeface="Times New Roman" panose="02020603050405020304" pitchFamily="18" charset="0"/>
                        </a:rPr>
                        <a:t>15,000/-</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1230"/>
                        </a:spcBef>
                        <a:spcAft>
                          <a:spcPts val="0"/>
                        </a:spcAft>
                      </a:pPr>
                      <a:r>
                        <a:rPr lang="en-US" sz="2000">
                          <a:effectLst/>
                          <a:latin typeface="Times New Roman" panose="02020603050405020304" pitchFamily="18" charset="0"/>
                          <a:cs typeface="Times New Roman" panose="02020603050405020304" pitchFamily="18" charset="0"/>
                        </a:rPr>
                        <a:t>Rs.</a:t>
                      </a:r>
                      <a:r>
                        <a:rPr lang="en-US" sz="2000" spc="-2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20,000/-</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3"/>
                  </a:ext>
                </a:extLst>
              </a:tr>
              <a:tr h="851578">
                <a:tc>
                  <a:txBody>
                    <a:bodyPr/>
                    <a:lstStyle/>
                    <a:p>
                      <a:pPr marL="124460" marR="0">
                        <a:lnSpc>
                          <a:spcPct val="100000"/>
                        </a:lnSpc>
                        <a:spcBef>
                          <a:spcPts val="990"/>
                        </a:spcBef>
                        <a:spcAft>
                          <a:spcPts val="0"/>
                        </a:spcAft>
                      </a:pPr>
                      <a:r>
                        <a:rPr lang="en-US" sz="2000" spc="-25">
                          <a:effectLst/>
                          <a:latin typeface="Times New Roman" panose="02020603050405020304" pitchFamily="18" charset="0"/>
                          <a:cs typeface="Times New Roman" panose="02020603050405020304" pitchFamily="18" charset="0"/>
                        </a:rPr>
                        <a:t>10.</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nSpc>
                          <a:spcPct val="100000"/>
                        </a:lnSpc>
                        <a:spcBef>
                          <a:spcPts val="990"/>
                        </a:spcBef>
                        <a:spcAft>
                          <a:spcPts val="0"/>
                        </a:spcAft>
                      </a:pPr>
                      <a:r>
                        <a:rPr lang="en-US" sz="2000">
                          <a:effectLst/>
                          <a:latin typeface="Times New Roman" panose="02020603050405020304" pitchFamily="18" charset="0"/>
                          <a:cs typeface="Times New Roman" panose="02020603050405020304" pitchFamily="18" charset="0"/>
                        </a:rPr>
                        <a:t>194-I</a:t>
                      </a:r>
                      <a:r>
                        <a:rPr lang="en-US" sz="2000" spc="-5">
                          <a:effectLst/>
                          <a:latin typeface="Times New Roman" panose="02020603050405020304" pitchFamily="18" charset="0"/>
                          <a:cs typeface="Times New Roman" panose="02020603050405020304" pitchFamily="18" charset="0"/>
                        </a:rPr>
                        <a:t> </a:t>
                      </a:r>
                      <a:r>
                        <a:rPr lang="en-US" sz="2000" spc="-20">
                          <a:effectLst/>
                          <a:latin typeface="Times New Roman" panose="02020603050405020304" pitchFamily="18" charset="0"/>
                          <a:cs typeface="Times New Roman" panose="02020603050405020304" pitchFamily="18" charset="0"/>
                        </a:rPr>
                        <a:t>Rent</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0"/>
                        </a:spcBef>
                        <a:spcAft>
                          <a:spcPts val="0"/>
                        </a:spcAft>
                      </a:pPr>
                      <a:r>
                        <a:rPr lang="en-US" sz="2000" dirty="0" err="1">
                          <a:effectLst/>
                          <a:latin typeface="Times New Roman" panose="02020603050405020304" pitchFamily="18" charset="0"/>
                          <a:cs typeface="Times New Roman" panose="02020603050405020304" pitchFamily="18" charset="0"/>
                        </a:rPr>
                        <a:t>Rs</a:t>
                      </a:r>
                      <a:r>
                        <a:rPr lang="en-US" sz="2000" dirty="0">
                          <a:effectLst/>
                          <a:latin typeface="Times New Roman" panose="02020603050405020304" pitchFamily="18" charset="0"/>
                          <a:cs typeface="Times New Roman" panose="02020603050405020304" pitchFamily="18" charset="0"/>
                        </a:rPr>
                        <a:t>.</a:t>
                      </a:r>
                      <a:r>
                        <a:rPr lang="en-US" sz="2000" spc="145"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2,40,000/-</a:t>
                      </a:r>
                      <a:r>
                        <a:rPr lang="en-US" sz="2000" spc="15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during</a:t>
                      </a:r>
                      <a:r>
                        <a:rPr lang="en-US" sz="2000" spc="150" dirty="0">
                          <a:effectLst/>
                          <a:latin typeface="Times New Roman" panose="02020603050405020304" pitchFamily="18" charset="0"/>
                          <a:cs typeface="Times New Roman" panose="02020603050405020304" pitchFamily="18" charset="0"/>
                        </a:rPr>
                        <a:t>  </a:t>
                      </a:r>
                      <a:r>
                        <a:rPr lang="en-US" sz="2000" spc="-25" dirty="0">
                          <a:effectLst/>
                          <a:latin typeface="Times New Roman" panose="02020603050405020304" pitchFamily="18" charset="0"/>
                          <a:cs typeface="Times New Roman" panose="02020603050405020304" pitchFamily="18" charset="0"/>
                        </a:rPr>
                        <a:t>the </a:t>
                      </a:r>
                      <a:r>
                        <a:rPr lang="en-US" sz="2000" spc="-10" dirty="0">
                          <a:effectLst/>
                          <a:latin typeface="Times New Roman" panose="02020603050405020304" pitchFamily="18" charset="0"/>
                          <a:cs typeface="Times New Roman" panose="02020603050405020304" pitchFamily="18" charset="0"/>
                        </a:rPr>
                        <a:t>financial</a:t>
                      </a:r>
                      <a:r>
                        <a:rPr lang="en-US" sz="2000" spc="10"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year</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435"/>
                        </a:spcBef>
                        <a:spcAft>
                          <a:spcPts val="0"/>
                        </a:spcAft>
                      </a:pPr>
                      <a:r>
                        <a:rPr lang="en-US" sz="2000">
                          <a:effectLst/>
                          <a:latin typeface="Times New Roman" panose="02020603050405020304" pitchFamily="18" charset="0"/>
                          <a:cs typeface="Times New Roman" panose="02020603050405020304" pitchFamily="18" charset="0"/>
                        </a:rPr>
                        <a:t>Rs.</a:t>
                      </a:r>
                      <a:r>
                        <a:rPr lang="en-US" sz="2000" spc="13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50,000/-</a:t>
                      </a:r>
                      <a:r>
                        <a:rPr lang="en-US" sz="2000" spc="13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per</a:t>
                      </a:r>
                      <a:r>
                        <a:rPr lang="en-US" sz="2000" spc="11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month or part of a month</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4"/>
                  </a:ext>
                </a:extLst>
              </a:tr>
              <a:tr h="846447">
                <a:tc>
                  <a:txBody>
                    <a:bodyPr/>
                    <a:lstStyle/>
                    <a:p>
                      <a:pPr marL="124460" marR="0">
                        <a:lnSpc>
                          <a:spcPct val="100000"/>
                        </a:lnSpc>
                        <a:spcBef>
                          <a:spcPts val="990"/>
                        </a:spcBef>
                        <a:spcAft>
                          <a:spcPts val="0"/>
                        </a:spcAft>
                      </a:pPr>
                      <a:r>
                        <a:rPr lang="en-US" sz="2000" spc="-25">
                          <a:effectLst/>
                          <a:latin typeface="Times New Roman" panose="02020603050405020304" pitchFamily="18" charset="0"/>
                          <a:cs typeface="Times New Roman" panose="02020603050405020304" pitchFamily="18" charset="0"/>
                        </a:rPr>
                        <a:t>11.</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194J</a:t>
                      </a:r>
                      <a:r>
                        <a:rPr lang="en-US" sz="2000" spc="-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a:t>
                      </a:r>
                      <a:r>
                        <a:rPr lang="en-US" sz="2000" spc="3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Fee</a:t>
                      </a:r>
                      <a:r>
                        <a:rPr lang="en-US" sz="2000" spc="2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for</a:t>
                      </a:r>
                      <a:r>
                        <a:rPr lang="en-US" sz="2000" spc="1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professional</a:t>
                      </a:r>
                      <a:r>
                        <a:rPr lang="en-US" sz="2000" spc="-15">
                          <a:effectLst/>
                          <a:latin typeface="Times New Roman" panose="02020603050405020304" pitchFamily="18" charset="0"/>
                          <a:cs typeface="Times New Roman" panose="02020603050405020304" pitchFamily="18" charset="0"/>
                        </a:rPr>
                        <a:t> </a:t>
                      </a:r>
                      <a:r>
                        <a:rPr lang="en-US" sz="2000" spc="-25">
                          <a:effectLst/>
                          <a:latin typeface="Times New Roman" panose="02020603050405020304" pitchFamily="18" charset="0"/>
                          <a:cs typeface="Times New Roman" panose="02020603050405020304" pitchFamily="18" charset="0"/>
                        </a:rPr>
                        <a:t>or</a:t>
                      </a:r>
                      <a:endParaRPr lang="en-US" sz="2000">
                        <a:effectLst/>
                        <a:latin typeface="Times New Roman" panose="02020603050405020304" pitchFamily="18" charset="0"/>
                        <a:cs typeface="Times New Roman" panose="02020603050405020304" pitchFamily="18" charset="0"/>
                      </a:endParaRPr>
                    </a:p>
                    <a:p>
                      <a:pPr marL="115570" marR="0">
                        <a:lnSpc>
                          <a:spcPct val="100000"/>
                        </a:lnSpc>
                        <a:spcBef>
                          <a:spcPts val="685"/>
                        </a:spcBef>
                        <a:spcAft>
                          <a:spcPts val="0"/>
                        </a:spcAft>
                      </a:pPr>
                      <a:r>
                        <a:rPr lang="en-US" sz="2000" spc="-10">
                          <a:effectLst/>
                          <a:latin typeface="Times New Roman" panose="02020603050405020304" pitchFamily="18" charset="0"/>
                          <a:cs typeface="Times New Roman" panose="02020603050405020304" pitchFamily="18" charset="0"/>
                        </a:rPr>
                        <a:t>technical</a:t>
                      </a:r>
                      <a:r>
                        <a:rPr lang="en-US" sz="2000" spc="5">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services</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990"/>
                        </a:spcBef>
                        <a:spcAft>
                          <a:spcPts val="0"/>
                        </a:spcAft>
                      </a:pPr>
                      <a:r>
                        <a:rPr lang="en-US" sz="2000">
                          <a:effectLst/>
                          <a:latin typeface="Times New Roman" panose="02020603050405020304" pitchFamily="18" charset="0"/>
                          <a:cs typeface="Times New Roman" panose="02020603050405020304" pitchFamily="18" charset="0"/>
                        </a:rPr>
                        <a:t>Rs.</a:t>
                      </a:r>
                      <a:r>
                        <a:rPr lang="en-US" sz="2000" spc="-2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30,000/-</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1230"/>
                        </a:spcBef>
                        <a:spcAft>
                          <a:spcPts val="0"/>
                        </a:spcAft>
                      </a:pPr>
                      <a:r>
                        <a:rPr lang="en-US" sz="2000">
                          <a:effectLst/>
                          <a:latin typeface="Times New Roman" panose="02020603050405020304" pitchFamily="18" charset="0"/>
                          <a:cs typeface="Times New Roman" panose="02020603050405020304" pitchFamily="18" charset="0"/>
                        </a:rPr>
                        <a:t>Rs.</a:t>
                      </a:r>
                      <a:r>
                        <a:rPr lang="en-US" sz="2000" spc="-2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50,000/-</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5"/>
                  </a:ext>
                </a:extLst>
              </a:tr>
              <a:tr h="850552">
                <a:tc>
                  <a:txBody>
                    <a:bodyPr/>
                    <a:lstStyle/>
                    <a:p>
                      <a:pPr marL="124460" marR="0">
                        <a:lnSpc>
                          <a:spcPct val="100000"/>
                        </a:lnSpc>
                        <a:spcBef>
                          <a:spcPts val="1015"/>
                        </a:spcBef>
                        <a:spcAft>
                          <a:spcPts val="0"/>
                        </a:spcAft>
                      </a:pPr>
                      <a:r>
                        <a:rPr lang="en-US" sz="2000" spc="-25">
                          <a:effectLst/>
                          <a:latin typeface="Times New Roman" panose="02020603050405020304" pitchFamily="18" charset="0"/>
                          <a:cs typeface="Times New Roman" panose="02020603050405020304" pitchFamily="18" charset="0"/>
                        </a:rPr>
                        <a:t>12.</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5570" marR="0">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194LA</a:t>
                      </a:r>
                      <a:r>
                        <a:rPr lang="en-US" sz="2000" spc="21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a:t>
                      </a:r>
                      <a:r>
                        <a:rPr lang="en-US" sz="2000" spc="25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Income</a:t>
                      </a:r>
                      <a:r>
                        <a:rPr lang="en-US" sz="2000" spc="25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by</a:t>
                      </a:r>
                      <a:r>
                        <a:rPr lang="en-US" sz="2000" spc="21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way</a:t>
                      </a:r>
                      <a:r>
                        <a:rPr lang="en-US" sz="2000" spc="210">
                          <a:effectLst/>
                          <a:latin typeface="Times New Roman" panose="02020603050405020304" pitchFamily="18" charset="0"/>
                          <a:cs typeface="Times New Roman" panose="02020603050405020304" pitchFamily="18" charset="0"/>
                        </a:rPr>
                        <a:t> </a:t>
                      </a:r>
                      <a:r>
                        <a:rPr lang="en-US" sz="2000" spc="-25">
                          <a:effectLst/>
                          <a:latin typeface="Times New Roman" panose="02020603050405020304" pitchFamily="18" charset="0"/>
                          <a:cs typeface="Times New Roman" panose="02020603050405020304" pitchFamily="18" charset="0"/>
                        </a:rPr>
                        <a:t>of</a:t>
                      </a:r>
                      <a:endParaRPr lang="en-US" sz="2000">
                        <a:effectLst/>
                        <a:latin typeface="Times New Roman" panose="02020603050405020304" pitchFamily="18" charset="0"/>
                        <a:cs typeface="Times New Roman" panose="02020603050405020304" pitchFamily="18" charset="0"/>
                      </a:endParaRPr>
                    </a:p>
                    <a:p>
                      <a:pPr marL="115570" marR="0">
                        <a:lnSpc>
                          <a:spcPct val="100000"/>
                        </a:lnSpc>
                        <a:spcBef>
                          <a:spcPts val="705"/>
                        </a:spcBef>
                        <a:spcAft>
                          <a:spcPts val="0"/>
                        </a:spcAft>
                      </a:pPr>
                      <a:r>
                        <a:rPr lang="en-US" sz="2000">
                          <a:effectLst/>
                          <a:latin typeface="Times New Roman" panose="02020603050405020304" pitchFamily="18" charset="0"/>
                          <a:cs typeface="Times New Roman" panose="02020603050405020304" pitchFamily="18" charset="0"/>
                        </a:rPr>
                        <a:t>enhanced</a:t>
                      </a:r>
                      <a:r>
                        <a:rPr lang="en-US" sz="2000" spc="-65">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compensation</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1015"/>
                        </a:spcBef>
                        <a:spcAft>
                          <a:spcPts val="0"/>
                        </a:spcAft>
                      </a:pPr>
                      <a:r>
                        <a:rPr lang="en-US" sz="2000">
                          <a:effectLst/>
                          <a:latin typeface="Times New Roman" panose="02020603050405020304" pitchFamily="18" charset="0"/>
                          <a:cs typeface="Times New Roman" panose="02020603050405020304" pitchFamily="18" charset="0"/>
                        </a:rPr>
                        <a:t>Rs.</a:t>
                      </a:r>
                      <a:r>
                        <a:rPr lang="en-US" sz="2000" spc="-20">
                          <a:effectLst/>
                          <a:latin typeface="Times New Roman" panose="02020603050405020304" pitchFamily="18" charset="0"/>
                          <a:cs typeface="Times New Roman" panose="02020603050405020304" pitchFamily="18" charset="0"/>
                        </a:rPr>
                        <a:t> </a:t>
                      </a:r>
                      <a:r>
                        <a:rPr lang="en-US" sz="2000" spc="-10">
                          <a:effectLst/>
                          <a:latin typeface="Times New Roman" panose="02020603050405020304" pitchFamily="18" charset="0"/>
                          <a:cs typeface="Times New Roman" panose="02020603050405020304" pitchFamily="18" charset="0"/>
                        </a:rPr>
                        <a:t>2,50,000/-</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27635" marR="0">
                        <a:lnSpc>
                          <a:spcPct val="100000"/>
                        </a:lnSpc>
                        <a:spcBef>
                          <a:spcPts val="1255"/>
                        </a:spcBef>
                        <a:spcAft>
                          <a:spcPts val="0"/>
                        </a:spcAft>
                      </a:pPr>
                      <a:r>
                        <a:rPr lang="en-US" sz="2000" spc="-10" dirty="0">
                          <a:effectLst/>
                          <a:latin typeface="Times New Roman" panose="02020603050405020304" pitchFamily="18" charset="0"/>
                          <a:cs typeface="Times New Roman" panose="02020603050405020304" pitchFamily="18" charset="0"/>
                        </a:rPr>
                        <a:t>5,00,000/-</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6"/>
                  </a:ext>
                </a:extLst>
              </a:tr>
            </a:tbl>
          </a:graphicData>
        </a:graphic>
      </p:graphicFrame>
      <p:sp>
        <p:nvSpPr>
          <p:cNvPr id="3" name="Footer Placeholder 2">
            <a:extLst>
              <a:ext uri="{FF2B5EF4-FFF2-40B4-BE49-F238E27FC236}">
                <a16:creationId xmlns:a16="http://schemas.microsoft.com/office/drawing/2014/main" id="{4759D06A-CA29-AB2B-9AEB-8C7BA085733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947" y="91901"/>
            <a:ext cx="8889653" cy="6140798"/>
          </a:xfrm>
        </p:spPr>
        <p:txBody>
          <a:bodyPr>
            <a:normAutofit/>
          </a:bodyPr>
          <a:lstStyle/>
          <a:p>
            <a:pPr marL="0" indent="0" algn="just">
              <a:buNone/>
            </a:pPr>
            <a:r>
              <a:rPr lang="en-US" sz="2200" b="1" dirty="0">
                <a:latin typeface="Times New Roman" panose="02020603050405020304" pitchFamily="18" charset="0"/>
                <a:cs typeface="Times New Roman" panose="02020603050405020304" pitchFamily="18" charset="0"/>
              </a:rPr>
              <a:t>Section 193 – Interest on securities </a:t>
            </a:r>
          </a:p>
          <a:p>
            <a:pPr marL="0" indent="0" algn="just">
              <a:buNone/>
            </a:pPr>
            <a:r>
              <a:rPr lang="en-US" sz="2200" dirty="0">
                <a:latin typeface="Times New Roman" panose="02020603050405020304" pitchFamily="18" charset="0"/>
                <a:cs typeface="Times New Roman" panose="02020603050405020304" pitchFamily="18" charset="0"/>
              </a:rPr>
              <a:t>Section 193 of the Act requires that any person responsible for paying to a resident any income by way of interest on securities shall, at the time of credit of such income to the account of the payee or at the time of payment thereof, whichever is earlier, deduct income-tax at the rates in force on the amount of the interest payable. </a:t>
            </a:r>
          </a:p>
          <a:p>
            <a:pPr marL="0" indent="0" algn="just">
              <a:buNone/>
            </a:pPr>
            <a:r>
              <a:rPr lang="en-US" sz="2200" dirty="0">
                <a:latin typeface="Times New Roman" panose="02020603050405020304" pitchFamily="18" charset="0"/>
                <a:cs typeface="Times New Roman" panose="02020603050405020304" pitchFamily="18" charset="0"/>
              </a:rPr>
              <a:t>Currently there is no threshold for amount of income by way of interest for deduction of tax at source in this section. </a:t>
            </a:r>
          </a:p>
          <a:p>
            <a:pPr marL="0" indent="0" algn="just">
              <a:buNone/>
            </a:pPr>
            <a:endParaRPr lang="en-US" sz="2200" dirty="0">
              <a:latin typeface="Times New Roman" panose="02020603050405020304" pitchFamily="18" charset="0"/>
              <a:cs typeface="Times New Roman" panose="02020603050405020304" pitchFamily="18" charset="0"/>
            </a:endParaRPr>
          </a:p>
          <a:p>
            <a:pPr marL="0" indent="0" algn="just">
              <a:buNone/>
            </a:pPr>
            <a:r>
              <a:rPr lang="en-US" sz="2200" dirty="0">
                <a:latin typeface="Times New Roman" panose="02020603050405020304" pitchFamily="18" charset="0"/>
                <a:cs typeface="Times New Roman" panose="02020603050405020304" pitchFamily="18" charset="0"/>
              </a:rPr>
              <a:t>2. Proviso to the section provides for non-deduction of tax at source in certain cases. Clause (v) of the proviso states that no tax is required to be deducted on any interest payable to an individual or a Hindu undivided family, who is resident in India, on any debenture issued by a company in which the public are substantially interested, if the amount of interest or, as the case may be, the aggregate amount of such interest, paid or likely to be paid, through an account payee </a:t>
            </a:r>
            <a:r>
              <a:rPr lang="en-US" sz="2200" dirty="0" err="1">
                <a:latin typeface="Times New Roman" panose="02020603050405020304" pitchFamily="18" charset="0"/>
                <a:cs typeface="Times New Roman" panose="02020603050405020304" pitchFamily="18" charset="0"/>
              </a:rPr>
              <a:t>cheque</a:t>
            </a:r>
            <a:r>
              <a:rPr lang="en-US" sz="2200" dirty="0">
                <a:latin typeface="Times New Roman" panose="02020603050405020304" pitchFamily="18" charset="0"/>
                <a:cs typeface="Times New Roman" panose="02020603050405020304" pitchFamily="18" charset="0"/>
              </a:rPr>
              <a:t>, on such debenture during the financial year by the company does not exceed </a:t>
            </a:r>
            <a:r>
              <a:rPr lang="en-US" sz="2200" dirty="0" err="1">
                <a:latin typeface="Times New Roman" panose="02020603050405020304" pitchFamily="18" charset="0"/>
                <a:cs typeface="Times New Roman" panose="02020603050405020304" pitchFamily="18" charset="0"/>
              </a:rPr>
              <a:t>Rs</a:t>
            </a:r>
            <a:r>
              <a:rPr lang="en-US" sz="2200" dirty="0">
                <a:latin typeface="Times New Roman" panose="02020603050405020304" pitchFamily="18" charset="0"/>
                <a:cs typeface="Times New Roman" panose="02020603050405020304" pitchFamily="18" charset="0"/>
              </a:rPr>
              <a:t>. 5,000/-.</a:t>
            </a:r>
          </a:p>
        </p:txBody>
      </p:sp>
      <p:sp>
        <p:nvSpPr>
          <p:cNvPr id="2" name="Footer Placeholder 1">
            <a:extLst>
              <a:ext uri="{FF2B5EF4-FFF2-40B4-BE49-F238E27FC236}">
                <a16:creationId xmlns:a16="http://schemas.microsoft.com/office/drawing/2014/main" id="{B15FD88B-E407-6EDC-98C6-0A666188D3F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It is proposed to provide that tax shall be deducted under this section only when the amount or the aggregate of amounts of income by way of interest on securities exceeds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10,000/- during a financial year and consequentially to amend the proviso accordingly.</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4. These amendments will take effect from the 1st day of April 2025. </a:t>
            </a:r>
          </a:p>
          <a:p>
            <a:pPr marL="0" indent="0" algn="r">
              <a:buNone/>
            </a:pPr>
            <a:r>
              <a:rPr lang="en-US" sz="2400" b="1" dirty="0">
                <a:latin typeface="Times New Roman" panose="02020603050405020304" pitchFamily="18" charset="0"/>
                <a:cs typeface="Times New Roman" panose="02020603050405020304" pitchFamily="18" charset="0"/>
              </a:rPr>
              <a:t>[Clause 51] </a:t>
            </a:r>
          </a:p>
        </p:txBody>
      </p:sp>
      <p:sp>
        <p:nvSpPr>
          <p:cNvPr id="2" name="Footer Placeholder 1">
            <a:extLst>
              <a:ext uri="{FF2B5EF4-FFF2-40B4-BE49-F238E27FC236}">
                <a16:creationId xmlns:a16="http://schemas.microsoft.com/office/drawing/2014/main" id="{0FF9D9D4-DEF5-2336-D9F7-40EB3E749B0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28210" cy="6140798"/>
          </a:xfrm>
        </p:spPr>
        <p:txBody>
          <a:bodyPr>
            <a:normAutofit/>
          </a:bodyPr>
          <a:lstStyle/>
          <a:p>
            <a:pPr marL="0" indent="0" algn="just">
              <a:buNone/>
            </a:pPr>
            <a:r>
              <a:rPr lang="en-US" sz="2300" b="1" dirty="0">
                <a:latin typeface="Times New Roman" panose="02020603050405020304" pitchFamily="18" charset="0"/>
                <a:cs typeface="Times New Roman" panose="02020603050405020304" pitchFamily="18" charset="0"/>
              </a:rPr>
              <a:t>Section 194 – Dividends </a:t>
            </a:r>
          </a:p>
          <a:p>
            <a:pPr marL="0" indent="0" algn="just">
              <a:buNone/>
            </a:pPr>
            <a:r>
              <a:rPr lang="en-US" sz="2300" dirty="0">
                <a:latin typeface="Times New Roman" panose="02020603050405020304" pitchFamily="18" charset="0"/>
                <a:cs typeface="Times New Roman" panose="02020603050405020304" pitchFamily="18" charset="0"/>
              </a:rPr>
              <a:t>Section 194 of the Act requires that the principal officer of an Indian company or a company which has made the prescribed arrangements for the declaration and payment of dividends (including dividends on preference shares) within India, shall, before making any payment by any mode in respect of any dividend or before making any distribution or payment to a shareholder, who is resident in India, of any dividend within the meaning of all sub-clauses of clause (22) of section 2, deduct from the amount of such dividend, income-tax at the rate of 10%. </a:t>
            </a:r>
          </a:p>
          <a:p>
            <a:pPr marL="0" indent="0" algn="just">
              <a:buNone/>
            </a:pPr>
            <a:endParaRPr lang="en-US" sz="2300" dirty="0">
              <a:latin typeface="Times New Roman" panose="02020603050405020304" pitchFamily="18" charset="0"/>
              <a:cs typeface="Times New Roman" panose="02020603050405020304" pitchFamily="18" charset="0"/>
            </a:endParaRPr>
          </a:p>
          <a:p>
            <a:pPr marL="0" indent="0" algn="just">
              <a:buNone/>
            </a:pPr>
            <a:r>
              <a:rPr lang="en-US" sz="2300" dirty="0">
                <a:latin typeface="Times New Roman" panose="02020603050405020304" pitchFamily="18" charset="0"/>
                <a:cs typeface="Times New Roman" panose="02020603050405020304" pitchFamily="18" charset="0"/>
              </a:rPr>
              <a:t>2. The first proviso to this section states that no tax is required to be deducted when the amount or aggregate of amounts of such dividend, distributed or paid or likely to be distributed or paid, during the financial year by the company to the shareholder, being an individual, does not exceed </a:t>
            </a:r>
            <a:r>
              <a:rPr lang="en-US" sz="2300" dirty="0" err="1">
                <a:latin typeface="Times New Roman" panose="02020603050405020304" pitchFamily="18" charset="0"/>
                <a:cs typeface="Times New Roman" panose="02020603050405020304" pitchFamily="18" charset="0"/>
              </a:rPr>
              <a:t>Rs</a:t>
            </a:r>
            <a:r>
              <a:rPr lang="en-US" sz="2300" dirty="0">
                <a:latin typeface="Times New Roman" panose="02020603050405020304" pitchFamily="18" charset="0"/>
                <a:cs typeface="Times New Roman" panose="02020603050405020304" pitchFamily="18" charset="0"/>
              </a:rPr>
              <a:t>. 5,000/-. </a:t>
            </a:r>
          </a:p>
        </p:txBody>
      </p:sp>
      <p:sp>
        <p:nvSpPr>
          <p:cNvPr id="2" name="Footer Placeholder 1">
            <a:extLst>
              <a:ext uri="{FF2B5EF4-FFF2-40B4-BE49-F238E27FC236}">
                <a16:creationId xmlns:a16="http://schemas.microsoft.com/office/drawing/2014/main" id="{CAC7FCCC-73D2-1491-54D6-6921587F011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It is proposed to provide that no tax is required to be deducted when the amount or aggregate of amounts of such dividend, distributed or paid or likely to be distributed or paid, to the shareholder, being an individual, does not exceed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10,000/-.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This amendment will take effect from the 1st day of April 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52]</a:t>
            </a:r>
          </a:p>
        </p:txBody>
      </p:sp>
      <p:sp>
        <p:nvSpPr>
          <p:cNvPr id="2" name="Footer Placeholder 1">
            <a:extLst>
              <a:ext uri="{FF2B5EF4-FFF2-40B4-BE49-F238E27FC236}">
                <a16:creationId xmlns:a16="http://schemas.microsoft.com/office/drawing/2014/main" id="{2E7E3ACD-6342-A686-B11D-BDA7B60C700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054" y="227465"/>
            <a:ext cx="8714492" cy="6326870"/>
          </a:xfrm>
        </p:spPr>
        <p:txBody>
          <a:bodyPr>
            <a:normAutofit/>
          </a:bodyPr>
          <a:lstStyle/>
          <a:p>
            <a:pPr marL="0" indent="0" algn="just">
              <a:buNone/>
            </a:pPr>
            <a:r>
              <a:rPr lang="en-US" sz="2250" b="1" dirty="0">
                <a:latin typeface="Times New Roman" panose="02020603050405020304" pitchFamily="18" charset="0"/>
                <a:cs typeface="Times New Roman" panose="02020603050405020304" pitchFamily="18" charset="0"/>
              </a:rPr>
              <a:t>Section 194A – Interest other than interest on securities </a:t>
            </a:r>
          </a:p>
          <a:p>
            <a:pPr marL="0" indent="0" algn="just">
              <a:buNone/>
            </a:pPr>
            <a:r>
              <a:rPr lang="en-US" sz="2250" dirty="0">
                <a:latin typeface="Times New Roman" panose="02020603050405020304" pitchFamily="18" charset="0"/>
                <a:cs typeface="Times New Roman" panose="02020603050405020304" pitchFamily="18" charset="0"/>
              </a:rPr>
              <a:t>Sub-section (1) of section 194A of the Act requires that any person, not being an individual or a Hindu undivided family, responsible for paying to a resident any interest income other than interest income on securities, shall deduct income-tax thereon at the rates in force. </a:t>
            </a:r>
          </a:p>
          <a:p>
            <a:pPr marL="0" indent="0" algn="just">
              <a:buNone/>
            </a:pPr>
            <a:endParaRPr lang="en-US" sz="2250" dirty="0">
              <a:latin typeface="Times New Roman" panose="02020603050405020304" pitchFamily="18" charset="0"/>
              <a:cs typeface="Times New Roman" panose="02020603050405020304" pitchFamily="18" charset="0"/>
            </a:endParaRPr>
          </a:p>
          <a:p>
            <a:pPr marL="0" indent="0" algn="just">
              <a:buNone/>
            </a:pPr>
            <a:r>
              <a:rPr lang="en-US" sz="2250" dirty="0">
                <a:latin typeface="Times New Roman" panose="02020603050405020304" pitchFamily="18" charset="0"/>
                <a:cs typeface="Times New Roman" panose="02020603050405020304" pitchFamily="18" charset="0"/>
              </a:rPr>
              <a:t>2. Sub-section (3) of section 194A of the Act states that tax may not be required to be deducted when payment of interest income is by a payer of a specific nature and does not exceed a certain specified amount. </a:t>
            </a:r>
          </a:p>
          <a:p>
            <a:pPr marL="0" indent="0" algn="just">
              <a:buNone/>
            </a:pPr>
            <a:r>
              <a:rPr lang="en-US" sz="2250" dirty="0">
                <a:latin typeface="Times New Roman" panose="02020603050405020304" pitchFamily="18" charset="0"/>
                <a:cs typeface="Times New Roman" panose="02020603050405020304" pitchFamily="18" charset="0"/>
              </a:rPr>
              <a:t>These thresholds are higher in the case of a senior citizen being the payee, as given in the third proviso to clause (</a:t>
            </a:r>
            <a:r>
              <a:rPr lang="en-US" sz="2250" dirty="0" err="1">
                <a:latin typeface="Times New Roman" panose="02020603050405020304" pitchFamily="18" charset="0"/>
                <a:cs typeface="Times New Roman" panose="02020603050405020304" pitchFamily="18" charset="0"/>
              </a:rPr>
              <a:t>i</a:t>
            </a:r>
            <a:r>
              <a:rPr lang="en-US" sz="2250" dirty="0">
                <a:latin typeface="Times New Roman" panose="02020603050405020304" pitchFamily="18" charset="0"/>
                <a:cs typeface="Times New Roman" panose="02020603050405020304" pitchFamily="18" charset="0"/>
              </a:rPr>
              <a:t>) of sub-section (3). </a:t>
            </a:r>
          </a:p>
          <a:p>
            <a:pPr marL="0" indent="0" algn="just">
              <a:buNone/>
            </a:pPr>
            <a:r>
              <a:rPr lang="en-US" sz="2250" dirty="0">
                <a:latin typeface="Times New Roman" panose="02020603050405020304" pitchFamily="18" charset="0"/>
                <a:cs typeface="Times New Roman" panose="02020603050405020304" pitchFamily="18" charset="0"/>
              </a:rPr>
              <a:t>As per proviso to sub-section (3) of section 194A of the Act, a co-operative society as referred to in clause (v) and clause (</a:t>
            </a:r>
            <a:r>
              <a:rPr lang="en-US" sz="2250" dirty="0" err="1">
                <a:latin typeface="Times New Roman" panose="02020603050405020304" pitchFamily="18" charset="0"/>
                <a:cs typeface="Times New Roman" panose="02020603050405020304" pitchFamily="18" charset="0"/>
              </a:rPr>
              <a:t>viia</a:t>
            </a:r>
            <a:r>
              <a:rPr lang="en-US" sz="2250" dirty="0">
                <a:latin typeface="Times New Roman" panose="02020603050405020304" pitchFamily="18" charset="0"/>
                <a:cs typeface="Times New Roman" panose="02020603050405020304" pitchFamily="18" charset="0"/>
              </a:rPr>
              <a:t>) of sub-section (3) shall be liable to deduct income-tax at source when the amount of interest income during the financial year is more than Rs. 50,000/- in case of payee being a senior citizen and </a:t>
            </a:r>
            <a:r>
              <a:rPr lang="en-US" sz="2250" dirty="0" err="1">
                <a:latin typeface="Times New Roman" panose="02020603050405020304" pitchFamily="18" charset="0"/>
                <a:cs typeface="Times New Roman" panose="02020603050405020304" pitchFamily="18" charset="0"/>
              </a:rPr>
              <a:t>Rs</a:t>
            </a:r>
            <a:r>
              <a:rPr lang="en-US" sz="2250" dirty="0">
                <a:latin typeface="Times New Roman" panose="02020603050405020304" pitchFamily="18" charset="0"/>
                <a:cs typeface="Times New Roman" panose="02020603050405020304" pitchFamily="18" charset="0"/>
              </a:rPr>
              <a:t>. 40,000/- in any other case.</a:t>
            </a:r>
          </a:p>
        </p:txBody>
      </p:sp>
      <p:sp>
        <p:nvSpPr>
          <p:cNvPr id="2" name="Footer Placeholder 1">
            <a:extLst>
              <a:ext uri="{FF2B5EF4-FFF2-40B4-BE49-F238E27FC236}">
                <a16:creationId xmlns:a16="http://schemas.microsoft.com/office/drawing/2014/main" id="{D544693F-EB82-482F-0B90-76423999EC5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u="sng" dirty="0">
                <a:latin typeface="Times New Roman" panose="02020603050405020304" pitchFamily="18" charset="0"/>
                <a:cs typeface="Times New Roman" panose="02020603050405020304" pitchFamily="18" charset="0"/>
              </a:rPr>
              <a:t>3. It is proposed to increase the threshold for requirement to deduct tax at source in section 194A as below – </a:t>
            </a:r>
          </a:p>
        </p:txBody>
      </p:sp>
      <p:graphicFrame>
        <p:nvGraphicFramePr>
          <p:cNvPr id="2" name="Table 1"/>
          <p:cNvGraphicFramePr>
            <a:graphicFrameLocks noGrp="1"/>
          </p:cNvGraphicFramePr>
          <p:nvPr>
            <p:extLst>
              <p:ext uri="{D42A27DB-BD31-4B8C-83A1-F6EECF244321}">
                <p14:modId xmlns:p14="http://schemas.microsoft.com/office/powerpoint/2010/main" val="2738091088"/>
              </p:ext>
            </p:extLst>
          </p:nvPr>
        </p:nvGraphicFramePr>
        <p:xfrm>
          <a:off x="609599" y="1228992"/>
          <a:ext cx="8153402" cy="4114800"/>
        </p:xfrm>
        <a:graphic>
          <a:graphicData uri="http://schemas.openxmlformats.org/drawingml/2006/table">
            <a:tbl>
              <a:tblPr firstRow="1" firstCol="1" lastRow="1" lastCol="1" bandRow="1" bandCol="1">
                <a:tableStyleId>{5940675A-B579-460E-94D1-54222C63F5DA}</a:tableStyleId>
              </a:tblPr>
              <a:tblGrid>
                <a:gridCol w="457201">
                  <a:extLst>
                    <a:ext uri="{9D8B030D-6E8A-4147-A177-3AD203B41FA5}">
                      <a16:colId xmlns:a16="http://schemas.microsoft.com/office/drawing/2014/main" val="20000"/>
                    </a:ext>
                  </a:extLst>
                </a:gridCol>
                <a:gridCol w="2625546">
                  <a:extLst>
                    <a:ext uri="{9D8B030D-6E8A-4147-A177-3AD203B41FA5}">
                      <a16:colId xmlns:a16="http://schemas.microsoft.com/office/drawing/2014/main" val="20001"/>
                    </a:ext>
                  </a:extLst>
                </a:gridCol>
                <a:gridCol w="1207376">
                  <a:extLst>
                    <a:ext uri="{9D8B030D-6E8A-4147-A177-3AD203B41FA5}">
                      <a16:colId xmlns:a16="http://schemas.microsoft.com/office/drawing/2014/main" val="20002"/>
                    </a:ext>
                  </a:extLst>
                </a:gridCol>
                <a:gridCol w="1218630">
                  <a:extLst>
                    <a:ext uri="{9D8B030D-6E8A-4147-A177-3AD203B41FA5}">
                      <a16:colId xmlns:a16="http://schemas.microsoft.com/office/drawing/2014/main" val="20003"/>
                    </a:ext>
                  </a:extLst>
                </a:gridCol>
                <a:gridCol w="1499974">
                  <a:extLst>
                    <a:ext uri="{9D8B030D-6E8A-4147-A177-3AD203B41FA5}">
                      <a16:colId xmlns:a16="http://schemas.microsoft.com/office/drawing/2014/main" val="20004"/>
                    </a:ext>
                  </a:extLst>
                </a:gridCol>
                <a:gridCol w="1144675">
                  <a:extLst>
                    <a:ext uri="{9D8B030D-6E8A-4147-A177-3AD203B41FA5}">
                      <a16:colId xmlns:a16="http://schemas.microsoft.com/office/drawing/2014/main" val="20005"/>
                    </a:ext>
                  </a:extLst>
                </a:gridCol>
              </a:tblGrid>
              <a:tr h="1149983">
                <a:tc>
                  <a:txBody>
                    <a:bodyPr/>
                    <a:lstStyle/>
                    <a:p>
                      <a:pPr marL="81915" marR="0">
                        <a:lnSpc>
                          <a:spcPct val="100000"/>
                        </a:lnSpc>
                        <a:spcBef>
                          <a:spcPts val="5"/>
                        </a:spcBef>
                        <a:spcAft>
                          <a:spcPts val="0"/>
                        </a:spcAft>
                      </a:pPr>
                      <a:r>
                        <a:rPr lang="en-US" sz="1800" b="1" dirty="0">
                          <a:effectLst/>
                          <a:latin typeface="Times New Roman" panose="02020603050405020304" pitchFamily="18" charset="0"/>
                          <a:cs typeface="Times New Roman" panose="02020603050405020304" pitchFamily="18" charset="0"/>
                        </a:rPr>
                        <a:t>S.</a:t>
                      </a:r>
                      <a:r>
                        <a:rPr lang="en-US" sz="1800" b="1" spc="10" dirty="0">
                          <a:effectLst/>
                          <a:latin typeface="Times New Roman" panose="02020603050405020304" pitchFamily="18" charset="0"/>
                          <a:cs typeface="Times New Roman" panose="02020603050405020304" pitchFamily="18" charset="0"/>
                        </a:rPr>
                        <a:t> </a:t>
                      </a:r>
                      <a:r>
                        <a:rPr lang="en-US" sz="1800" b="1" spc="-25" dirty="0">
                          <a:effectLst/>
                          <a:latin typeface="Times New Roman" panose="02020603050405020304" pitchFamily="18" charset="0"/>
                          <a:cs typeface="Times New Roman" panose="02020603050405020304" pitchFamily="18" charset="0"/>
                        </a:rPr>
                        <a:t>No</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3810" marR="0" algn="ctr">
                        <a:lnSpc>
                          <a:spcPct val="100000"/>
                        </a:lnSpc>
                        <a:spcBef>
                          <a:spcPts val="5"/>
                        </a:spcBef>
                        <a:spcAft>
                          <a:spcPts val="0"/>
                        </a:spcAft>
                      </a:pPr>
                      <a:r>
                        <a:rPr lang="en-US" sz="1800" b="1" spc="-10" dirty="0">
                          <a:effectLst/>
                          <a:latin typeface="Times New Roman" panose="02020603050405020304" pitchFamily="18" charset="0"/>
                          <a:cs typeface="Times New Roman" panose="02020603050405020304" pitchFamily="18" charset="0"/>
                        </a:rPr>
                        <a:t>Payer</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81915" marR="78740" indent="127635">
                        <a:lnSpc>
                          <a:spcPct val="100000"/>
                        </a:lnSpc>
                        <a:spcBef>
                          <a:spcPts val="5"/>
                        </a:spcBef>
                        <a:spcAft>
                          <a:spcPts val="0"/>
                        </a:spcAft>
                      </a:pPr>
                      <a:r>
                        <a:rPr lang="en-US" sz="1800" b="1" spc="-10" dirty="0">
                          <a:effectLst/>
                          <a:latin typeface="Times New Roman" panose="02020603050405020304" pitchFamily="18" charset="0"/>
                          <a:cs typeface="Times New Roman" panose="02020603050405020304" pitchFamily="18" charset="0"/>
                        </a:rPr>
                        <a:t>Current </a:t>
                      </a:r>
                      <a:r>
                        <a:rPr lang="en-US" sz="1800" b="1" dirty="0">
                          <a:effectLst/>
                          <a:latin typeface="Times New Roman" panose="02020603050405020304" pitchFamily="18" charset="0"/>
                          <a:cs typeface="Times New Roman" panose="02020603050405020304" pitchFamily="18" charset="0"/>
                        </a:rPr>
                        <a:t>threshold</a:t>
                      </a:r>
                      <a:r>
                        <a:rPr lang="en-US" sz="1800" b="1" spc="-7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to deduct</a:t>
                      </a:r>
                      <a:r>
                        <a:rPr lang="en-US" sz="1800" b="1" spc="-25" dirty="0">
                          <a:effectLst/>
                          <a:latin typeface="Times New Roman" panose="02020603050405020304" pitchFamily="18" charset="0"/>
                          <a:cs typeface="Times New Roman" panose="02020603050405020304" pitchFamily="18" charset="0"/>
                        </a:rPr>
                        <a:t> TDS</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88265" marR="81280" indent="88265">
                        <a:lnSpc>
                          <a:spcPct val="100000"/>
                        </a:lnSpc>
                        <a:spcBef>
                          <a:spcPts val="5"/>
                        </a:spcBef>
                        <a:spcAft>
                          <a:spcPts val="0"/>
                        </a:spcAft>
                      </a:pPr>
                      <a:r>
                        <a:rPr lang="en-US" sz="1800" b="1" spc="-10" dirty="0">
                          <a:effectLst/>
                          <a:latin typeface="Times New Roman" panose="02020603050405020304" pitchFamily="18" charset="0"/>
                          <a:cs typeface="Times New Roman" panose="02020603050405020304" pitchFamily="18" charset="0"/>
                        </a:rPr>
                        <a:t>Proposed </a:t>
                      </a:r>
                      <a:r>
                        <a:rPr lang="en-US" sz="1800" b="1" dirty="0">
                          <a:effectLst/>
                          <a:latin typeface="Times New Roman" panose="02020603050405020304" pitchFamily="18" charset="0"/>
                          <a:cs typeface="Times New Roman" panose="02020603050405020304" pitchFamily="18" charset="0"/>
                        </a:rPr>
                        <a:t>threshold</a:t>
                      </a:r>
                      <a:r>
                        <a:rPr lang="en-US" sz="1800" b="1" spc="-7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to deduct</a:t>
                      </a:r>
                      <a:r>
                        <a:rPr lang="en-US" sz="1800" b="1" spc="-25" dirty="0">
                          <a:effectLst/>
                          <a:latin typeface="Times New Roman" panose="02020603050405020304" pitchFamily="18" charset="0"/>
                          <a:cs typeface="Times New Roman" panose="02020603050405020304" pitchFamily="18" charset="0"/>
                        </a:rPr>
                        <a:t> TDS</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3180" marR="37465" algn="ctr">
                        <a:lnSpc>
                          <a:spcPct val="100000"/>
                        </a:lnSpc>
                        <a:spcBef>
                          <a:spcPts val="5"/>
                        </a:spcBef>
                        <a:spcAft>
                          <a:spcPts val="0"/>
                        </a:spcAft>
                      </a:pPr>
                      <a:r>
                        <a:rPr lang="en-US" sz="1800" b="1" spc="-10" dirty="0">
                          <a:effectLst/>
                          <a:latin typeface="Times New Roman" panose="02020603050405020304" pitchFamily="18" charset="0"/>
                          <a:cs typeface="Times New Roman" panose="02020603050405020304" pitchFamily="18" charset="0"/>
                        </a:rPr>
                        <a:t>Current </a:t>
                      </a:r>
                      <a:r>
                        <a:rPr lang="en-US" sz="1800" b="1" dirty="0">
                          <a:effectLst/>
                          <a:latin typeface="Times New Roman" panose="02020603050405020304" pitchFamily="18" charset="0"/>
                          <a:cs typeface="Times New Roman" panose="02020603050405020304" pitchFamily="18" charset="0"/>
                        </a:rPr>
                        <a:t>threshold to deduct TDS when</a:t>
                      </a:r>
                      <a:r>
                        <a:rPr lang="en-US" sz="1800" b="1" spc="-7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payee</a:t>
                      </a:r>
                      <a:r>
                        <a:rPr lang="en-US" sz="1800" b="1" spc="-7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is senior citizen</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1125" marR="102235" indent="2540" algn="ctr">
                        <a:lnSpc>
                          <a:spcPct val="100000"/>
                        </a:lnSpc>
                        <a:spcBef>
                          <a:spcPts val="5"/>
                        </a:spcBef>
                        <a:spcAft>
                          <a:spcPts val="0"/>
                        </a:spcAft>
                      </a:pPr>
                      <a:r>
                        <a:rPr lang="en-US" sz="1800" b="1" spc="-10" dirty="0">
                          <a:effectLst/>
                          <a:latin typeface="Times New Roman" panose="02020603050405020304" pitchFamily="18" charset="0"/>
                          <a:cs typeface="Times New Roman" panose="02020603050405020304" pitchFamily="18" charset="0"/>
                        </a:rPr>
                        <a:t>Proposed threshold </a:t>
                      </a:r>
                      <a:r>
                        <a:rPr lang="en-US" sz="1800" b="1" dirty="0">
                          <a:effectLst/>
                          <a:latin typeface="Times New Roman" panose="02020603050405020304" pitchFamily="18" charset="0"/>
                          <a:cs typeface="Times New Roman" panose="02020603050405020304" pitchFamily="18" charset="0"/>
                        </a:rPr>
                        <a:t>to deduct TDS</a:t>
                      </a:r>
                      <a:r>
                        <a:rPr lang="en-US" sz="1800" b="1" spc="-7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when payee is </a:t>
                      </a:r>
                      <a:r>
                        <a:rPr lang="en-US" sz="1800" b="1" spc="-10" dirty="0">
                          <a:effectLst/>
                          <a:latin typeface="Times New Roman" panose="02020603050405020304" pitchFamily="18" charset="0"/>
                          <a:cs typeface="Times New Roman" panose="02020603050405020304" pitchFamily="18" charset="0"/>
                        </a:rPr>
                        <a:t>senior</a:t>
                      </a:r>
                      <a:endParaRPr lang="en-US" sz="1800" b="1" dirty="0">
                        <a:effectLst/>
                        <a:latin typeface="Times New Roman" panose="02020603050405020304" pitchFamily="18" charset="0"/>
                        <a:cs typeface="Times New Roman" panose="02020603050405020304" pitchFamily="18" charset="0"/>
                      </a:endParaRPr>
                    </a:p>
                    <a:p>
                      <a:pPr marL="8890" marR="1905" algn="ctr">
                        <a:lnSpc>
                          <a:spcPct val="100000"/>
                        </a:lnSpc>
                        <a:spcBef>
                          <a:spcPts val="0"/>
                        </a:spcBef>
                        <a:spcAft>
                          <a:spcPts val="0"/>
                        </a:spcAft>
                      </a:pPr>
                      <a:r>
                        <a:rPr lang="en-US" sz="1800" b="1" spc="-10" dirty="0">
                          <a:effectLst/>
                          <a:latin typeface="Times New Roman" panose="02020603050405020304" pitchFamily="18" charset="0"/>
                          <a:cs typeface="Times New Roman" panose="02020603050405020304" pitchFamily="18" charset="0"/>
                        </a:rPr>
                        <a:t>citizen</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0"/>
                  </a:ext>
                </a:extLst>
              </a:tr>
              <a:tr h="1287340">
                <a:tc>
                  <a:txBody>
                    <a:bodyPr/>
                    <a:lstStyle/>
                    <a:p>
                      <a:pPr marL="66675" marR="0">
                        <a:lnSpc>
                          <a:spcPct val="100000"/>
                        </a:lnSpc>
                        <a:spcBef>
                          <a:spcPts val="0"/>
                        </a:spcBef>
                        <a:spcAft>
                          <a:spcPts val="0"/>
                        </a:spcAft>
                      </a:pPr>
                      <a:r>
                        <a:rPr lang="en-US" sz="1800" spc="-25">
                          <a:effectLst/>
                          <a:latin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6675" marR="59055" algn="just">
                        <a:lnSpc>
                          <a:spcPct val="1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A banking company to</a:t>
                      </a:r>
                      <a:r>
                        <a:rPr lang="en-US" sz="1800" spc="200" dirty="0">
                          <a:effectLst/>
                          <a:latin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cs typeface="Times New Roman" panose="02020603050405020304" pitchFamily="18" charset="0"/>
                        </a:rPr>
                        <a:t>which the Banking Regulation Act, 1949 (10 of 1949) applies (including any bank or banking institution, referred to in section 51 of that Act)</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5080" marR="0"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40,000/-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3175" marR="0" algn="ctr">
                        <a:lnSpc>
                          <a:spcPct val="1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Rs.</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50,000/-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4450" marR="37465" algn="ctr">
                        <a:lnSpc>
                          <a:spcPct val="1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Rs.</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50,000/-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8890" marR="0" algn="ctr">
                        <a:lnSpc>
                          <a:spcPct val="100000"/>
                        </a:lnSpc>
                        <a:spcBef>
                          <a:spcPts val="0"/>
                        </a:spcBef>
                        <a:spcAft>
                          <a:spcPts val="0"/>
                        </a:spcAft>
                      </a:pPr>
                      <a:r>
                        <a:rPr lang="en-US" sz="1800" spc="-25" dirty="0" err="1">
                          <a:effectLst/>
                          <a:latin typeface="Times New Roman" panose="02020603050405020304" pitchFamily="18" charset="0"/>
                          <a:cs typeface="Times New Roman" panose="02020603050405020304" pitchFamily="18" charset="0"/>
                        </a:rPr>
                        <a:t>Rs</a:t>
                      </a:r>
                      <a:r>
                        <a:rPr lang="en-US" sz="1800" spc="-25" dirty="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cs typeface="Times New Roman" panose="02020603050405020304" pitchFamily="18" charset="0"/>
                      </a:endParaRPr>
                    </a:p>
                    <a:p>
                      <a:pPr marL="8890" marR="0" algn="ctr">
                        <a:lnSpc>
                          <a:spcPct val="100000"/>
                        </a:lnSpc>
                        <a:spcBef>
                          <a:spcPts val="225"/>
                        </a:spcBef>
                        <a:spcAft>
                          <a:spcPts val="0"/>
                        </a:spcAft>
                      </a:pPr>
                      <a:r>
                        <a:rPr lang="en-US" sz="1800" spc="-10" dirty="0">
                          <a:effectLst/>
                          <a:latin typeface="Times New Roman" panose="02020603050405020304" pitchFamily="18" charset="0"/>
                          <a:cs typeface="Times New Roman" panose="02020603050405020304" pitchFamily="18" charset="0"/>
                        </a:rPr>
                        <a:t>1,00,000/-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1"/>
                  </a:ext>
                </a:extLst>
              </a:tr>
            </a:tbl>
          </a:graphicData>
        </a:graphic>
      </p:graphicFrame>
      <p:sp>
        <p:nvSpPr>
          <p:cNvPr id="4" name="Footer Placeholder 3">
            <a:extLst>
              <a:ext uri="{FF2B5EF4-FFF2-40B4-BE49-F238E27FC236}">
                <a16:creationId xmlns:a16="http://schemas.microsoft.com/office/drawing/2014/main" id="{E885F18B-B515-C64C-D4BE-D3288DEEE20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1688910097"/>
              </p:ext>
            </p:extLst>
          </p:nvPr>
        </p:nvGraphicFramePr>
        <p:xfrm>
          <a:off x="457200" y="381000"/>
          <a:ext cx="8382000" cy="4562906"/>
        </p:xfrm>
        <a:graphic>
          <a:graphicData uri="http://schemas.openxmlformats.org/drawingml/2006/table">
            <a:tbl>
              <a:tblPr firstRow="1" firstCol="1" lastRow="1" lastCol="1" bandRow="1" bandCol="1">
                <a:tableStyleId>{5940675A-B579-460E-94D1-54222C63F5DA}</a:tableStyleId>
              </a:tblPr>
              <a:tblGrid>
                <a:gridCol w="470020">
                  <a:extLst>
                    <a:ext uri="{9D8B030D-6E8A-4147-A177-3AD203B41FA5}">
                      <a16:colId xmlns:a16="http://schemas.microsoft.com/office/drawing/2014/main" val="20000"/>
                    </a:ext>
                  </a:extLst>
                </a:gridCol>
                <a:gridCol w="2699159">
                  <a:extLst>
                    <a:ext uri="{9D8B030D-6E8A-4147-A177-3AD203B41FA5}">
                      <a16:colId xmlns:a16="http://schemas.microsoft.com/office/drawing/2014/main" val="20001"/>
                    </a:ext>
                  </a:extLst>
                </a:gridCol>
                <a:gridCol w="1241227">
                  <a:extLst>
                    <a:ext uri="{9D8B030D-6E8A-4147-A177-3AD203B41FA5}">
                      <a16:colId xmlns:a16="http://schemas.microsoft.com/office/drawing/2014/main" val="20002"/>
                    </a:ext>
                  </a:extLst>
                </a:gridCol>
                <a:gridCol w="1252797">
                  <a:extLst>
                    <a:ext uri="{9D8B030D-6E8A-4147-A177-3AD203B41FA5}">
                      <a16:colId xmlns:a16="http://schemas.microsoft.com/office/drawing/2014/main" val="20003"/>
                    </a:ext>
                  </a:extLst>
                </a:gridCol>
                <a:gridCol w="1542029">
                  <a:extLst>
                    <a:ext uri="{9D8B030D-6E8A-4147-A177-3AD203B41FA5}">
                      <a16:colId xmlns:a16="http://schemas.microsoft.com/office/drawing/2014/main" val="20004"/>
                    </a:ext>
                  </a:extLst>
                </a:gridCol>
                <a:gridCol w="1176768">
                  <a:extLst>
                    <a:ext uri="{9D8B030D-6E8A-4147-A177-3AD203B41FA5}">
                      <a16:colId xmlns:a16="http://schemas.microsoft.com/office/drawing/2014/main" val="20005"/>
                    </a:ext>
                  </a:extLst>
                </a:gridCol>
              </a:tblGrid>
              <a:tr h="966266">
                <a:tc>
                  <a:txBody>
                    <a:bodyPr/>
                    <a:lstStyle/>
                    <a:p>
                      <a:pPr marL="124460" marR="0">
                        <a:lnSpc>
                          <a:spcPct val="100000"/>
                        </a:lnSpc>
                        <a:spcBef>
                          <a:spcPts val="0"/>
                        </a:spcBef>
                        <a:spcAft>
                          <a:spcPts val="0"/>
                        </a:spcAft>
                      </a:pPr>
                      <a:r>
                        <a:rPr lang="en-US" sz="2000" spc="-25" dirty="0">
                          <a:effectLst/>
                          <a:latin typeface="Times New Roman" panose="02020603050405020304" pitchFamily="18" charset="0"/>
                          <a:cs typeface="Times New Roman" panose="02020603050405020304" pitchFamily="18" charset="0"/>
                        </a:rPr>
                        <a:t>2.</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6675" marR="58420" algn="just">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A co-operative society engaged in carrying on the business of banking</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5080" marR="0"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40,000/-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3175" marR="0"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50,000/-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4450" marR="37465"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50,000/-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8890" marR="0" algn="ctr">
                        <a:lnSpc>
                          <a:spcPct val="100000"/>
                        </a:lnSpc>
                        <a:spcBef>
                          <a:spcPts val="0"/>
                        </a:spcBef>
                        <a:spcAft>
                          <a:spcPts val="0"/>
                        </a:spcAft>
                      </a:pPr>
                      <a:r>
                        <a:rPr lang="en-US" sz="1800" spc="-25" dirty="0" err="1">
                          <a:effectLst/>
                          <a:latin typeface="Times New Roman" panose="02020603050405020304" pitchFamily="18" charset="0"/>
                          <a:cs typeface="Times New Roman" panose="02020603050405020304" pitchFamily="18" charset="0"/>
                        </a:rPr>
                        <a:t>Rs</a:t>
                      </a:r>
                      <a:r>
                        <a:rPr lang="en-US" sz="1800" spc="-25" dirty="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cs typeface="Times New Roman" panose="02020603050405020304" pitchFamily="18" charset="0"/>
                      </a:endParaRPr>
                    </a:p>
                    <a:p>
                      <a:pPr marL="8890" marR="0" algn="ctr">
                        <a:lnSpc>
                          <a:spcPct val="100000"/>
                        </a:lnSpc>
                        <a:spcBef>
                          <a:spcPts val="205"/>
                        </a:spcBef>
                        <a:spcAft>
                          <a:spcPts val="0"/>
                        </a:spcAft>
                      </a:pPr>
                      <a:r>
                        <a:rPr lang="en-US" sz="1800" spc="-10" dirty="0">
                          <a:effectLst/>
                          <a:latin typeface="Times New Roman" panose="02020603050405020304" pitchFamily="18" charset="0"/>
                          <a:cs typeface="Times New Roman" panose="02020603050405020304" pitchFamily="18" charset="0"/>
                        </a:rPr>
                        <a:t>1,00,000/-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0"/>
                  </a:ext>
                </a:extLst>
              </a:tr>
              <a:tr h="966266">
                <a:tc>
                  <a:txBody>
                    <a:bodyPr/>
                    <a:lstStyle/>
                    <a:p>
                      <a:pPr marL="124460" marR="0">
                        <a:lnSpc>
                          <a:spcPct val="100000"/>
                        </a:lnSpc>
                        <a:spcBef>
                          <a:spcPts val="0"/>
                        </a:spcBef>
                        <a:spcAft>
                          <a:spcPts val="0"/>
                        </a:spcAft>
                      </a:pPr>
                      <a:r>
                        <a:rPr lang="en-US" sz="2000" spc="-25" dirty="0">
                          <a:effectLst/>
                          <a:latin typeface="Times New Roman" panose="02020603050405020304" pitchFamily="18" charset="0"/>
                          <a:cs typeface="Times New Roman" panose="02020603050405020304" pitchFamily="18" charset="0"/>
                        </a:rPr>
                        <a:t>3.</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6675" marR="59055" algn="just">
                        <a:lnSpc>
                          <a:spcPct val="10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on any deposit with post office under any scheme framed by the Central Government and notified by it in this behalf</a:t>
                      </a:r>
                      <a:endParaRPr lang="en-US" sz="20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5080" marR="0"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40,000/-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3175" marR="0"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50,000/-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4450" marR="37465"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50,000/-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8890" marR="0" algn="ctr">
                        <a:lnSpc>
                          <a:spcPct val="100000"/>
                        </a:lnSpc>
                        <a:spcBef>
                          <a:spcPts val="0"/>
                        </a:spcBef>
                        <a:spcAft>
                          <a:spcPts val="0"/>
                        </a:spcAft>
                      </a:pPr>
                      <a:r>
                        <a:rPr lang="en-US" sz="1800" spc="-25" dirty="0" err="1">
                          <a:effectLst/>
                          <a:latin typeface="Times New Roman" panose="02020603050405020304" pitchFamily="18" charset="0"/>
                          <a:cs typeface="Times New Roman" panose="02020603050405020304" pitchFamily="18" charset="0"/>
                        </a:rPr>
                        <a:t>Rs</a:t>
                      </a:r>
                      <a:r>
                        <a:rPr lang="en-US" sz="1800" spc="-25" dirty="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cs typeface="Times New Roman" panose="02020603050405020304" pitchFamily="18" charset="0"/>
                      </a:endParaRPr>
                    </a:p>
                    <a:p>
                      <a:pPr marL="8890" marR="0" algn="ctr">
                        <a:lnSpc>
                          <a:spcPct val="100000"/>
                        </a:lnSpc>
                        <a:spcBef>
                          <a:spcPts val="205"/>
                        </a:spcBef>
                        <a:spcAft>
                          <a:spcPts val="0"/>
                        </a:spcAft>
                      </a:pPr>
                      <a:r>
                        <a:rPr lang="en-US" sz="1800" spc="-10" dirty="0">
                          <a:effectLst/>
                          <a:latin typeface="Times New Roman" panose="02020603050405020304" pitchFamily="18" charset="0"/>
                          <a:cs typeface="Times New Roman" panose="02020603050405020304" pitchFamily="18" charset="0"/>
                        </a:rPr>
                        <a:t>1,00,000/-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1"/>
                  </a:ext>
                </a:extLst>
              </a:tr>
              <a:tr h="321074">
                <a:tc>
                  <a:txBody>
                    <a:bodyPr/>
                    <a:lstStyle/>
                    <a:p>
                      <a:pPr marL="124460" marR="0">
                        <a:lnSpc>
                          <a:spcPct val="100000"/>
                        </a:lnSpc>
                        <a:spcBef>
                          <a:spcPts val="0"/>
                        </a:spcBef>
                        <a:spcAft>
                          <a:spcPts val="0"/>
                        </a:spcAft>
                      </a:pPr>
                      <a:r>
                        <a:rPr lang="en-US" sz="2000" spc="-25">
                          <a:effectLst/>
                          <a:latin typeface="Times New Roman" panose="02020603050405020304" pitchFamily="18" charset="0"/>
                          <a:cs typeface="Times New Roman" panose="02020603050405020304" pitchFamily="18" charset="0"/>
                        </a:rPr>
                        <a:t>4.</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6675" marR="0">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Any</a:t>
                      </a:r>
                      <a:r>
                        <a:rPr lang="en-US" sz="2000" spc="-4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other</a:t>
                      </a:r>
                      <a:r>
                        <a:rPr lang="en-US" sz="2000" spc="-10">
                          <a:effectLst/>
                          <a:latin typeface="Times New Roman" panose="02020603050405020304" pitchFamily="18" charset="0"/>
                          <a:cs typeface="Times New Roman" panose="02020603050405020304" pitchFamily="18" charset="0"/>
                        </a:rPr>
                        <a:t> </a:t>
                      </a:r>
                      <a:r>
                        <a:rPr lang="en-US" sz="2000" spc="-20">
                          <a:effectLst/>
                          <a:latin typeface="Times New Roman" panose="02020603050405020304" pitchFamily="18" charset="0"/>
                          <a:cs typeface="Times New Roman" panose="02020603050405020304" pitchFamily="18" charset="0"/>
                        </a:rPr>
                        <a:t>case</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5080" marR="3175" algn="ctr">
                        <a:lnSpc>
                          <a:spcPct val="100000"/>
                        </a:lnSpc>
                        <a:spcBef>
                          <a:spcPts val="0"/>
                        </a:spcBef>
                        <a:spcAft>
                          <a:spcPts val="0"/>
                        </a:spcAft>
                      </a:pPr>
                      <a:r>
                        <a:rPr lang="en-US" sz="1800">
                          <a:effectLst/>
                          <a:latin typeface="Times New Roman" panose="02020603050405020304" pitchFamily="18" charset="0"/>
                          <a:cs typeface="Times New Roman" panose="02020603050405020304" pitchFamily="18" charset="0"/>
                        </a:rPr>
                        <a:t>Rs.</a:t>
                      </a:r>
                      <a:r>
                        <a:rPr lang="en-US" sz="1800" spc="-20">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5,000/-</a:t>
                      </a:r>
                      <a:endParaRPr lang="en-US" sz="18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3175" marR="0"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10,000/-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3180" marR="38735" algn="ctr">
                        <a:lnSpc>
                          <a:spcPct val="100000"/>
                        </a:lnSpc>
                        <a:spcBef>
                          <a:spcPts val="0"/>
                        </a:spcBef>
                        <a:spcAft>
                          <a:spcPts val="0"/>
                        </a:spcAft>
                      </a:pPr>
                      <a:r>
                        <a:rPr lang="en-US" sz="1800">
                          <a:effectLst/>
                          <a:latin typeface="Times New Roman" panose="02020603050405020304" pitchFamily="18" charset="0"/>
                          <a:cs typeface="Times New Roman" panose="02020603050405020304" pitchFamily="18" charset="0"/>
                        </a:rPr>
                        <a:t>Rs.</a:t>
                      </a:r>
                      <a:r>
                        <a:rPr lang="en-US" sz="1800" spc="-20">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5,000/-</a:t>
                      </a:r>
                      <a:endParaRPr lang="en-US" sz="18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77470" marR="0">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10,000/-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2"/>
                  </a:ext>
                </a:extLst>
              </a:tr>
              <a:tr h="650061">
                <a:tc>
                  <a:txBody>
                    <a:bodyPr/>
                    <a:lstStyle/>
                    <a:p>
                      <a:pPr marL="124460" marR="0">
                        <a:lnSpc>
                          <a:spcPct val="100000"/>
                        </a:lnSpc>
                        <a:spcBef>
                          <a:spcPts val="0"/>
                        </a:spcBef>
                        <a:spcAft>
                          <a:spcPts val="0"/>
                        </a:spcAft>
                      </a:pPr>
                      <a:r>
                        <a:rPr lang="en-US" sz="2000" spc="-25">
                          <a:effectLst/>
                          <a:latin typeface="Times New Roman" panose="02020603050405020304" pitchFamily="18" charset="0"/>
                          <a:cs typeface="Times New Roman" panose="02020603050405020304" pitchFamily="18" charset="0"/>
                        </a:rPr>
                        <a:t>5.</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6675" marR="57785" algn="just">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A cooperative society referred to in clause (v) and clause</a:t>
                      </a:r>
                      <a:r>
                        <a:rPr lang="en-US" sz="2000" spc="31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(viia)</a:t>
                      </a:r>
                      <a:r>
                        <a:rPr lang="en-US" sz="2000" spc="33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of</a:t>
                      </a:r>
                      <a:r>
                        <a:rPr lang="en-US" sz="2000" spc="28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sub-</a:t>
                      </a:r>
                      <a:r>
                        <a:rPr lang="en-US" sz="2000" spc="-10">
                          <a:effectLst/>
                          <a:latin typeface="Times New Roman" panose="02020603050405020304" pitchFamily="18" charset="0"/>
                          <a:cs typeface="Times New Roman" panose="02020603050405020304" pitchFamily="18" charset="0"/>
                        </a:rPr>
                        <a:t>section</a:t>
                      </a:r>
                      <a:endParaRPr lang="en-US" sz="2000">
                        <a:effectLst/>
                        <a:latin typeface="Times New Roman" panose="02020603050405020304" pitchFamily="18" charset="0"/>
                        <a:cs typeface="Times New Roman" panose="02020603050405020304" pitchFamily="18" charset="0"/>
                      </a:endParaRPr>
                    </a:p>
                    <a:p>
                      <a:pPr marL="66675" marR="0" algn="just">
                        <a:lnSpc>
                          <a:spcPct val="100000"/>
                        </a:lnSpc>
                        <a:spcBef>
                          <a:spcPts val="0"/>
                        </a:spcBef>
                        <a:spcAft>
                          <a:spcPts val="0"/>
                        </a:spcAft>
                      </a:pPr>
                      <a:r>
                        <a:rPr lang="en-US" sz="2000">
                          <a:effectLst/>
                          <a:latin typeface="Times New Roman" panose="02020603050405020304" pitchFamily="18" charset="0"/>
                          <a:cs typeface="Times New Roman" panose="02020603050405020304" pitchFamily="18" charset="0"/>
                        </a:rPr>
                        <a:t>(3)</a:t>
                      </a:r>
                      <a:r>
                        <a:rPr lang="en-US" sz="2000" spc="-15">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of</a:t>
                      </a:r>
                      <a:r>
                        <a:rPr lang="en-US" sz="2000" spc="-4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section</a:t>
                      </a:r>
                      <a:r>
                        <a:rPr lang="en-US" sz="2000" spc="-25">
                          <a:effectLst/>
                          <a:latin typeface="Times New Roman" panose="02020603050405020304" pitchFamily="18" charset="0"/>
                          <a:cs typeface="Times New Roman" panose="02020603050405020304" pitchFamily="18" charset="0"/>
                        </a:rPr>
                        <a:t> </a:t>
                      </a:r>
                      <a:r>
                        <a:rPr lang="en-US" sz="2000" spc="-20">
                          <a:effectLst/>
                          <a:latin typeface="Times New Roman" panose="02020603050405020304" pitchFamily="18" charset="0"/>
                          <a:cs typeface="Times New Roman" panose="02020603050405020304" pitchFamily="18" charset="0"/>
                        </a:rPr>
                        <a:t>194A</a:t>
                      </a:r>
                      <a:endParaRPr lang="en-US" sz="20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5080" marR="0" algn="ctr">
                        <a:lnSpc>
                          <a:spcPct val="100000"/>
                        </a:lnSpc>
                        <a:spcBef>
                          <a:spcPts val="0"/>
                        </a:spcBef>
                        <a:spcAft>
                          <a:spcPts val="0"/>
                        </a:spcAft>
                      </a:pPr>
                      <a:r>
                        <a:rPr lang="en-US" sz="1800">
                          <a:effectLst/>
                          <a:latin typeface="Times New Roman" panose="02020603050405020304" pitchFamily="18" charset="0"/>
                          <a:cs typeface="Times New Roman" panose="02020603050405020304" pitchFamily="18" charset="0"/>
                        </a:rPr>
                        <a:t>Rs.</a:t>
                      </a:r>
                      <a:r>
                        <a:rPr lang="en-US" sz="1800" spc="-20">
                          <a:effectLst/>
                          <a:latin typeface="Times New Roman" panose="02020603050405020304" pitchFamily="18" charset="0"/>
                          <a:cs typeface="Times New Roman" panose="02020603050405020304" pitchFamily="18" charset="0"/>
                        </a:rPr>
                        <a:t> </a:t>
                      </a:r>
                      <a:r>
                        <a:rPr lang="en-US" sz="1800" spc="-10">
                          <a:effectLst/>
                          <a:latin typeface="Times New Roman" panose="02020603050405020304" pitchFamily="18" charset="0"/>
                          <a:cs typeface="Times New Roman" panose="02020603050405020304" pitchFamily="18" charset="0"/>
                        </a:rPr>
                        <a:t>40,000/-</a:t>
                      </a:r>
                      <a:endParaRPr lang="en-US" sz="18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3175" marR="0"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50,000/-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4450" marR="37465" algn="ctr">
                        <a:lnSpc>
                          <a:spcPct val="100000"/>
                        </a:lnSpc>
                        <a:spcBef>
                          <a:spcPts val="0"/>
                        </a:spcBef>
                        <a:spcAft>
                          <a:spcPts val="0"/>
                        </a:spcAft>
                      </a:pPr>
                      <a:r>
                        <a:rPr lang="en-US" sz="1800" dirty="0" err="1">
                          <a:effectLst/>
                          <a:latin typeface="Times New Roman" panose="02020603050405020304" pitchFamily="18" charset="0"/>
                          <a:cs typeface="Times New Roman" panose="02020603050405020304" pitchFamily="18" charset="0"/>
                        </a:rPr>
                        <a:t>Rs</a:t>
                      </a:r>
                      <a:r>
                        <a:rPr lang="en-US" sz="1800" dirty="0">
                          <a:effectLst/>
                          <a:latin typeface="Times New Roman" panose="02020603050405020304" pitchFamily="18" charset="0"/>
                          <a:cs typeface="Times New Roman" panose="02020603050405020304" pitchFamily="18" charset="0"/>
                        </a:rPr>
                        <a:t>.</a:t>
                      </a:r>
                      <a:r>
                        <a:rPr lang="en-US" sz="1800" spc="-2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50,000/-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8890" marR="0" algn="ctr">
                        <a:lnSpc>
                          <a:spcPct val="100000"/>
                        </a:lnSpc>
                        <a:spcBef>
                          <a:spcPts val="0"/>
                        </a:spcBef>
                        <a:spcAft>
                          <a:spcPts val="0"/>
                        </a:spcAft>
                      </a:pPr>
                      <a:r>
                        <a:rPr lang="en-US" sz="1800" spc="-25" dirty="0" err="1">
                          <a:effectLst/>
                          <a:latin typeface="Times New Roman" panose="02020603050405020304" pitchFamily="18" charset="0"/>
                          <a:cs typeface="Times New Roman" panose="02020603050405020304" pitchFamily="18" charset="0"/>
                        </a:rPr>
                        <a:t>Rs</a:t>
                      </a:r>
                      <a:r>
                        <a:rPr lang="en-US" sz="1800" spc="-25" dirty="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cs typeface="Times New Roman" panose="02020603050405020304" pitchFamily="18" charset="0"/>
                      </a:endParaRPr>
                    </a:p>
                    <a:p>
                      <a:pPr marL="8890" marR="0" algn="ctr">
                        <a:lnSpc>
                          <a:spcPct val="100000"/>
                        </a:lnSpc>
                        <a:spcBef>
                          <a:spcPts val="205"/>
                        </a:spcBef>
                        <a:spcAft>
                          <a:spcPts val="0"/>
                        </a:spcAft>
                      </a:pPr>
                      <a:r>
                        <a:rPr lang="en-US" sz="1800" spc="-10" dirty="0">
                          <a:effectLst/>
                          <a:latin typeface="Times New Roman" panose="02020603050405020304" pitchFamily="18" charset="0"/>
                          <a:cs typeface="Times New Roman" panose="02020603050405020304" pitchFamily="18" charset="0"/>
                        </a:rPr>
                        <a:t>1,00,000/-</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3"/>
                  </a:ext>
                </a:extLst>
              </a:tr>
            </a:tbl>
          </a:graphicData>
        </a:graphic>
      </p:graphicFrame>
      <p:sp>
        <p:nvSpPr>
          <p:cNvPr id="3" name="Footer Placeholder 2">
            <a:extLst>
              <a:ext uri="{FF2B5EF4-FFF2-40B4-BE49-F238E27FC236}">
                <a16:creationId xmlns:a16="http://schemas.microsoft.com/office/drawing/2014/main" id="{3FFCF503-48AE-491C-EE49-E23A230CA9F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4. These amendments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53]</a:t>
            </a:r>
          </a:p>
        </p:txBody>
      </p:sp>
      <p:sp>
        <p:nvSpPr>
          <p:cNvPr id="2" name="Footer Placeholder 1">
            <a:extLst>
              <a:ext uri="{FF2B5EF4-FFF2-40B4-BE49-F238E27FC236}">
                <a16:creationId xmlns:a16="http://schemas.microsoft.com/office/drawing/2014/main" id="{BF620AC0-B1B5-6389-7FEF-3211E09842D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Section 194B - Winnings from lottery or crossword puzzle</a:t>
            </a:r>
          </a:p>
          <a:p>
            <a:pPr marL="0" indent="0" algn="just">
              <a:buNone/>
            </a:pPr>
            <a:r>
              <a:rPr lang="en-US" sz="2400" dirty="0">
                <a:latin typeface="Times New Roman" panose="02020603050405020304" pitchFamily="18" charset="0"/>
                <a:cs typeface="Times New Roman" panose="02020603050405020304" pitchFamily="18" charset="0"/>
              </a:rPr>
              <a:t>Section 194B of the Act requires that any person responsible for paying to any person any income by way of winnings from any lottery or crossword puzzle or card game and other game of any sort or from gambling or betting of any form or nature whatsoever, being the amount or the aggregate of amounts exceeding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10,000/- during the financial year shall, at the time of payment thereof, deduct income-tax thereon at the rates in force</a:t>
            </a:r>
          </a:p>
          <a:p>
            <a:pPr marL="0" indent="0" algn="just">
              <a:buNone/>
            </a:pPr>
            <a:r>
              <a:rPr lang="en-US" sz="2400" dirty="0">
                <a:latin typeface="Times New Roman" panose="02020603050405020304" pitchFamily="18" charset="0"/>
                <a:cs typeface="Times New Roman" panose="02020603050405020304" pitchFamily="18" charset="0"/>
              </a:rPr>
              <a:t>2. It is proposed to remove the condition of threshold applying on aggregate of amounts exceeding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10,000/- and to now instead apply in respect of a single transaction.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a:t>
            </a:r>
          </a:p>
          <a:p>
            <a:pPr marL="0" indent="0" algn="r">
              <a:buNone/>
            </a:pPr>
            <a:r>
              <a:rPr lang="en-US" sz="2400" b="1" dirty="0">
                <a:latin typeface="Times New Roman" panose="02020603050405020304" pitchFamily="18" charset="0"/>
                <a:cs typeface="Times New Roman" panose="02020603050405020304" pitchFamily="18" charset="0"/>
              </a:rPr>
              <a:t>[Clause 54]</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48A688D-D96A-5608-0CBE-8003B6D0140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Section 194BB - Winnings from horse race</a:t>
            </a:r>
          </a:p>
          <a:p>
            <a:pPr marL="0" indent="0" algn="just">
              <a:buNone/>
            </a:pPr>
            <a:r>
              <a:rPr lang="en-US" sz="2400" dirty="0">
                <a:latin typeface="Times New Roman" panose="02020603050405020304" pitchFamily="18" charset="0"/>
                <a:cs typeface="Times New Roman" panose="02020603050405020304" pitchFamily="18" charset="0"/>
              </a:rPr>
              <a:t>Section 194BB of the Act requires that any person, being a bookmaker or a person to whom a license has been granted by the Government under any law for the time being in force for horse racing in any race course or for arranging for wagering or betting in any race course, who is responsible for paying to any person any income by way of winnings from any horse race , being the amount or aggregate of amounts exceeding Rs. 10,000/- during the financial year, shall, at the time of payment thereof, deduct income-tax thereon at the rates in force. </a:t>
            </a:r>
          </a:p>
        </p:txBody>
      </p:sp>
      <p:sp>
        <p:nvSpPr>
          <p:cNvPr id="2" name="Footer Placeholder 1">
            <a:extLst>
              <a:ext uri="{FF2B5EF4-FFF2-40B4-BE49-F238E27FC236}">
                <a16:creationId xmlns:a16="http://schemas.microsoft.com/office/drawing/2014/main" id="{1BCE5FB4-869A-FFE7-46CB-B56A92F766E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It is proposed to remove the condition of threshold applying on aggregate of amounts exceeding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10,000/- and to now instead apply in respect of a single transaction.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55] </a:t>
            </a:r>
          </a:p>
        </p:txBody>
      </p:sp>
      <p:sp>
        <p:nvSpPr>
          <p:cNvPr id="2" name="Footer Placeholder 1">
            <a:extLst>
              <a:ext uri="{FF2B5EF4-FFF2-40B4-BE49-F238E27FC236}">
                <a16:creationId xmlns:a16="http://schemas.microsoft.com/office/drawing/2014/main" id="{4DE656FA-8FF0-4898-1602-C3978D109C3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Section 194D – Insurance commission</a:t>
            </a:r>
          </a:p>
          <a:p>
            <a:pPr marL="0" indent="0" algn="just">
              <a:buNone/>
            </a:pPr>
            <a:r>
              <a:rPr lang="en-US" sz="2400" dirty="0">
                <a:latin typeface="Times New Roman" panose="02020603050405020304" pitchFamily="18" charset="0"/>
                <a:cs typeface="Times New Roman" panose="02020603050405020304" pitchFamily="18" charset="0"/>
              </a:rPr>
              <a:t>Section 194D of the Act requires that any person responsible for paying to a resident any income by way of remuneration or reward, whether by way of commission or otherwise, for soliciting or procuring insurance business (including business relating to the continuance, renewal or revival of policies of insurance) shall, deduct income-tax thereon at the rates in force, provided that the amount of such payment exceeds Rs. 15,000/- in a financial year. </a:t>
            </a:r>
          </a:p>
        </p:txBody>
      </p:sp>
      <p:sp>
        <p:nvSpPr>
          <p:cNvPr id="2" name="Footer Placeholder 1">
            <a:extLst>
              <a:ext uri="{FF2B5EF4-FFF2-40B4-BE49-F238E27FC236}">
                <a16:creationId xmlns:a16="http://schemas.microsoft.com/office/drawing/2014/main" id="{844267DF-2A65-3137-B91F-C5E2C92D8D7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It is proposed to increase this threshold amount for requirement of deduction of tax at source under this section from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15,000/- to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20,000/-.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56]</a:t>
            </a:r>
          </a:p>
        </p:txBody>
      </p:sp>
      <p:sp>
        <p:nvSpPr>
          <p:cNvPr id="2" name="Footer Placeholder 1">
            <a:extLst>
              <a:ext uri="{FF2B5EF4-FFF2-40B4-BE49-F238E27FC236}">
                <a16:creationId xmlns:a16="http://schemas.microsoft.com/office/drawing/2014/main" id="{685E917F-678A-E87E-FB7D-C271C5DC803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Section 194G - Commission, etc., on sale of lottery tickets.</a:t>
            </a:r>
          </a:p>
          <a:p>
            <a:pPr marL="0" indent="0" algn="just">
              <a:buNone/>
            </a:pPr>
            <a:r>
              <a:rPr lang="en-US" sz="2400" dirty="0">
                <a:latin typeface="Times New Roman" panose="02020603050405020304" pitchFamily="18" charset="0"/>
                <a:cs typeface="Times New Roman" panose="02020603050405020304" pitchFamily="18" charset="0"/>
              </a:rPr>
              <a:t>Section 194G of the Act requires that any person who is responsible for paying, to any person, who is or has been stocking, distributing, purchasing or selling lottery tickets, any income by way of commission, remuneration or prize (by whatever name called) on such tickets in an amount exceeding Rs. 15,000/- shall, deduct income-tax thereon at the rate of two per cent.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It is proposed to increase this threshold amount for requirement of deduction of tax at source under this section from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15,000/- to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20,000/-.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57] </a:t>
            </a:r>
          </a:p>
        </p:txBody>
      </p:sp>
      <p:sp>
        <p:nvSpPr>
          <p:cNvPr id="2" name="Footer Placeholder 1">
            <a:extLst>
              <a:ext uri="{FF2B5EF4-FFF2-40B4-BE49-F238E27FC236}">
                <a16:creationId xmlns:a16="http://schemas.microsoft.com/office/drawing/2014/main" id="{6A012DEF-373D-BCF8-A8DD-FF9A0908EB0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Section 194H - Commission or brokerage.</a:t>
            </a:r>
          </a:p>
          <a:p>
            <a:pPr marL="0" indent="0" algn="just">
              <a:buNone/>
            </a:pPr>
            <a:r>
              <a:rPr lang="en-US" sz="2400" dirty="0">
                <a:latin typeface="Times New Roman" panose="02020603050405020304" pitchFamily="18" charset="0"/>
                <a:cs typeface="Times New Roman" panose="02020603050405020304" pitchFamily="18" charset="0"/>
              </a:rPr>
              <a:t>Section 194H of the Act requires that any person, not being an individual or a Hindu undivided family, who is responsible for paying, to a resident, any income by way of commission (not being insurance commission referred to in section 194D) or brokerage, shall, deduct income-tax thereon at the rate of two per cent, if the amount paid during a financial year exceeds Rs. 15,000/-.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It is proposed to increase this threshold amount for requirement of deduction of tax at source under this section from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15,000/- to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20,000/-.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58] </a:t>
            </a:r>
          </a:p>
        </p:txBody>
      </p:sp>
      <p:sp>
        <p:nvSpPr>
          <p:cNvPr id="2" name="Footer Placeholder 1">
            <a:extLst>
              <a:ext uri="{FF2B5EF4-FFF2-40B4-BE49-F238E27FC236}">
                <a16:creationId xmlns:a16="http://schemas.microsoft.com/office/drawing/2014/main" id="{1544B050-2655-052F-9822-A661727A86D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Section 194-I – Rent</a:t>
            </a:r>
          </a:p>
          <a:p>
            <a:pPr marL="0" indent="0" algn="just">
              <a:buNone/>
            </a:pPr>
            <a:r>
              <a:rPr lang="en-US" sz="2400" dirty="0">
                <a:latin typeface="Times New Roman" panose="02020603050405020304" pitchFamily="18" charset="0"/>
                <a:cs typeface="Times New Roman" panose="02020603050405020304" pitchFamily="18" charset="0"/>
              </a:rPr>
              <a:t>Section 194-I of the Act requires that any person, not being an individual or a Hindu undivided family, who is responsible for paying to a resident any income by way of rent, shall deduct income-tax at the rates as specified therein, only when the amount of such rental income exceeds Rs. 2,40,000/- in a financial year.</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It is proposed to increase this threshold amount of income by way of rent for requirement of deduction of tax at source under section from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2,40,000/- in a financial year to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50,000/- in a month or part of a month.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a:t>
            </a:r>
          </a:p>
          <a:p>
            <a:pPr marL="0" indent="0" algn="r">
              <a:buNone/>
            </a:pPr>
            <a:r>
              <a:rPr lang="en-US" sz="2400" b="1" dirty="0">
                <a:latin typeface="Times New Roman" panose="02020603050405020304" pitchFamily="18" charset="0"/>
                <a:cs typeface="Times New Roman" panose="02020603050405020304" pitchFamily="18" charset="0"/>
              </a:rPr>
              <a:t>[Clause 59]  </a:t>
            </a:r>
          </a:p>
        </p:txBody>
      </p:sp>
      <p:sp>
        <p:nvSpPr>
          <p:cNvPr id="2" name="Footer Placeholder 1">
            <a:extLst>
              <a:ext uri="{FF2B5EF4-FFF2-40B4-BE49-F238E27FC236}">
                <a16:creationId xmlns:a16="http://schemas.microsoft.com/office/drawing/2014/main" id="{62631335-481C-01D8-4933-2652AA0B5E4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482" y="228600"/>
            <a:ext cx="8801637"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Section 194J - Fees for professional or technical services.</a:t>
            </a:r>
          </a:p>
          <a:p>
            <a:pPr marL="0" indent="0" algn="just">
              <a:buNone/>
            </a:pPr>
            <a:r>
              <a:rPr lang="en-US" sz="2400" dirty="0">
                <a:latin typeface="Times New Roman" panose="02020603050405020304" pitchFamily="18" charset="0"/>
                <a:cs typeface="Times New Roman" panose="02020603050405020304" pitchFamily="18" charset="0"/>
              </a:rPr>
              <a:t>Section 194J of the Act requires for deduction of tax at source on payment by any person, not being an individual or a Hindu undivided family, who pays to a resident any sum of the nature of fees for professional or technical services, any remuneration or fees or commission by whatever name called, other than those on which tax is deductible under section 192, to a director of a company, or royalty, or any sum referred to in clause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of section 28 of the Act, at the rates specified therein.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Clause (B) of proviso to sub-section (1) of section 194J provides the threshold amount of sum paid during the financial year for tax to be deducted under this section. </a:t>
            </a:r>
          </a:p>
        </p:txBody>
      </p:sp>
      <p:sp>
        <p:nvSpPr>
          <p:cNvPr id="2" name="Footer Placeholder 1">
            <a:extLst>
              <a:ext uri="{FF2B5EF4-FFF2-40B4-BE49-F238E27FC236}">
                <a16:creationId xmlns:a16="http://schemas.microsoft.com/office/drawing/2014/main" id="{B6962D65-6711-9209-485C-B0E87BAD5F5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68336753"/>
              </p:ext>
            </p:extLst>
          </p:nvPr>
        </p:nvGraphicFramePr>
        <p:xfrm>
          <a:off x="304799" y="990600"/>
          <a:ext cx="8534401" cy="3889065"/>
        </p:xfrm>
        <a:graphic>
          <a:graphicData uri="http://schemas.openxmlformats.org/drawingml/2006/table">
            <a:tbl>
              <a:tblPr firstRow="1" firstCol="1" lastRow="1" lastCol="1" bandRow="1" bandCol="1">
                <a:tableStyleId>{5940675A-B579-460E-94D1-54222C63F5DA}</a:tableStyleId>
              </a:tblPr>
              <a:tblGrid>
                <a:gridCol w="613802">
                  <a:extLst>
                    <a:ext uri="{9D8B030D-6E8A-4147-A177-3AD203B41FA5}">
                      <a16:colId xmlns:a16="http://schemas.microsoft.com/office/drawing/2014/main" val="20000"/>
                    </a:ext>
                  </a:extLst>
                </a:gridCol>
                <a:gridCol w="3085206">
                  <a:extLst>
                    <a:ext uri="{9D8B030D-6E8A-4147-A177-3AD203B41FA5}">
                      <a16:colId xmlns:a16="http://schemas.microsoft.com/office/drawing/2014/main" val="20001"/>
                    </a:ext>
                  </a:extLst>
                </a:gridCol>
                <a:gridCol w="3097141">
                  <a:extLst>
                    <a:ext uri="{9D8B030D-6E8A-4147-A177-3AD203B41FA5}">
                      <a16:colId xmlns:a16="http://schemas.microsoft.com/office/drawing/2014/main" val="20002"/>
                    </a:ext>
                  </a:extLst>
                </a:gridCol>
                <a:gridCol w="1738252">
                  <a:extLst>
                    <a:ext uri="{9D8B030D-6E8A-4147-A177-3AD203B41FA5}">
                      <a16:colId xmlns:a16="http://schemas.microsoft.com/office/drawing/2014/main" val="20003"/>
                    </a:ext>
                  </a:extLst>
                </a:gridCol>
              </a:tblGrid>
              <a:tr h="687127">
                <a:tc>
                  <a:txBody>
                    <a:bodyPr/>
                    <a:lstStyle/>
                    <a:p>
                      <a:pPr marL="2540" marR="1270" algn="ctr">
                        <a:lnSpc>
                          <a:spcPct val="100000"/>
                        </a:lnSpc>
                        <a:spcBef>
                          <a:spcPts val="0"/>
                        </a:spcBef>
                        <a:spcAft>
                          <a:spcPts val="0"/>
                        </a:spcAft>
                      </a:pPr>
                      <a:r>
                        <a:rPr lang="en-US" sz="2400" b="1" spc="-25" dirty="0">
                          <a:effectLst/>
                          <a:latin typeface="Times New Roman" panose="02020603050405020304" pitchFamily="18" charset="0"/>
                          <a:cs typeface="Times New Roman" panose="02020603050405020304" pitchFamily="18" charset="0"/>
                        </a:rPr>
                        <a:t>S.</a:t>
                      </a:r>
                      <a:endParaRPr lang="en-US" sz="2400" b="1" dirty="0">
                        <a:effectLst/>
                        <a:latin typeface="Times New Roman" panose="02020603050405020304" pitchFamily="18" charset="0"/>
                        <a:cs typeface="Times New Roman" panose="02020603050405020304" pitchFamily="18" charset="0"/>
                      </a:endParaRPr>
                    </a:p>
                    <a:p>
                      <a:pPr marL="2540" marR="0" algn="ctr">
                        <a:lnSpc>
                          <a:spcPct val="100000"/>
                        </a:lnSpc>
                        <a:spcBef>
                          <a:spcPts val="0"/>
                        </a:spcBef>
                        <a:spcAft>
                          <a:spcPts val="0"/>
                        </a:spcAft>
                      </a:pPr>
                      <a:r>
                        <a:rPr lang="en-US" sz="2400" b="1" spc="-25" dirty="0">
                          <a:effectLst/>
                          <a:latin typeface="Times New Roman" panose="02020603050405020304" pitchFamily="18" charset="0"/>
                          <a:cs typeface="Times New Roman" panose="02020603050405020304" pitchFamily="18" charset="0"/>
                        </a:rPr>
                        <a:t>No</a:t>
                      </a:r>
                      <a:endParaRPr lang="en-US" sz="24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82625" marR="0">
                        <a:lnSpc>
                          <a:spcPct val="100000"/>
                        </a:lnSpc>
                        <a:spcBef>
                          <a:spcPts val="0"/>
                        </a:spcBef>
                        <a:spcAft>
                          <a:spcPts val="0"/>
                        </a:spcAft>
                      </a:pPr>
                      <a:r>
                        <a:rPr lang="en-US" sz="2400" b="1" dirty="0">
                          <a:effectLst/>
                          <a:latin typeface="Times New Roman" panose="02020603050405020304" pitchFamily="18" charset="0"/>
                          <a:cs typeface="Times New Roman" panose="02020603050405020304" pitchFamily="18" charset="0"/>
                        </a:rPr>
                        <a:t>Nature</a:t>
                      </a:r>
                      <a:r>
                        <a:rPr lang="en-US" sz="2400" b="1" spc="-35" dirty="0">
                          <a:effectLst/>
                          <a:latin typeface="Times New Roman" panose="02020603050405020304" pitchFamily="18" charset="0"/>
                          <a:cs typeface="Times New Roman" panose="02020603050405020304" pitchFamily="18" charset="0"/>
                        </a:rPr>
                        <a:t> </a:t>
                      </a:r>
                      <a:r>
                        <a:rPr lang="en-US" sz="2400" b="1" dirty="0">
                          <a:effectLst/>
                          <a:latin typeface="Times New Roman" panose="02020603050405020304" pitchFamily="18" charset="0"/>
                          <a:cs typeface="Times New Roman" panose="02020603050405020304" pitchFamily="18" charset="0"/>
                        </a:rPr>
                        <a:t>of</a:t>
                      </a:r>
                      <a:r>
                        <a:rPr lang="en-US" sz="2400" b="1" spc="-45" dirty="0">
                          <a:effectLst/>
                          <a:latin typeface="Times New Roman" panose="02020603050405020304" pitchFamily="18" charset="0"/>
                          <a:cs typeface="Times New Roman" panose="02020603050405020304" pitchFamily="18" charset="0"/>
                        </a:rPr>
                        <a:t> </a:t>
                      </a:r>
                      <a:r>
                        <a:rPr lang="en-US" sz="2400" b="1" spc="-25" dirty="0">
                          <a:effectLst/>
                          <a:latin typeface="Times New Roman" panose="02020603050405020304" pitchFamily="18" charset="0"/>
                          <a:cs typeface="Times New Roman" panose="02020603050405020304" pitchFamily="18" charset="0"/>
                        </a:rPr>
                        <a:t>sum</a:t>
                      </a:r>
                      <a:endParaRPr lang="en-US" sz="24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0160" marR="0" algn="ctr">
                        <a:lnSpc>
                          <a:spcPct val="100000"/>
                        </a:lnSpc>
                        <a:spcBef>
                          <a:spcPts val="0"/>
                        </a:spcBef>
                        <a:spcAft>
                          <a:spcPts val="0"/>
                        </a:spcAft>
                      </a:pPr>
                      <a:r>
                        <a:rPr lang="en-US" sz="2400" b="1">
                          <a:effectLst/>
                          <a:latin typeface="Times New Roman" panose="02020603050405020304" pitchFamily="18" charset="0"/>
                          <a:cs typeface="Times New Roman" panose="02020603050405020304" pitchFamily="18" charset="0"/>
                        </a:rPr>
                        <a:t>Current</a:t>
                      </a:r>
                      <a:r>
                        <a:rPr lang="en-US" sz="2400" b="1" spc="-40">
                          <a:effectLst/>
                          <a:latin typeface="Times New Roman" panose="02020603050405020304" pitchFamily="18" charset="0"/>
                          <a:cs typeface="Times New Roman" panose="02020603050405020304" pitchFamily="18" charset="0"/>
                        </a:rPr>
                        <a:t> </a:t>
                      </a:r>
                      <a:r>
                        <a:rPr lang="en-US" sz="2400" b="1">
                          <a:effectLst/>
                          <a:latin typeface="Times New Roman" panose="02020603050405020304" pitchFamily="18" charset="0"/>
                          <a:cs typeface="Times New Roman" panose="02020603050405020304" pitchFamily="18" charset="0"/>
                        </a:rPr>
                        <a:t>threshold</a:t>
                      </a:r>
                      <a:r>
                        <a:rPr lang="en-US" sz="2400" b="1" spc="-45">
                          <a:effectLst/>
                          <a:latin typeface="Times New Roman" panose="02020603050405020304" pitchFamily="18" charset="0"/>
                          <a:cs typeface="Times New Roman" panose="02020603050405020304" pitchFamily="18" charset="0"/>
                        </a:rPr>
                        <a:t> </a:t>
                      </a:r>
                      <a:r>
                        <a:rPr lang="en-US" sz="2400" b="1">
                          <a:effectLst/>
                          <a:latin typeface="Times New Roman" panose="02020603050405020304" pitchFamily="18" charset="0"/>
                          <a:cs typeface="Times New Roman" panose="02020603050405020304" pitchFamily="18" charset="0"/>
                        </a:rPr>
                        <a:t>to</a:t>
                      </a:r>
                      <a:r>
                        <a:rPr lang="en-US" sz="2400" b="1" spc="-45">
                          <a:effectLst/>
                          <a:latin typeface="Times New Roman" panose="02020603050405020304" pitchFamily="18" charset="0"/>
                          <a:cs typeface="Times New Roman" panose="02020603050405020304" pitchFamily="18" charset="0"/>
                        </a:rPr>
                        <a:t> </a:t>
                      </a:r>
                      <a:r>
                        <a:rPr lang="en-US" sz="2400" b="1">
                          <a:effectLst/>
                          <a:latin typeface="Times New Roman" panose="02020603050405020304" pitchFamily="18" charset="0"/>
                          <a:cs typeface="Times New Roman" panose="02020603050405020304" pitchFamily="18" charset="0"/>
                        </a:rPr>
                        <a:t>deduct</a:t>
                      </a:r>
                      <a:r>
                        <a:rPr lang="en-US" sz="2400" b="1" spc="-40">
                          <a:effectLst/>
                          <a:latin typeface="Times New Roman" panose="02020603050405020304" pitchFamily="18" charset="0"/>
                          <a:cs typeface="Times New Roman" panose="02020603050405020304" pitchFamily="18" charset="0"/>
                        </a:rPr>
                        <a:t> </a:t>
                      </a:r>
                      <a:r>
                        <a:rPr lang="en-US" sz="2400" b="1" spc="-25">
                          <a:effectLst/>
                          <a:latin typeface="Times New Roman" panose="02020603050405020304" pitchFamily="18" charset="0"/>
                          <a:cs typeface="Times New Roman" panose="02020603050405020304" pitchFamily="18" charset="0"/>
                        </a:rPr>
                        <a:t>TDS</a:t>
                      </a:r>
                      <a:endParaRPr lang="en-US" sz="2400" b="1">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14300" marR="330200" indent="4763">
                        <a:lnSpc>
                          <a:spcPct val="100000"/>
                        </a:lnSpc>
                        <a:spcBef>
                          <a:spcPts val="0"/>
                        </a:spcBef>
                        <a:spcAft>
                          <a:spcPts val="0"/>
                        </a:spcAft>
                      </a:pPr>
                      <a:r>
                        <a:rPr lang="en-US" sz="2400" b="1" spc="-10" dirty="0">
                          <a:effectLst/>
                          <a:latin typeface="Times New Roman" panose="02020603050405020304" pitchFamily="18" charset="0"/>
                          <a:cs typeface="Times New Roman" panose="02020603050405020304" pitchFamily="18" charset="0"/>
                        </a:rPr>
                        <a:t>Proposed threshold</a:t>
                      </a:r>
                      <a:endParaRPr lang="en-US" sz="2400" b="1"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0"/>
                  </a:ext>
                </a:extLst>
              </a:tr>
              <a:tr h="676084">
                <a:tc>
                  <a:txBody>
                    <a:bodyPr/>
                    <a:lstStyle/>
                    <a:p>
                      <a:pPr marL="124460" marR="0">
                        <a:lnSpc>
                          <a:spcPct val="100000"/>
                        </a:lnSpc>
                        <a:spcBef>
                          <a:spcPts val="0"/>
                        </a:spcBef>
                        <a:spcAft>
                          <a:spcPts val="0"/>
                        </a:spcAft>
                      </a:pPr>
                      <a:r>
                        <a:rPr lang="en-US" sz="2400" spc="-25">
                          <a:effectLst/>
                          <a:latin typeface="Times New Roman" panose="02020603050405020304" pitchFamily="18" charset="0"/>
                          <a:cs typeface="Times New Roman" panose="02020603050405020304" pitchFamily="18" charset="0"/>
                        </a:rPr>
                        <a:t>1.</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6675" marR="0">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Fees</a:t>
                      </a:r>
                      <a:r>
                        <a:rPr lang="en-US" sz="2400" spc="-40">
                          <a:effectLst/>
                          <a:latin typeface="Times New Roman" panose="02020603050405020304" pitchFamily="18" charset="0"/>
                          <a:cs typeface="Times New Roman" panose="02020603050405020304" pitchFamily="18" charset="0"/>
                        </a:rPr>
                        <a:t> </a:t>
                      </a:r>
                      <a:r>
                        <a:rPr lang="en-US" sz="2400">
                          <a:effectLst/>
                          <a:latin typeface="Times New Roman" panose="02020603050405020304" pitchFamily="18" charset="0"/>
                          <a:cs typeface="Times New Roman" panose="02020603050405020304" pitchFamily="18" charset="0"/>
                        </a:rPr>
                        <a:t>for</a:t>
                      </a:r>
                      <a:r>
                        <a:rPr lang="en-US" sz="2400" spc="-40">
                          <a:effectLst/>
                          <a:latin typeface="Times New Roman" panose="02020603050405020304" pitchFamily="18" charset="0"/>
                          <a:cs typeface="Times New Roman" panose="02020603050405020304" pitchFamily="18" charset="0"/>
                        </a:rPr>
                        <a:t> </a:t>
                      </a:r>
                      <a:r>
                        <a:rPr lang="en-US" sz="2400">
                          <a:effectLst/>
                          <a:latin typeface="Times New Roman" panose="02020603050405020304" pitchFamily="18" charset="0"/>
                          <a:cs typeface="Times New Roman" panose="02020603050405020304" pitchFamily="18" charset="0"/>
                        </a:rPr>
                        <a:t>professional</a:t>
                      </a:r>
                      <a:r>
                        <a:rPr lang="en-US" sz="2400" spc="-60">
                          <a:effectLst/>
                          <a:latin typeface="Times New Roman" panose="02020603050405020304" pitchFamily="18" charset="0"/>
                          <a:cs typeface="Times New Roman" panose="02020603050405020304" pitchFamily="18" charset="0"/>
                        </a:rPr>
                        <a:t> </a:t>
                      </a:r>
                      <a:r>
                        <a:rPr lang="en-US" sz="2400" spc="-10">
                          <a:effectLst/>
                          <a:latin typeface="Times New Roman" panose="02020603050405020304" pitchFamily="18" charset="0"/>
                          <a:cs typeface="Times New Roman" panose="02020603050405020304" pitchFamily="18" charset="0"/>
                        </a:rPr>
                        <a:t>services</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0160" marR="5080" algn="ctr">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Rs.</a:t>
                      </a:r>
                      <a:r>
                        <a:rPr lang="en-US" sz="2400" spc="-20">
                          <a:effectLst/>
                          <a:latin typeface="Times New Roman" panose="02020603050405020304" pitchFamily="18" charset="0"/>
                          <a:cs typeface="Times New Roman" panose="02020603050405020304" pitchFamily="18" charset="0"/>
                        </a:rPr>
                        <a:t> </a:t>
                      </a:r>
                      <a:r>
                        <a:rPr lang="en-US" sz="2400" spc="-10">
                          <a:effectLst/>
                          <a:latin typeface="Times New Roman" panose="02020603050405020304" pitchFamily="18" charset="0"/>
                          <a:cs typeface="Times New Roman" panose="02020603050405020304" pitchFamily="18" charset="0"/>
                        </a:rPr>
                        <a:t>30,000/-</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350" marR="0" algn="ctr">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Rs.</a:t>
                      </a:r>
                      <a:r>
                        <a:rPr lang="en-US" sz="2400" spc="-20">
                          <a:effectLst/>
                          <a:latin typeface="Times New Roman" panose="02020603050405020304" pitchFamily="18" charset="0"/>
                          <a:cs typeface="Times New Roman" panose="02020603050405020304" pitchFamily="18" charset="0"/>
                        </a:rPr>
                        <a:t> </a:t>
                      </a:r>
                      <a:r>
                        <a:rPr lang="en-US" sz="2400" spc="-10">
                          <a:effectLst/>
                          <a:latin typeface="Times New Roman" panose="02020603050405020304" pitchFamily="18" charset="0"/>
                          <a:cs typeface="Times New Roman" panose="02020603050405020304" pitchFamily="18" charset="0"/>
                        </a:rPr>
                        <a:t>50,000/-</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1"/>
                  </a:ext>
                </a:extLst>
              </a:tr>
              <a:tr h="676084">
                <a:tc>
                  <a:txBody>
                    <a:bodyPr/>
                    <a:lstStyle/>
                    <a:p>
                      <a:pPr marL="124460" marR="0">
                        <a:lnSpc>
                          <a:spcPct val="100000"/>
                        </a:lnSpc>
                        <a:spcBef>
                          <a:spcPts val="0"/>
                        </a:spcBef>
                        <a:spcAft>
                          <a:spcPts val="0"/>
                        </a:spcAft>
                      </a:pPr>
                      <a:r>
                        <a:rPr lang="en-US" sz="2400" spc="-25">
                          <a:effectLst/>
                          <a:latin typeface="Times New Roman" panose="02020603050405020304" pitchFamily="18" charset="0"/>
                          <a:cs typeface="Times New Roman" panose="02020603050405020304" pitchFamily="18" charset="0"/>
                        </a:rPr>
                        <a:t>2.</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6675" marR="0">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Fees</a:t>
                      </a:r>
                      <a:r>
                        <a:rPr lang="en-US" sz="2400" spc="-25">
                          <a:effectLst/>
                          <a:latin typeface="Times New Roman" panose="02020603050405020304" pitchFamily="18" charset="0"/>
                          <a:cs typeface="Times New Roman" panose="02020603050405020304" pitchFamily="18" charset="0"/>
                        </a:rPr>
                        <a:t> </a:t>
                      </a:r>
                      <a:r>
                        <a:rPr lang="en-US" sz="2400">
                          <a:effectLst/>
                          <a:latin typeface="Times New Roman" panose="02020603050405020304" pitchFamily="18" charset="0"/>
                          <a:cs typeface="Times New Roman" panose="02020603050405020304" pitchFamily="18" charset="0"/>
                        </a:rPr>
                        <a:t>for</a:t>
                      </a:r>
                      <a:r>
                        <a:rPr lang="en-US" sz="2400" spc="-50">
                          <a:effectLst/>
                          <a:latin typeface="Times New Roman" panose="02020603050405020304" pitchFamily="18" charset="0"/>
                          <a:cs typeface="Times New Roman" panose="02020603050405020304" pitchFamily="18" charset="0"/>
                        </a:rPr>
                        <a:t> </a:t>
                      </a:r>
                      <a:r>
                        <a:rPr lang="en-US" sz="2400">
                          <a:effectLst/>
                          <a:latin typeface="Times New Roman" panose="02020603050405020304" pitchFamily="18" charset="0"/>
                          <a:cs typeface="Times New Roman" panose="02020603050405020304" pitchFamily="18" charset="0"/>
                        </a:rPr>
                        <a:t>technical</a:t>
                      </a:r>
                      <a:r>
                        <a:rPr lang="en-US" sz="2400" spc="-50">
                          <a:effectLst/>
                          <a:latin typeface="Times New Roman" panose="02020603050405020304" pitchFamily="18" charset="0"/>
                          <a:cs typeface="Times New Roman" panose="02020603050405020304" pitchFamily="18" charset="0"/>
                        </a:rPr>
                        <a:t> </a:t>
                      </a:r>
                      <a:r>
                        <a:rPr lang="en-US" sz="2400" spc="-10">
                          <a:effectLst/>
                          <a:latin typeface="Times New Roman" panose="02020603050405020304" pitchFamily="18" charset="0"/>
                          <a:cs typeface="Times New Roman" panose="02020603050405020304" pitchFamily="18" charset="0"/>
                        </a:rPr>
                        <a:t>services</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0160" marR="5080" algn="ctr">
                        <a:lnSpc>
                          <a:spcPct val="100000"/>
                        </a:lnSpc>
                        <a:spcBef>
                          <a:spcPts val="0"/>
                        </a:spcBef>
                        <a:spcAft>
                          <a:spcPts val="0"/>
                        </a:spcAft>
                      </a:pPr>
                      <a:r>
                        <a:rPr lang="en-US" sz="2400" dirty="0" err="1">
                          <a:effectLst/>
                          <a:latin typeface="Times New Roman" panose="02020603050405020304" pitchFamily="18" charset="0"/>
                          <a:cs typeface="Times New Roman" panose="02020603050405020304" pitchFamily="18" charset="0"/>
                        </a:rPr>
                        <a:t>Rs</a:t>
                      </a:r>
                      <a:r>
                        <a:rPr lang="en-US" sz="2400" dirty="0">
                          <a:effectLst/>
                          <a:latin typeface="Times New Roman" panose="02020603050405020304" pitchFamily="18" charset="0"/>
                          <a:cs typeface="Times New Roman" panose="02020603050405020304" pitchFamily="18" charset="0"/>
                        </a:rPr>
                        <a:t>.</a:t>
                      </a:r>
                      <a:r>
                        <a:rPr lang="en-US" sz="2400" spc="-20" dirty="0">
                          <a:effectLst/>
                          <a:latin typeface="Times New Roman" panose="02020603050405020304" pitchFamily="18" charset="0"/>
                          <a:cs typeface="Times New Roman" panose="02020603050405020304" pitchFamily="18" charset="0"/>
                        </a:rPr>
                        <a:t> </a:t>
                      </a:r>
                      <a:r>
                        <a:rPr lang="en-US" sz="2400" spc="-10" dirty="0">
                          <a:effectLst/>
                          <a:latin typeface="Times New Roman" panose="02020603050405020304" pitchFamily="18" charset="0"/>
                          <a:cs typeface="Times New Roman" panose="02020603050405020304" pitchFamily="18" charset="0"/>
                        </a:rPr>
                        <a:t>30,000/-</a:t>
                      </a:r>
                      <a:endParaRPr lang="en-US" sz="24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350" marR="0" algn="ctr">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Rs.</a:t>
                      </a:r>
                      <a:r>
                        <a:rPr lang="en-US" sz="2400" spc="-20">
                          <a:effectLst/>
                          <a:latin typeface="Times New Roman" panose="02020603050405020304" pitchFamily="18" charset="0"/>
                          <a:cs typeface="Times New Roman" panose="02020603050405020304" pitchFamily="18" charset="0"/>
                        </a:rPr>
                        <a:t> </a:t>
                      </a:r>
                      <a:r>
                        <a:rPr lang="en-US" sz="2400" spc="-10">
                          <a:effectLst/>
                          <a:latin typeface="Times New Roman" panose="02020603050405020304" pitchFamily="18" charset="0"/>
                          <a:cs typeface="Times New Roman" panose="02020603050405020304" pitchFamily="18" charset="0"/>
                        </a:rPr>
                        <a:t>50,000/-</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2"/>
                  </a:ext>
                </a:extLst>
              </a:tr>
              <a:tr h="676084">
                <a:tc>
                  <a:txBody>
                    <a:bodyPr/>
                    <a:lstStyle/>
                    <a:p>
                      <a:pPr marL="124460" marR="0">
                        <a:lnSpc>
                          <a:spcPct val="100000"/>
                        </a:lnSpc>
                        <a:spcBef>
                          <a:spcPts val="0"/>
                        </a:spcBef>
                        <a:spcAft>
                          <a:spcPts val="0"/>
                        </a:spcAft>
                      </a:pPr>
                      <a:r>
                        <a:rPr lang="en-US" sz="2400" spc="-25">
                          <a:effectLst/>
                          <a:latin typeface="Times New Roman" panose="02020603050405020304" pitchFamily="18" charset="0"/>
                          <a:cs typeface="Times New Roman" panose="02020603050405020304" pitchFamily="18" charset="0"/>
                        </a:rPr>
                        <a:t>3.</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6675" marR="0">
                        <a:lnSpc>
                          <a:spcPct val="100000"/>
                        </a:lnSpc>
                        <a:spcBef>
                          <a:spcPts val="0"/>
                        </a:spcBef>
                        <a:spcAft>
                          <a:spcPts val="0"/>
                        </a:spcAft>
                      </a:pPr>
                      <a:r>
                        <a:rPr lang="en-US" sz="2400" spc="-10">
                          <a:effectLst/>
                          <a:latin typeface="Times New Roman" panose="02020603050405020304" pitchFamily="18" charset="0"/>
                          <a:cs typeface="Times New Roman" panose="02020603050405020304" pitchFamily="18" charset="0"/>
                        </a:rPr>
                        <a:t>Royalty</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0160" marR="5080" algn="ctr">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Rs.</a:t>
                      </a:r>
                      <a:r>
                        <a:rPr lang="en-US" sz="2400" spc="-20">
                          <a:effectLst/>
                          <a:latin typeface="Times New Roman" panose="02020603050405020304" pitchFamily="18" charset="0"/>
                          <a:cs typeface="Times New Roman" panose="02020603050405020304" pitchFamily="18" charset="0"/>
                        </a:rPr>
                        <a:t> </a:t>
                      </a:r>
                      <a:r>
                        <a:rPr lang="en-US" sz="2400" spc="-10">
                          <a:effectLst/>
                          <a:latin typeface="Times New Roman" panose="02020603050405020304" pitchFamily="18" charset="0"/>
                          <a:cs typeface="Times New Roman" panose="02020603050405020304" pitchFamily="18" charset="0"/>
                        </a:rPr>
                        <a:t>30,000/-</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350" marR="0" algn="ctr">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Rs.</a:t>
                      </a:r>
                      <a:r>
                        <a:rPr lang="en-US" sz="2400" spc="-20">
                          <a:effectLst/>
                          <a:latin typeface="Times New Roman" panose="02020603050405020304" pitchFamily="18" charset="0"/>
                          <a:cs typeface="Times New Roman" panose="02020603050405020304" pitchFamily="18" charset="0"/>
                        </a:rPr>
                        <a:t> </a:t>
                      </a:r>
                      <a:r>
                        <a:rPr lang="en-US" sz="2400" spc="-10">
                          <a:effectLst/>
                          <a:latin typeface="Times New Roman" panose="02020603050405020304" pitchFamily="18" charset="0"/>
                          <a:cs typeface="Times New Roman" panose="02020603050405020304" pitchFamily="18" charset="0"/>
                        </a:rPr>
                        <a:t>50,000/-</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3"/>
                  </a:ext>
                </a:extLst>
              </a:tr>
              <a:tr h="1018421">
                <a:tc>
                  <a:txBody>
                    <a:bodyPr/>
                    <a:lstStyle/>
                    <a:p>
                      <a:pPr marL="124460" marR="0">
                        <a:lnSpc>
                          <a:spcPct val="100000"/>
                        </a:lnSpc>
                        <a:spcBef>
                          <a:spcPts val="0"/>
                        </a:spcBef>
                        <a:spcAft>
                          <a:spcPts val="0"/>
                        </a:spcAft>
                      </a:pPr>
                      <a:r>
                        <a:rPr lang="en-US" sz="2400" spc="-25">
                          <a:effectLst/>
                          <a:latin typeface="Times New Roman" panose="02020603050405020304" pitchFamily="18" charset="0"/>
                          <a:cs typeface="Times New Roman" panose="02020603050405020304" pitchFamily="18" charset="0"/>
                        </a:rPr>
                        <a:t>4.</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6675" marR="20320">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Any sum referred to in clause (</a:t>
                      </a:r>
                      <a:r>
                        <a:rPr lang="en-US" sz="2400" dirty="0" err="1">
                          <a:effectLst/>
                          <a:latin typeface="Times New Roman" panose="02020603050405020304" pitchFamily="18" charset="0"/>
                          <a:cs typeface="Times New Roman" panose="02020603050405020304" pitchFamily="18" charset="0"/>
                        </a:rPr>
                        <a:t>va</a:t>
                      </a:r>
                      <a:r>
                        <a:rPr lang="en-US" sz="2400" dirty="0">
                          <a:effectLst/>
                          <a:latin typeface="Times New Roman" panose="02020603050405020304" pitchFamily="18" charset="0"/>
                          <a:cs typeface="Times New Roman" panose="02020603050405020304" pitchFamily="18" charset="0"/>
                        </a:rPr>
                        <a:t>) of section 28</a:t>
                      </a:r>
                      <a:endParaRPr lang="en-US" sz="24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0160" marR="5080" algn="ctr">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Rs.</a:t>
                      </a:r>
                      <a:r>
                        <a:rPr lang="en-US" sz="2400" spc="-20">
                          <a:effectLst/>
                          <a:latin typeface="Times New Roman" panose="02020603050405020304" pitchFamily="18" charset="0"/>
                          <a:cs typeface="Times New Roman" panose="02020603050405020304" pitchFamily="18" charset="0"/>
                        </a:rPr>
                        <a:t> </a:t>
                      </a:r>
                      <a:r>
                        <a:rPr lang="en-US" sz="2400" spc="-10">
                          <a:effectLst/>
                          <a:latin typeface="Times New Roman" panose="02020603050405020304" pitchFamily="18" charset="0"/>
                          <a:cs typeface="Times New Roman" panose="02020603050405020304" pitchFamily="18" charset="0"/>
                        </a:rPr>
                        <a:t>30,000/-</a:t>
                      </a:r>
                      <a:endParaRPr lang="en-US" sz="24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350" marR="0" algn="ctr">
                        <a:lnSpc>
                          <a:spcPct val="100000"/>
                        </a:lnSpc>
                        <a:spcBef>
                          <a:spcPts val="0"/>
                        </a:spcBef>
                        <a:spcAft>
                          <a:spcPts val="0"/>
                        </a:spcAft>
                      </a:pPr>
                      <a:r>
                        <a:rPr lang="en-US" sz="2400" dirty="0" err="1">
                          <a:effectLst/>
                          <a:latin typeface="Times New Roman" panose="02020603050405020304" pitchFamily="18" charset="0"/>
                          <a:cs typeface="Times New Roman" panose="02020603050405020304" pitchFamily="18" charset="0"/>
                        </a:rPr>
                        <a:t>Rs</a:t>
                      </a:r>
                      <a:r>
                        <a:rPr lang="en-US" sz="2400" dirty="0">
                          <a:effectLst/>
                          <a:latin typeface="Times New Roman" panose="02020603050405020304" pitchFamily="18" charset="0"/>
                          <a:cs typeface="Times New Roman" panose="02020603050405020304" pitchFamily="18" charset="0"/>
                        </a:rPr>
                        <a:t>.</a:t>
                      </a:r>
                      <a:r>
                        <a:rPr lang="en-US" sz="2400" spc="-20" dirty="0">
                          <a:effectLst/>
                          <a:latin typeface="Times New Roman" panose="02020603050405020304" pitchFamily="18" charset="0"/>
                          <a:cs typeface="Times New Roman" panose="02020603050405020304" pitchFamily="18" charset="0"/>
                        </a:rPr>
                        <a:t> </a:t>
                      </a:r>
                      <a:r>
                        <a:rPr lang="en-US" sz="2400" spc="-10" dirty="0">
                          <a:effectLst/>
                          <a:latin typeface="Times New Roman" panose="02020603050405020304" pitchFamily="18" charset="0"/>
                          <a:cs typeface="Times New Roman" panose="02020603050405020304" pitchFamily="18" charset="0"/>
                        </a:rPr>
                        <a:t>50,000/-</a:t>
                      </a:r>
                      <a:endParaRPr lang="en-US" sz="24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4"/>
                  </a:ext>
                </a:extLst>
              </a:tr>
            </a:tbl>
          </a:graphicData>
        </a:graphic>
      </p:graphicFrame>
      <p:sp>
        <p:nvSpPr>
          <p:cNvPr id="4" name="Rectangle 3"/>
          <p:cNvSpPr/>
          <p:nvPr/>
        </p:nvSpPr>
        <p:spPr>
          <a:xfrm>
            <a:off x="228600" y="5105400"/>
            <a:ext cx="8686800"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3. This amendment will take effect from the 1st day of April 2025. </a:t>
            </a:r>
          </a:p>
          <a:p>
            <a:pPr algn="r"/>
            <a:r>
              <a:rPr lang="en-US" sz="2400" b="1" dirty="0">
                <a:latin typeface="Times New Roman" panose="02020603050405020304" pitchFamily="18" charset="0"/>
                <a:cs typeface="Times New Roman" panose="02020603050405020304" pitchFamily="18" charset="0"/>
              </a:rPr>
              <a:t>[Clause 60] </a:t>
            </a:r>
          </a:p>
        </p:txBody>
      </p:sp>
      <p:sp>
        <p:nvSpPr>
          <p:cNvPr id="5" name="TextBox 4">
            <a:extLst>
              <a:ext uri="{FF2B5EF4-FFF2-40B4-BE49-F238E27FC236}">
                <a16:creationId xmlns:a16="http://schemas.microsoft.com/office/drawing/2014/main" id="{AFA0E438-1F59-EA59-C6AD-624EDB8EF750}"/>
              </a:ext>
            </a:extLst>
          </p:cNvPr>
          <p:cNvSpPr txBox="1"/>
          <p:nvPr/>
        </p:nvSpPr>
        <p:spPr>
          <a:xfrm>
            <a:off x="241300" y="92838"/>
            <a:ext cx="8597900" cy="830997"/>
          </a:xfrm>
          <a:prstGeom prst="rect">
            <a:avLst/>
          </a:prstGeom>
          <a:noFill/>
        </p:spPr>
        <p:txBody>
          <a:bodyPr wrap="square">
            <a:spAutoFit/>
          </a:bodyPr>
          <a:lstStyle/>
          <a:p>
            <a:pPr marL="0" indent="0" algn="just">
              <a:buNone/>
            </a:pPr>
            <a:r>
              <a:rPr lang="en-US" sz="2300" b="1" u="sng" dirty="0">
                <a:latin typeface="Times New Roman" panose="02020603050405020304" pitchFamily="18" charset="0"/>
                <a:cs typeface="Times New Roman" panose="02020603050405020304" pitchFamily="18" charset="0"/>
              </a:rPr>
              <a:t>It is proposed to increase the thresholds specified in Clause (B) of proviso to sub-section (1) of section 194J of the Act as below-</a:t>
            </a:r>
          </a:p>
        </p:txBody>
      </p:sp>
      <p:sp>
        <p:nvSpPr>
          <p:cNvPr id="3" name="Footer Placeholder 2">
            <a:extLst>
              <a:ext uri="{FF2B5EF4-FFF2-40B4-BE49-F238E27FC236}">
                <a16:creationId xmlns:a16="http://schemas.microsoft.com/office/drawing/2014/main" id="{B796BA14-7890-5A10-E01C-7C2EEB157BF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Section 194K – Income in respect of units </a:t>
            </a:r>
          </a:p>
          <a:p>
            <a:pPr marL="0" indent="0" algn="just">
              <a:buNone/>
            </a:pPr>
            <a:r>
              <a:rPr lang="en-US" sz="2400" dirty="0">
                <a:latin typeface="Times New Roman" panose="02020603050405020304" pitchFamily="18" charset="0"/>
                <a:cs typeface="Times New Roman" panose="02020603050405020304" pitchFamily="18" charset="0"/>
              </a:rPr>
              <a:t>Section 194K of the Act requires that for any person responsible for paying to a resident any income in respect of units of a Mutual Fund specified under clause (23D) of section 10; or units from the Administrator of the specified undertaking; or units from the specified company, shall, deduct income-tax at the rate of ten per cent, provided the amount of such income to income to a payee exceeds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5,000/- in a year.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It is proposed to increase this threshold amount for requirement of deduction of tax at source under this section from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5,000/- to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10,000/-. </a:t>
            </a: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 </a:t>
            </a:r>
          </a:p>
          <a:p>
            <a:pPr marL="0" indent="0" algn="r">
              <a:buNone/>
            </a:pPr>
            <a:r>
              <a:rPr lang="en-US" sz="2400" b="1" dirty="0">
                <a:latin typeface="Times New Roman" panose="02020603050405020304" pitchFamily="18" charset="0"/>
                <a:cs typeface="Times New Roman" panose="02020603050405020304" pitchFamily="18" charset="0"/>
              </a:rPr>
              <a:t>[Clause 61] </a:t>
            </a:r>
          </a:p>
        </p:txBody>
      </p:sp>
      <p:sp>
        <p:nvSpPr>
          <p:cNvPr id="2" name="Footer Placeholder 1">
            <a:extLst>
              <a:ext uri="{FF2B5EF4-FFF2-40B4-BE49-F238E27FC236}">
                <a16:creationId xmlns:a16="http://schemas.microsoft.com/office/drawing/2014/main" id="{2512EAE9-1A2F-8349-BB9C-7ED38A385CE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Section 194LA - Payment of compensation on acquisition of certain immovable property. </a:t>
            </a:r>
          </a:p>
          <a:p>
            <a:pPr marL="0" indent="0" algn="just">
              <a:buNone/>
            </a:pPr>
            <a:r>
              <a:rPr lang="en-US" sz="2400" dirty="0">
                <a:latin typeface="Times New Roman" panose="02020603050405020304" pitchFamily="18" charset="0"/>
                <a:cs typeface="Times New Roman" panose="02020603050405020304" pitchFamily="18" charset="0"/>
              </a:rPr>
              <a:t>Section 194LA of the Act requires that any person responsible for paying to a resident any sum, being in the nature of compensation or the enhanced compensation or the consideration or the enhanced consideration on account of compulsory acquisition, under any law for the time being in force, of any immovable property (other than agricultural land), shall, deduct an amount equal to ten per cent of such sum as income-tax thereon, provided that such amount exceeds Rs. 2,50,000/- in a financial year. </a:t>
            </a:r>
          </a:p>
          <a:p>
            <a:pPr marL="0" indent="0" algn="just">
              <a:buNone/>
            </a:pPr>
            <a:r>
              <a:rPr lang="en-US" sz="2400" dirty="0">
                <a:latin typeface="Times New Roman" panose="02020603050405020304" pitchFamily="18" charset="0"/>
                <a:cs typeface="Times New Roman" panose="02020603050405020304" pitchFamily="18" charset="0"/>
              </a:rPr>
              <a:t>2. It is proposed to increase the threshold amount for requirement of deduction of tax at source under section from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2,50,000/- to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5,00,000/-. </a:t>
            </a: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 </a:t>
            </a:r>
          </a:p>
          <a:p>
            <a:pPr marL="0" indent="0" algn="r">
              <a:buNone/>
            </a:pPr>
            <a:r>
              <a:rPr lang="en-US" sz="2400" b="1" dirty="0">
                <a:latin typeface="Times New Roman" panose="02020603050405020304" pitchFamily="18" charset="0"/>
                <a:cs typeface="Times New Roman" panose="02020603050405020304" pitchFamily="18" charset="0"/>
              </a:rPr>
              <a:t>[Clause 62] </a:t>
            </a:r>
          </a:p>
        </p:txBody>
      </p:sp>
      <p:sp>
        <p:nvSpPr>
          <p:cNvPr id="2" name="Footer Placeholder 1">
            <a:extLst>
              <a:ext uri="{FF2B5EF4-FFF2-40B4-BE49-F238E27FC236}">
                <a16:creationId xmlns:a16="http://schemas.microsoft.com/office/drawing/2014/main" id="{D135CD95-BABA-ACB7-4F79-08F46DF35D0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10049-F054-F742-DA0B-0D048549B8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581C3-E9ED-512A-D951-C168AF172C14}"/>
              </a:ext>
            </a:extLst>
          </p:cNvPr>
          <p:cNvSpPr>
            <a:spLocks noGrp="1"/>
          </p:cNvSpPr>
          <p:nvPr>
            <p:ph idx="1"/>
          </p:nvPr>
        </p:nvSpPr>
        <p:spPr>
          <a:xfrm>
            <a:off x="134775" y="457200"/>
            <a:ext cx="8716396" cy="4354116"/>
          </a:xfrm>
        </p:spPr>
        <p:txBody>
          <a:bodyPr>
            <a:normAutofit/>
          </a:bodyPr>
          <a:lstStyle/>
          <a:p>
            <a:pPr marL="0" indent="0" algn="ctr">
              <a:buNone/>
            </a:pPr>
            <a:endParaRPr lang="en-US" sz="3200" b="1" dirty="0">
              <a:latin typeface="Times New Roman" panose="02020603050405020304" pitchFamily="18" charset="0"/>
              <a:cs typeface="Times New Roman" panose="02020603050405020304" pitchFamily="18" charset="0"/>
            </a:endParaRPr>
          </a:p>
          <a:p>
            <a:pPr marL="0" indent="0" algn="ctr">
              <a:buNone/>
            </a:pPr>
            <a:endParaRPr lang="en-US" sz="3200" b="1" dirty="0">
              <a:latin typeface="Times New Roman" panose="02020603050405020304" pitchFamily="18" charset="0"/>
              <a:cs typeface="Times New Roman" panose="02020603050405020304" pitchFamily="18" charset="0"/>
            </a:endParaRPr>
          </a:p>
          <a:p>
            <a:pPr marL="0" indent="0" algn="ctr">
              <a:buNone/>
            </a:pPr>
            <a:r>
              <a:rPr lang="en-US" sz="3200" b="1" dirty="0">
                <a:latin typeface="Times New Roman" panose="02020603050405020304" pitchFamily="18" charset="0"/>
                <a:cs typeface="Times New Roman" panose="02020603050405020304" pitchFamily="18" charset="0"/>
              </a:rPr>
              <a:t>FAQ no. 18 Rationalization of rates and threshold of tax deducted at source (TDS) and tax collected at source (TCS)</a:t>
            </a:r>
            <a:endParaRPr lang="en-US" sz="32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183ECA6-014C-8193-B6BF-67554948523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13402844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4545B-CF3F-BAA9-182A-C28CE41928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897DA4-6DD8-C43E-FAE4-4BFA9FA59509}"/>
              </a:ext>
            </a:extLst>
          </p:cNvPr>
          <p:cNvSpPr>
            <a:spLocks noGrp="1"/>
          </p:cNvSpPr>
          <p:nvPr>
            <p:ph idx="1"/>
          </p:nvPr>
        </p:nvSpPr>
        <p:spPr>
          <a:xfrm>
            <a:off x="134775" y="4572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main changes in Tax Deduction at Source (TDS) and Tax Collection at Source (TCS) proposed by the Budget 2025?</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To improve ease of doing business and better compliance by taxpayers, certain rates of TDS and TCS has been rationalized.</a:t>
            </a:r>
          </a:p>
          <a:p>
            <a:pPr marL="0" indent="0" algn="just">
              <a:buNone/>
            </a:pPr>
            <a:r>
              <a:rPr lang="en-US" sz="2400" b="1" u="sng" dirty="0">
                <a:latin typeface="Times New Roman" panose="02020603050405020304" pitchFamily="18" charset="0"/>
                <a:cs typeface="Times New Roman" panose="02020603050405020304" pitchFamily="18" charset="0"/>
              </a:rPr>
              <a:t>(ii) Threshold limit for applicability of the TDS and TCS provisions has also been increased.</a:t>
            </a:r>
            <a:endParaRPr lang="en-US" sz="4400" b="1" u="sng"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0807CC2-CF1C-384E-8F07-C707A5F5D946}"/>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18088699"/>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F3C39-63A6-62DB-7A05-07AC176A5A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83F581-F842-4B6F-A0E1-FD9C3A8E4C60}"/>
              </a:ext>
            </a:extLst>
          </p:cNvPr>
          <p:cNvSpPr>
            <a:spLocks noGrp="1"/>
          </p:cNvSpPr>
          <p:nvPr>
            <p:ph idx="1"/>
          </p:nvPr>
        </p:nvSpPr>
        <p:spPr>
          <a:xfrm>
            <a:off x="134775" y="762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What are the changes proposed in Finance Bill, 2025 with regard to rates of TDS and TCS?</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Following changes are proposed in the rates of TDS and TCS:</a:t>
            </a:r>
          </a:p>
          <a:p>
            <a:pPr marL="0" indent="0" algn="just">
              <a:buNone/>
            </a:pPr>
            <a:endParaRPr lang="en-US" sz="2400"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EAF5D744-AA10-DCB9-C973-CDF3536E30DA}"/>
              </a:ext>
            </a:extLst>
          </p:cNvPr>
          <p:cNvGraphicFramePr>
            <a:graphicFrameLocks noGrp="1"/>
          </p:cNvGraphicFramePr>
          <p:nvPr>
            <p:extLst>
              <p:ext uri="{D42A27DB-BD31-4B8C-83A1-F6EECF244321}">
                <p14:modId xmlns:p14="http://schemas.microsoft.com/office/powerpoint/2010/main" val="2041459932"/>
              </p:ext>
            </p:extLst>
          </p:nvPr>
        </p:nvGraphicFramePr>
        <p:xfrm>
          <a:off x="663422" y="1783080"/>
          <a:ext cx="8099578" cy="4389120"/>
        </p:xfrm>
        <a:graphic>
          <a:graphicData uri="http://schemas.openxmlformats.org/drawingml/2006/table">
            <a:tbl>
              <a:tblPr firstRow="1" bandRow="1">
                <a:tableStyleId>{5940675A-B579-460E-94D1-54222C63F5DA}</a:tableStyleId>
              </a:tblPr>
              <a:tblGrid>
                <a:gridCol w="533400">
                  <a:extLst>
                    <a:ext uri="{9D8B030D-6E8A-4147-A177-3AD203B41FA5}">
                      <a16:colId xmlns:a16="http://schemas.microsoft.com/office/drawing/2014/main" val="3614266432"/>
                    </a:ext>
                  </a:extLst>
                </a:gridCol>
                <a:gridCol w="4343400">
                  <a:extLst>
                    <a:ext uri="{9D8B030D-6E8A-4147-A177-3AD203B41FA5}">
                      <a16:colId xmlns:a16="http://schemas.microsoft.com/office/drawing/2014/main" val="85754498"/>
                    </a:ext>
                  </a:extLst>
                </a:gridCol>
                <a:gridCol w="1981200">
                  <a:extLst>
                    <a:ext uri="{9D8B030D-6E8A-4147-A177-3AD203B41FA5}">
                      <a16:colId xmlns:a16="http://schemas.microsoft.com/office/drawing/2014/main" val="1014894985"/>
                    </a:ext>
                  </a:extLst>
                </a:gridCol>
                <a:gridCol w="1241578">
                  <a:extLst>
                    <a:ext uri="{9D8B030D-6E8A-4147-A177-3AD203B41FA5}">
                      <a16:colId xmlns:a16="http://schemas.microsoft.com/office/drawing/2014/main" val="3491363638"/>
                    </a:ext>
                  </a:extLst>
                </a:gridCol>
              </a:tblGrid>
              <a:tr h="480060">
                <a:tc>
                  <a:txBody>
                    <a:bodyPr/>
                    <a:lstStyle/>
                    <a:p>
                      <a:pPr algn="just"/>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S.</a:t>
                      </a:r>
                    </a:p>
                    <a:p>
                      <a:pPr algn="just"/>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No</a:t>
                      </a:r>
                      <a:endParaRPr lang="en-US" sz="1800" b="1" dirty="0">
                        <a:latin typeface="Times New Roman" panose="02020603050405020304" pitchFamily="18" charset="0"/>
                        <a:cs typeface="Times New Roman" panose="02020603050405020304" pitchFamily="18" charset="0"/>
                      </a:endParaRPr>
                    </a:p>
                  </a:txBody>
                  <a:tcPr marL="91121" marR="91121" marT="34290" marB="34290"/>
                </a:tc>
                <a:tc>
                  <a:txBody>
                    <a:bodyPr/>
                    <a:lstStyle/>
                    <a:p>
                      <a:pPr algn="just"/>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Section of the Act</a:t>
                      </a:r>
                      <a:endParaRPr lang="en-US" sz="1800" b="1" dirty="0">
                        <a:latin typeface="Times New Roman" panose="02020603050405020304" pitchFamily="18" charset="0"/>
                        <a:cs typeface="Times New Roman" panose="02020603050405020304" pitchFamily="18" charset="0"/>
                      </a:endParaRPr>
                    </a:p>
                  </a:txBody>
                  <a:tcPr marL="91121" marR="91121" marT="34290" marB="34290"/>
                </a:tc>
                <a:tc>
                  <a:txBody>
                    <a:bodyPr/>
                    <a:lstStyle/>
                    <a:p>
                      <a:pPr algn="ctr"/>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Existing TDS/TCS</a:t>
                      </a:r>
                    </a:p>
                    <a:p>
                      <a:pPr algn="ctr"/>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Rate</a:t>
                      </a:r>
                      <a:endParaRPr lang="en-US" sz="1800" b="1" dirty="0">
                        <a:latin typeface="Times New Roman" panose="02020603050405020304" pitchFamily="18" charset="0"/>
                        <a:cs typeface="Times New Roman" panose="02020603050405020304" pitchFamily="18" charset="0"/>
                      </a:endParaRPr>
                    </a:p>
                  </a:txBody>
                  <a:tcPr marL="91121" marR="91121" marT="34290" marB="34290"/>
                </a:tc>
                <a:tc>
                  <a:txBody>
                    <a:bodyPr/>
                    <a:lstStyle/>
                    <a:p>
                      <a:pPr algn="ctr"/>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Proposed</a:t>
                      </a:r>
                    </a:p>
                    <a:p>
                      <a:pPr algn="ctr"/>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TDS/TCS Rate</a:t>
                      </a:r>
                      <a:endParaRPr lang="en-US" sz="1800" b="1" dirty="0">
                        <a:latin typeface="Times New Roman" panose="02020603050405020304" pitchFamily="18" charset="0"/>
                        <a:cs typeface="Times New Roman" panose="02020603050405020304" pitchFamily="18" charset="0"/>
                      </a:endParaRPr>
                    </a:p>
                  </a:txBody>
                  <a:tcPr marL="91121" marR="91121" marT="34290" marB="34290"/>
                </a:tc>
                <a:extLst>
                  <a:ext uri="{0D108BD9-81ED-4DB2-BD59-A6C34878D82A}">
                    <a16:rowId xmlns:a16="http://schemas.microsoft.com/office/drawing/2014/main" val="1941545115"/>
                  </a:ext>
                </a:extLst>
              </a:tr>
              <a:tr h="891540">
                <a:tc>
                  <a:txBody>
                    <a:bodyPr/>
                    <a:lstStyle/>
                    <a:p>
                      <a:pPr algn="just"/>
                      <a:r>
                        <a:rPr lang="en-US" sz="1800" dirty="0">
                          <a:latin typeface="Times New Roman" panose="02020603050405020304" pitchFamily="18" charset="0"/>
                          <a:cs typeface="Times New Roman" panose="02020603050405020304" pitchFamily="18" charset="0"/>
                        </a:rPr>
                        <a:t>1</a:t>
                      </a:r>
                    </a:p>
                  </a:txBody>
                  <a:tcPr marL="91121" marR="91121" marT="34290" marB="34290"/>
                </a:tc>
                <a:tc>
                  <a:txBody>
                    <a:bodyPr/>
                    <a:lstStyle/>
                    <a:p>
                      <a:pPr algn="just"/>
                      <a:r>
                        <a:rPr lang="it-IT"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Section 194LBC – Income </a:t>
                      </a: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in respect of investment in securitization trust</a:t>
                      </a:r>
                      <a:endParaRPr lang="en-US" sz="1800" dirty="0">
                        <a:latin typeface="Times New Roman" panose="02020603050405020304" pitchFamily="18" charset="0"/>
                        <a:cs typeface="Times New Roman" panose="02020603050405020304" pitchFamily="18" charset="0"/>
                      </a:endParaRPr>
                    </a:p>
                  </a:txBody>
                  <a:tcPr marL="91121" marR="91121" marT="34290" marB="34290"/>
                </a:tc>
                <a:tc>
                  <a:txBody>
                    <a:bodyPr/>
                    <a:lstStyle/>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25% if payee is</a:t>
                      </a:r>
                    </a:p>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Individual or HUF and 20% otherwise</a:t>
                      </a:r>
                      <a:endParaRPr lang="en-US" sz="1800" dirty="0">
                        <a:latin typeface="Times New Roman" panose="02020603050405020304" pitchFamily="18" charset="0"/>
                        <a:cs typeface="Times New Roman" panose="02020603050405020304" pitchFamily="18" charset="0"/>
                      </a:endParaRPr>
                    </a:p>
                  </a:txBody>
                  <a:tcPr marL="91121" marR="91121" marT="34290" marB="34290"/>
                </a:tc>
                <a:tc>
                  <a:txBody>
                    <a:bodyPr/>
                    <a:lstStyle/>
                    <a:p>
                      <a:pPr algn="ctr"/>
                      <a:r>
                        <a:rPr lang="en-US" sz="1800" dirty="0">
                          <a:latin typeface="Times New Roman" panose="02020603050405020304" pitchFamily="18" charset="0"/>
                          <a:cs typeface="Times New Roman" panose="02020603050405020304" pitchFamily="18" charset="0"/>
                        </a:rPr>
                        <a:t>10%</a:t>
                      </a:r>
                    </a:p>
                  </a:txBody>
                  <a:tcPr marL="91121" marR="91121" marT="34290" marB="34290"/>
                </a:tc>
                <a:extLst>
                  <a:ext uri="{0D108BD9-81ED-4DB2-BD59-A6C34878D82A}">
                    <a16:rowId xmlns:a16="http://schemas.microsoft.com/office/drawing/2014/main" val="210020652"/>
                  </a:ext>
                </a:extLst>
              </a:tr>
              <a:tr h="1097280">
                <a:tc>
                  <a:txBody>
                    <a:bodyPr/>
                    <a:lstStyle/>
                    <a:p>
                      <a:pPr algn="just"/>
                      <a:r>
                        <a:rPr lang="en-US" sz="1800" dirty="0">
                          <a:latin typeface="Times New Roman" panose="02020603050405020304" pitchFamily="18" charset="0"/>
                          <a:cs typeface="Times New Roman" panose="02020603050405020304" pitchFamily="18" charset="0"/>
                        </a:rPr>
                        <a:t>2</a:t>
                      </a:r>
                    </a:p>
                  </a:txBody>
                  <a:tcPr marL="91121" marR="91121" marT="34290" marB="34290"/>
                </a:tc>
                <a:tc>
                  <a:txBody>
                    <a:bodyPr/>
                    <a:lstStyle/>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Sub-section (1) of section 206C – TCS on timber or any other forest produce (not being tendu leaves) obtained under a forest lease and timber obtained by any mode other than under a forest lease</a:t>
                      </a:r>
                      <a:endParaRPr lang="en-US" sz="1800" dirty="0">
                        <a:latin typeface="Times New Roman" panose="02020603050405020304" pitchFamily="18" charset="0"/>
                        <a:cs typeface="Times New Roman" panose="02020603050405020304" pitchFamily="18" charset="0"/>
                      </a:endParaRPr>
                    </a:p>
                  </a:txBody>
                  <a:tcPr marL="91121" marR="91121" marT="34290" marB="34290"/>
                </a:tc>
                <a:tc>
                  <a:txBody>
                    <a:bodyPr/>
                    <a:lstStyle/>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2.5%</a:t>
                      </a:r>
                      <a:endParaRPr lang="en-US" sz="1800" dirty="0">
                        <a:latin typeface="Times New Roman" panose="02020603050405020304" pitchFamily="18" charset="0"/>
                        <a:cs typeface="Times New Roman" panose="02020603050405020304" pitchFamily="18" charset="0"/>
                      </a:endParaRPr>
                    </a:p>
                  </a:txBody>
                  <a:tcPr marL="91121" marR="91121" marT="34290" marB="34290"/>
                </a:tc>
                <a:tc>
                  <a:txBody>
                    <a:bodyPr/>
                    <a:lstStyle/>
                    <a:p>
                      <a:pPr algn="ctr"/>
                      <a:r>
                        <a:rPr lang="en-US" sz="1800" dirty="0">
                          <a:latin typeface="Times New Roman" panose="02020603050405020304" pitchFamily="18" charset="0"/>
                          <a:cs typeface="Times New Roman" panose="02020603050405020304" pitchFamily="18" charset="0"/>
                        </a:rPr>
                        <a:t>2%</a:t>
                      </a:r>
                    </a:p>
                  </a:txBody>
                  <a:tcPr marL="91121" marR="91121" marT="34290" marB="34290"/>
                </a:tc>
                <a:extLst>
                  <a:ext uri="{0D108BD9-81ED-4DB2-BD59-A6C34878D82A}">
                    <a16:rowId xmlns:a16="http://schemas.microsoft.com/office/drawing/2014/main" val="1860125840"/>
                  </a:ext>
                </a:extLst>
              </a:tr>
              <a:tr h="891540">
                <a:tc>
                  <a:txBody>
                    <a:bodyPr/>
                    <a:lstStyle/>
                    <a:p>
                      <a:pPr algn="just"/>
                      <a:r>
                        <a:rPr lang="en-US" sz="1800" dirty="0">
                          <a:latin typeface="Times New Roman" panose="02020603050405020304" pitchFamily="18" charset="0"/>
                          <a:cs typeface="Times New Roman" panose="02020603050405020304" pitchFamily="18" charset="0"/>
                        </a:rPr>
                        <a:t>3</a:t>
                      </a:r>
                    </a:p>
                  </a:txBody>
                  <a:tcPr marL="91121" marR="91121" marT="34290" marB="34290"/>
                </a:tc>
                <a:tc>
                  <a:txBody>
                    <a:bodyPr/>
                    <a:lstStyle/>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Sub-section (1G) of section 206C – TCS on remittance under LRS for purpose of education, financed by loan from financial institution</a:t>
                      </a:r>
                      <a:endParaRPr lang="en-US" sz="1800" dirty="0">
                        <a:latin typeface="Times New Roman" panose="02020603050405020304" pitchFamily="18" charset="0"/>
                        <a:cs typeface="Times New Roman" panose="02020603050405020304" pitchFamily="18" charset="0"/>
                      </a:endParaRPr>
                    </a:p>
                  </a:txBody>
                  <a:tcPr marL="91121" marR="91121" marT="34290" marB="34290"/>
                </a:tc>
                <a:tc>
                  <a:txBody>
                    <a:bodyPr/>
                    <a:lstStyle/>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0.5% after Rs. 7</a:t>
                      </a:r>
                    </a:p>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lakh</a:t>
                      </a:r>
                      <a:endParaRPr lang="en-US" sz="1800" dirty="0">
                        <a:latin typeface="Times New Roman" panose="02020603050405020304" pitchFamily="18" charset="0"/>
                        <a:cs typeface="Times New Roman" panose="02020603050405020304" pitchFamily="18" charset="0"/>
                      </a:endParaRPr>
                    </a:p>
                  </a:txBody>
                  <a:tcPr marL="91121" marR="91121" marT="34290" marB="34290"/>
                </a:tc>
                <a:tc>
                  <a:txBody>
                    <a:bodyPr/>
                    <a:lstStyle/>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Nil</a:t>
                      </a:r>
                      <a:endParaRPr lang="en-US" sz="1800" dirty="0">
                        <a:latin typeface="Times New Roman" panose="02020603050405020304" pitchFamily="18" charset="0"/>
                        <a:cs typeface="Times New Roman" panose="02020603050405020304" pitchFamily="18" charset="0"/>
                      </a:endParaRPr>
                    </a:p>
                  </a:txBody>
                  <a:tcPr marL="91121" marR="91121" marT="34290" marB="34290"/>
                </a:tc>
                <a:extLst>
                  <a:ext uri="{0D108BD9-81ED-4DB2-BD59-A6C34878D82A}">
                    <a16:rowId xmlns:a16="http://schemas.microsoft.com/office/drawing/2014/main" val="537996504"/>
                  </a:ext>
                </a:extLst>
              </a:tr>
            </a:tbl>
          </a:graphicData>
        </a:graphic>
      </p:graphicFrame>
      <p:sp>
        <p:nvSpPr>
          <p:cNvPr id="4" name="Footer Placeholder 3">
            <a:extLst>
              <a:ext uri="{FF2B5EF4-FFF2-40B4-BE49-F238E27FC236}">
                <a16:creationId xmlns:a16="http://schemas.microsoft.com/office/drawing/2014/main" id="{FAF4065E-E858-9314-84A1-D3DCA93F250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97381073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D8CBD-F1D3-FA3A-964D-3C5980606B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3798B2-5DE7-88AE-97AA-F54FACFD31F2}"/>
              </a:ext>
            </a:extLst>
          </p:cNvPr>
          <p:cNvSpPr>
            <a:spLocks noGrp="1"/>
          </p:cNvSpPr>
          <p:nvPr>
            <p:ph idx="1"/>
          </p:nvPr>
        </p:nvSpPr>
        <p:spPr>
          <a:xfrm>
            <a:off x="155247" y="370284"/>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What are the changes proposed in Finance Bill, 2025 with regard to threshold of TDS and TCS?</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Following changes are proposed in the threshold of TDS and TCS: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3200" dirty="0">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97D53EF3-F05A-4A97-20C4-02FC7095A28A}"/>
              </a:ext>
            </a:extLst>
          </p:cNvPr>
          <p:cNvGraphicFramePr>
            <a:graphicFrameLocks noGrp="1"/>
          </p:cNvGraphicFramePr>
          <p:nvPr>
            <p:extLst>
              <p:ext uri="{D42A27DB-BD31-4B8C-83A1-F6EECF244321}">
                <p14:modId xmlns:p14="http://schemas.microsoft.com/office/powerpoint/2010/main" val="3012767758"/>
              </p:ext>
            </p:extLst>
          </p:nvPr>
        </p:nvGraphicFramePr>
        <p:xfrm>
          <a:off x="184758" y="2181639"/>
          <a:ext cx="8774486" cy="3566160"/>
        </p:xfrm>
        <a:graphic>
          <a:graphicData uri="http://schemas.openxmlformats.org/drawingml/2006/table">
            <a:tbl>
              <a:tblPr firstRow="1" bandRow="1">
                <a:tableStyleId>{5940675A-B579-460E-94D1-54222C63F5DA}</a:tableStyleId>
              </a:tblPr>
              <a:tblGrid>
                <a:gridCol w="497368">
                  <a:extLst>
                    <a:ext uri="{9D8B030D-6E8A-4147-A177-3AD203B41FA5}">
                      <a16:colId xmlns:a16="http://schemas.microsoft.com/office/drawing/2014/main" val="720659919"/>
                    </a:ext>
                  </a:extLst>
                </a:gridCol>
                <a:gridCol w="2892973">
                  <a:extLst>
                    <a:ext uri="{9D8B030D-6E8A-4147-A177-3AD203B41FA5}">
                      <a16:colId xmlns:a16="http://schemas.microsoft.com/office/drawing/2014/main" val="536365329"/>
                    </a:ext>
                  </a:extLst>
                </a:gridCol>
                <a:gridCol w="2571531">
                  <a:extLst>
                    <a:ext uri="{9D8B030D-6E8A-4147-A177-3AD203B41FA5}">
                      <a16:colId xmlns:a16="http://schemas.microsoft.com/office/drawing/2014/main" val="879864385"/>
                    </a:ext>
                  </a:extLst>
                </a:gridCol>
                <a:gridCol w="2812614">
                  <a:extLst>
                    <a:ext uri="{9D8B030D-6E8A-4147-A177-3AD203B41FA5}">
                      <a16:colId xmlns:a16="http://schemas.microsoft.com/office/drawing/2014/main" val="3495598472"/>
                    </a:ext>
                  </a:extLst>
                </a:gridCol>
              </a:tblGrid>
              <a:tr h="480060">
                <a:tc>
                  <a:txBody>
                    <a:bodyPr/>
                    <a:lstStyle/>
                    <a:p>
                      <a:pPr algn="ctr"/>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S. No</a:t>
                      </a:r>
                      <a:endParaRPr lang="en-US" sz="1800" b="1" dirty="0">
                        <a:latin typeface="Times New Roman" panose="02020603050405020304" pitchFamily="18" charset="0"/>
                        <a:cs typeface="Times New Roman" panose="02020603050405020304" pitchFamily="18" charset="0"/>
                      </a:endParaRPr>
                    </a:p>
                  </a:txBody>
                  <a:tcPr marL="68460" marR="68460" marT="34290" marB="34290"/>
                </a:tc>
                <a:tc>
                  <a:txBody>
                    <a:bodyPr/>
                    <a:lstStyle/>
                    <a:p>
                      <a:pPr algn="ctr"/>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Section of the Act</a:t>
                      </a:r>
                      <a:endParaRPr lang="en-US" sz="1800" b="1" dirty="0">
                        <a:latin typeface="Times New Roman" panose="02020603050405020304" pitchFamily="18" charset="0"/>
                        <a:cs typeface="Times New Roman" panose="02020603050405020304" pitchFamily="18" charset="0"/>
                      </a:endParaRPr>
                    </a:p>
                  </a:txBody>
                  <a:tcPr marL="68460" marR="68460" marT="34290" marB="34290"/>
                </a:tc>
                <a:tc>
                  <a:txBody>
                    <a:bodyPr/>
                    <a:lstStyle/>
                    <a:p>
                      <a:pPr algn="ctr"/>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Present TDS/TCS threshold (in Rs.)</a:t>
                      </a:r>
                      <a:endParaRPr lang="en-US" sz="1800" b="1" dirty="0">
                        <a:latin typeface="Times New Roman" panose="02020603050405020304" pitchFamily="18" charset="0"/>
                        <a:cs typeface="Times New Roman" panose="02020603050405020304" pitchFamily="18" charset="0"/>
                      </a:endParaRPr>
                    </a:p>
                  </a:txBody>
                  <a:tcPr marL="68460" marR="68460" marT="34290" marB="34290"/>
                </a:tc>
                <a:tc>
                  <a:txBody>
                    <a:bodyPr/>
                    <a:lstStyle/>
                    <a:p>
                      <a:pPr algn="ctr"/>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Proposed TDS/TCS</a:t>
                      </a:r>
                    </a:p>
                    <a:p>
                      <a:pPr algn="ctr"/>
                      <a:r>
                        <a:rPr lang="en-US" sz="1800" b="1" i="0" u="none" strike="noStrike" kern="1200" baseline="0" dirty="0">
                          <a:solidFill>
                            <a:schemeClr val="tx1"/>
                          </a:solidFill>
                          <a:latin typeface="Times New Roman" panose="02020603050405020304" pitchFamily="18" charset="0"/>
                          <a:ea typeface="+mn-ea"/>
                          <a:cs typeface="Times New Roman" panose="02020603050405020304" pitchFamily="18" charset="0"/>
                        </a:rPr>
                        <a:t>threshold (in Rs.)</a:t>
                      </a:r>
                      <a:endParaRPr lang="en-US" sz="1800" b="1" dirty="0">
                        <a:latin typeface="Times New Roman" panose="02020603050405020304" pitchFamily="18" charset="0"/>
                        <a:cs typeface="Times New Roman" panose="02020603050405020304" pitchFamily="18" charset="0"/>
                      </a:endParaRPr>
                    </a:p>
                  </a:txBody>
                  <a:tcPr marL="68460" marR="68460" marT="34290" marB="34290"/>
                </a:tc>
                <a:extLst>
                  <a:ext uri="{0D108BD9-81ED-4DB2-BD59-A6C34878D82A}">
                    <a16:rowId xmlns:a16="http://schemas.microsoft.com/office/drawing/2014/main" val="1734738150"/>
                  </a:ext>
                </a:extLst>
              </a:tr>
              <a:tr h="278130">
                <a:tc>
                  <a:txBody>
                    <a:bodyPr/>
                    <a:lstStyle/>
                    <a:p>
                      <a:pPr algn="just"/>
                      <a:r>
                        <a:rPr lang="en-US" sz="1800" dirty="0">
                          <a:latin typeface="Times New Roman" panose="02020603050405020304" pitchFamily="18" charset="0"/>
                          <a:cs typeface="Times New Roman" panose="02020603050405020304" pitchFamily="18" charset="0"/>
                        </a:rPr>
                        <a:t>1</a:t>
                      </a:r>
                    </a:p>
                  </a:txBody>
                  <a:tcPr marL="68460" marR="68460" marT="34290" marB="34290"/>
                </a:tc>
                <a:tc>
                  <a:txBody>
                    <a:bodyPr/>
                    <a:lstStyle/>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193 – Interest on securities</a:t>
                      </a:r>
                      <a:endParaRPr lang="en-US" sz="1800" dirty="0">
                        <a:latin typeface="Times New Roman" panose="02020603050405020304" pitchFamily="18" charset="0"/>
                        <a:cs typeface="Times New Roman" panose="02020603050405020304" pitchFamily="18" charset="0"/>
                      </a:endParaRPr>
                    </a:p>
                  </a:txBody>
                  <a:tcPr marL="68460" marR="68460" marT="34290" marB="34290"/>
                </a:tc>
                <a:tc>
                  <a:txBody>
                    <a:bodyPr/>
                    <a:lstStyle/>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Nil</a:t>
                      </a:r>
                      <a:endParaRPr lang="en-US" sz="1800" dirty="0">
                        <a:latin typeface="Times New Roman" panose="02020603050405020304" pitchFamily="18" charset="0"/>
                        <a:cs typeface="Times New Roman" panose="02020603050405020304" pitchFamily="18" charset="0"/>
                      </a:endParaRPr>
                    </a:p>
                  </a:txBody>
                  <a:tcPr marL="68460" marR="68460" marT="34290" marB="34290"/>
                </a:tc>
                <a:tc>
                  <a:txBody>
                    <a:bodyPr/>
                    <a:lstStyle/>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10,000/-</a:t>
                      </a:r>
                      <a:endParaRPr lang="en-US" sz="1800" dirty="0">
                        <a:latin typeface="Times New Roman" panose="02020603050405020304" pitchFamily="18" charset="0"/>
                        <a:cs typeface="Times New Roman" panose="02020603050405020304" pitchFamily="18" charset="0"/>
                      </a:endParaRPr>
                    </a:p>
                  </a:txBody>
                  <a:tcPr marL="68460" marR="68460" marT="34290" marB="34290"/>
                </a:tc>
                <a:extLst>
                  <a:ext uri="{0D108BD9-81ED-4DB2-BD59-A6C34878D82A}">
                    <a16:rowId xmlns:a16="http://schemas.microsoft.com/office/drawing/2014/main" val="2999817970"/>
                  </a:ext>
                </a:extLst>
              </a:tr>
              <a:tr h="1714500">
                <a:tc>
                  <a:txBody>
                    <a:bodyPr/>
                    <a:lstStyle/>
                    <a:p>
                      <a:pPr algn="just"/>
                      <a:r>
                        <a:rPr lang="en-US" sz="1800" dirty="0">
                          <a:latin typeface="Times New Roman" panose="02020603050405020304" pitchFamily="18" charset="0"/>
                          <a:cs typeface="Times New Roman" panose="02020603050405020304" pitchFamily="18" charset="0"/>
                        </a:rPr>
                        <a:t>2</a:t>
                      </a:r>
                    </a:p>
                  </a:txBody>
                  <a:tcPr marL="68460" marR="68460" marT="34290" marB="34290"/>
                </a:tc>
                <a:tc>
                  <a:txBody>
                    <a:bodyPr/>
                    <a:lstStyle/>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194A – Interest other than Interest on securities</a:t>
                      </a:r>
                      <a:endParaRPr lang="en-US" sz="1800" dirty="0">
                        <a:latin typeface="Times New Roman" panose="02020603050405020304" pitchFamily="18" charset="0"/>
                        <a:cs typeface="Times New Roman" panose="02020603050405020304" pitchFamily="18" charset="0"/>
                      </a:endParaRPr>
                    </a:p>
                  </a:txBody>
                  <a:tcPr marL="68460" marR="68460" marT="34290" marB="34290"/>
                </a:tc>
                <a:tc>
                  <a:txBody>
                    <a:bodyPr/>
                    <a:lstStyle/>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a:t>
                      </a:r>
                      <a:r>
                        <a:rPr lang="en-US" sz="1800" b="0" i="0" u="none" strike="noStrike" kern="1200" baseline="0" dirty="0" err="1">
                          <a:solidFill>
                            <a:schemeClr val="tx1"/>
                          </a:solidFill>
                          <a:latin typeface="Times New Roman" panose="02020603050405020304" pitchFamily="18" charset="0"/>
                          <a:ea typeface="+mn-ea"/>
                          <a:cs typeface="Times New Roman" panose="02020603050405020304" pitchFamily="18" charset="0"/>
                        </a:rPr>
                        <a:t>i</a:t>
                      </a: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 50,000/- for senior citizen;</a:t>
                      </a:r>
                    </a:p>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(ii) 40,000/- in case of others when payer is bank, cooperative society and post office</a:t>
                      </a:r>
                    </a:p>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(iii) 5,000/- in other Cases</a:t>
                      </a:r>
                      <a:endParaRPr lang="en-US" sz="1800" dirty="0">
                        <a:latin typeface="Times New Roman" panose="02020603050405020304" pitchFamily="18" charset="0"/>
                        <a:cs typeface="Times New Roman" panose="02020603050405020304" pitchFamily="18" charset="0"/>
                      </a:endParaRPr>
                    </a:p>
                  </a:txBody>
                  <a:tcPr marL="68460" marR="68460" marT="34290" marB="34290"/>
                </a:tc>
                <a:tc>
                  <a:txBody>
                    <a:bodyPr/>
                    <a:lstStyle/>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a:t>
                      </a:r>
                      <a:r>
                        <a:rPr lang="en-US" sz="1800" b="0" i="0" u="none" strike="noStrike" kern="1200" baseline="0" dirty="0" err="1">
                          <a:solidFill>
                            <a:schemeClr val="tx1"/>
                          </a:solidFill>
                          <a:latin typeface="Times New Roman" panose="02020603050405020304" pitchFamily="18" charset="0"/>
                          <a:ea typeface="+mn-ea"/>
                          <a:cs typeface="Times New Roman" panose="02020603050405020304" pitchFamily="18" charset="0"/>
                        </a:rPr>
                        <a:t>i</a:t>
                      </a: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 1,00,000/- for senior citizen</a:t>
                      </a:r>
                    </a:p>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(ii) 50,000/- in case of others when payer is bank, co-operative society and post office</a:t>
                      </a:r>
                    </a:p>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(iii) 10,000/- in other Cases</a:t>
                      </a:r>
                      <a:endParaRPr lang="en-US" sz="1800" dirty="0">
                        <a:latin typeface="Times New Roman" panose="02020603050405020304" pitchFamily="18" charset="0"/>
                        <a:cs typeface="Times New Roman" panose="02020603050405020304" pitchFamily="18" charset="0"/>
                      </a:endParaRPr>
                    </a:p>
                  </a:txBody>
                  <a:tcPr marL="68460" marR="68460" marT="34290" marB="34290"/>
                </a:tc>
                <a:extLst>
                  <a:ext uri="{0D108BD9-81ED-4DB2-BD59-A6C34878D82A}">
                    <a16:rowId xmlns:a16="http://schemas.microsoft.com/office/drawing/2014/main" val="2552855511"/>
                  </a:ext>
                </a:extLst>
              </a:tr>
              <a:tr h="480060">
                <a:tc>
                  <a:txBody>
                    <a:bodyPr/>
                    <a:lstStyle/>
                    <a:p>
                      <a:pPr algn="just"/>
                      <a:r>
                        <a:rPr lang="en-US" sz="1800" dirty="0">
                          <a:latin typeface="Times New Roman" panose="02020603050405020304" pitchFamily="18" charset="0"/>
                          <a:cs typeface="Times New Roman" panose="02020603050405020304" pitchFamily="18" charset="0"/>
                        </a:rPr>
                        <a:t>3</a:t>
                      </a:r>
                    </a:p>
                  </a:txBody>
                  <a:tcPr marL="68460" marR="68460" marT="34290" marB="34290"/>
                </a:tc>
                <a:tc>
                  <a:txBody>
                    <a:bodyPr/>
                    <a:lstStyle/>
                    <a:p>
                      <a:pPr algn="just"/>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194 – Dividend, for an individual share holder</a:t>
                      </a:r>
                      <a:endParaRPr lang="en-US" sz="1800" dirty="0">
                        <a:latin typeface="Times New Roman" panose="02020603050405020304" pitchFamily="18" charset="0"/>
                        <a:cs typeface="Times New Roman" panose="02020603050405020304" pitchFamily="18" charset="0"/>
                      </a:endParaRPr>
                    </a:p>
                  </a:txBody>
                  <a:tcPr marL="68460" marR="68460" marT="34290" marB="34290"/>
                </a:tc>
                <a:tc>
                  <a:txBody>
                    <a:bodyPr/>
                    <a:lstStyle/>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5,000/-</a:t>
                      </a:r>
                      <a:endParaRPr lang="en-US" sz="1800" dirty="0">
                        <a:latin typeface="Times New Roman" panose="02020603050405020304" pitchFamily="18" charset="0"/>
                        <a:cs typeface="Times New Roman" panose="02020603050405020304" pitchFamily="18" charset="0"/>
                      </a:endParaRPr>
                    </a:p>
                  </a:txBody>
                  <a:tcPr marL="68460" marR="68460" marT="34290" marB="34290"/>
                </a:tc>
                <a:tc>
                  <a:txBody>
                    <a:bodyPr/>
                    <a:lstStyle/>
                    <a:p>
                      <a:pPr algn="ctr"/>
                      <a:r>
                        <a:rPr lang="en-US" sz="1800" b="0" i="0" u="none" strike="noStrike" kern="1200" baseline="0" dirty="0">
                          <a:solidFill>
                            <a:schemeClr val="tx1"/>
                          </a:solidFill>
                          <a:latin typeface="Times New Roman" panose="02020603050405020304" pitchFamily="18" charset="0"/>
                          <a:ea typeface="+mn-ea"/>
                          <a:cs typeface="Times New Roman" panose="02020603050405020304" pitchFamily="18" charset="0"/>
                        </a:rPr>
                        <a:t>10,000/-</a:t>
                      </a:r>
                      <a:endParaRPr lang="en-US" sz="1800" dirty="0">
                        <a:latin typeface="Times New Roman" panose="02020603050405020304" pitchFamily="18" charset="0"/>
                        <a:cs typeface="Times New Roman" panose="02020603050405020304" pitchFamily="18" charset="0"/>
                      </a:endParaRPr>
                    </a:p>
                  </a:txBody>
                  <a:tcPr marL="68460" marR="68460" marT="34290" marB="34290"/>
                </a:tc>
                <a:extLst>
                  <a:ext uri="{0D108BD9-81ED-4DB2-BD59-A6C34878D82A}">
                    <a16:rowId xmlns:a16="http://schemas.microsoft.com/office/drawing/2014/main" val="995507895"/>
                  </a:ext>
                </a:extLst>
              </a:tr>
            </a:tbl>
          </a:graphicData>
        </a:graphic>
      </p:graphicFrame>
      <p:sp>
        <p:nvSpPr>
          <p:cNvPr id="2" name="Footer Placeholder 1">
            <a:extLst>
              <a:ext uri="{FF2B5EF4-FFF2-40B4-BE49-F238E27FC236}">
                <a16:creationId xmlns:a16="http://schemas.microsoft.com/office/drawing/2014/main" id="{D1E20414-F026-06D9-84CF-1FDF1D94A48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76146562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9F00F-AF6D-01C6-10F5-FDB635388CA6}"/>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1892701-1D00-3F04-B5FC-DD56A8F1F438}"/>
              </a:ext>
            </a:extLst>
          </p:cNvPr>
          <p:cNvGraphicFramePr>
            <a:graphicFrameLocks noGrp="1"/>
          </p:cNvGraphicFramePr>
          <p:nvPr>
            <p:extLst>
              <p:ext uri="{D42A27DB-BD31-4B8C-83A1-F6EECF244321}">
                <p14:modId xmlns:p14="http://schemas.microsoft.com/office/powerpoint/2010/main" val="3769629295"/>
              </p:ext>
            </p:extLst>
          </p:nvPr>
        </p:nvGraphicFramePr>
        <p:xfrm>
          <a:off x="125715" y="228600"/>
          <a:ext cx="8839454" cy="5719848"/>
        </p:xfrm>
        <a:graphic>
          <a:graphicData uri="http://schemas.openxmlformats.org/drawingml/2006/table">
            <a:tbl>
              <a:tblPr firstRow="1" bandRow="1">
                <a:tableStyleId>{5940675A-B579-460E-94D1-54222C63F5DA}</a:tableStyleId>
              </a:tblPr>
              <a:tblGrid>
                <a:gridCol w="483885">
                  <a:extLst>
                    <a:ext uri="{9D8B030D-6E8A-4147-A177-3AD203B41FA5}">
                      <a16:colId xmlns:a16="http://schemas.microsoft.com/office/drawing/2014/main" val="720659919"/>
                    </a:ext>
                  </a:extLst>
                </a:gridCol>
                <a:gridCol w="4343400">
                  <a:extLst>
                    <a:ext uri="{9D8B030D-6E8A-4147-A177-3AD203B41FA5}">
                      <a16:colId xmlns:a16="http://schemas.microsoft.com/office/drawing/2014/main" val="536365329"/>
                    </a:ext>
                  </a:extLst>
                </a:gridCol>
                <a:gridCol w="2057400">
                  <a:extLst>
                    <a:ext uri="{9D8B030D-6E8A-4147-A177-3AD203B41FA5}">
                      <a16:colId xmlns:a16="http://schemas.microsoft.com/office/drawing/2014/main" val="879864385"/>
                    </a:ext>
                  </a:extLst>
                </a:gridCol>
                <a:gridCol w="1954769">
                  <a:extLst>
                    <a:ext uri="{9D8B030D-6E8A-4147-A177-3AD203B41FA5}">
                      <a16:colId xmlns:a16="http://schemas.microsoft.com/office/drawing/2014/main" val="3495598472"/>
                    </a:ext>
                  </a:extLst>
                </a:gridCol>
              </a:tblGrid>
              <a:tr h="609600">
                <a:tc>
                  <a:txBody>
                    <a:bodyPr/>
                    <a:lstStyle/>
                    <a:p>
                      <a:pPr algn="ctr"/>
                      <a:r>
                        <a:rPr lang="en-US" sz="1800" b="0" dirty="0">
                          <a:latin typeface="Times New Roman" panose="02020603050405020304" pitchFamily="18" charset="0"/>
                          <a:cs typeface="Times New Roman" panose="02020603050405020304" pitchFamily="18" charset="0"/>
                        </a:rPr>
                        <a:t>4</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194K - Income in respect of units of a mutual fund or specified company or undertaking.</a:t>
                      </a:r>
                      <a:endParaRPr lang="en-US" sz="1800" b="0" dirty="0">
                        <a:latin typeface="Times New Roman" panose="02020603050405020304" pitchFamily="18" charset="0"/>
                        <a:cs typeface="Times New Roman" panose="02020603050405020304" pitchFamily="18" charset="0"/>
                      </a:endParaRP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5,000/- </a:t>
                      </a:r>
                      <a:endParaRPr lang="en-US" sz="1800" b="0" dirty="0">
                        <a:latin typeface="Times New Roman" panose="02020603050405020304" pitchFamily="18" charset="0"/>
                        <a:cs typeface="Times New Roman" panose="02020603050405020304" pitchFamily="18" charset="0"/>
                      </a:endParaRP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10,000/-</a:t>
                      </a:r>
                      <a:endParaRPr lang="en-US" sz="1800" b="0" dirty="0">
                        <a:latin typeface="Times New Roman" panose="02020603050405020304" pitchFamily="18" charset="0"/>
                        <a:cs typeface="Times New Roman" panose="02020603050405020304" pitchFamily="18" charset="0"/>
                      </a:endParaRPr>
                    </a:p>
                  </a:txBody>
                  <a:tcPr marL="78816" marR="78816" marT="34290" marB="34290"/>
                </a:tc>
                <a:extLst>
                  <a:ext uri="{0D108BD9-81ED-4DB2-BD59-A6C34878D82A}">
                    <a16:rowId xmlns:a16="http://schemas.microsoft.com/office/drawing/2014/main" val="1734738150"/>
                  </a:ext>
                </a:extLst>
              </a:tr>
              <a:tr h="647933">
                <a:tc>
                  <a:txBody>
                    <a:bodyPr/>
                    <a:lstStyle/>
                    <a:p>
                      <a:pPr algn="ctr"/>
                      <a:r>
                        <a:rPr lang="en-US" sz="1800" dirty="0">
                          <a:latin typeface="Times New Roman" panose="02020603050405020304" pitchFamily="18" charset="0"/>
                          <a:cs typeface="Times New Roman" panose="02020603050405020304" pitchFamily="18" charset="0"/>
                        </a:rPr>
                        <a:t>5</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194B - Winnings from lottery, crossword puzzle etc.</a:t>
                      </a:r>
                    </a:p>
                  </a:txBody>
                  <a:tcPr marL="78816" marR="78816" marT="34290" marB="34290"/>
                </a:tc>
                <a:tc rowSpan="2">
                  <a:txBody>
                    <a:bodyPr/>
                    <a:lstStyle/>
                    <a:p>
                      <a:pPr algn="ctr"/>
                      <a:r>
                        <a:rPr lang="en-US" sz="1800" dirty="0">
                          <a:latin typeface="Times New Roman" panose="02020603050405020304" pitchFamily="18" charset="0"/>
                          <a:cs typeface="Times New Roman" panose="02020603050405020304" pitchFamily="18" charset="0"/>
                        </a:rPr>
                        <a:t>Aggregate of amounts exceeding 10,000/- during the financial year </a:t>
                      </a:r>
                    </a:p>
                  </a:txBody>
                  <a:tcPr marL="67901" marR="67901" marT="34290" marB="34290"/>
                </a:tc>
                <a:tc rowSpan="2">
                  <a:txBody>
                    <a:bodyPr/>
                    <a:lstStyle/>
                    <a:p>
                      <a:pPr algn="ctr"/>
                      <a:r>
                        <a:rPr lang="en-US" sz="1800" dirty="0">
                          <a:latin typeface="Times New Roman" panose="02020603050405020304" pitchFamily="18" charset="0"/>
                          <a:cs typeface="Times New Roman" panose="02020603050405020304" pitchFamily="18" charset="0"/>
                        </a:rPr>
                        <a:t>10,000/- in respect of a single transaction </a:t>
                      </a:r>
                    </a:p>
                  </a:txBody>
                  <a:tcPr marL="67901" marR="67901" marT="34290" marB="34290"/>
                </a:tc>
                <a:extLst>
                  <a:ext uri="{0D108BD9-81ED-4DB2-BD59-A6C34878D82A}">
                    <a16:rowId xmlns:a16="http://schemas.microsoft.com/office/drawing/2014/main" val="2999817970"/>
                  </a:ext>
                </a:extLst>
              </a:tr>
              <a:tr h="363908">
                <a:tc>
                  <a:txBody>
                    <a:bodyPr/>
                    <a:lstStyle/>
                    <a:p>
                      <a:pPr algn="ctr"/>
                      <a:r>
                        <a:rPr lang="en-US" sz="1800" dirty="0">
                          <a:latin typeface="Times New Roman" panose="02020603050405020304" pitchFamily="18" charset="0"/>
                          <a:cs typeface="Times New Roman" panose="02020603050405020304" pitchFamily="18" charset="0"/>
                        </a:rPr>
                        <a:t>6</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194BB - Winnings from horse race </a:t>
                      </a:r>
                    </a:p>
                  </a:txBody>
                  <a:tcPr marL="78816" marR="78816" marT="34290" marB="34290"/>
                </a:tc>
                <a:tc vMerge="1">
                  <a:txBody>
                    <a:bodyPr/>
                    <a:lstStyle/>
                    <a:p>
                      <a:pPr algn="just"/>
                      <a:endParaRPr lang="en-US" dirty="0">
                        <a:latin typeface="Times New Roman" panose="02020603050405020304" pitchFamily="18" charset="0"/>
                        <a:cs typeface="Times New Roman" panose="02020603050405020304" pitchFamily="18" charset="0"/>
                      </a:endParaRPr>
                    </a:p>
                  </a:txBody>
                  <a:tcPr/>
                </a:tc>
                <a:tc vMerge="1">
                  <a:txBody>
                    <a:bodyPr/>
                    <a:lstStyle/>
                    <a:p>
                      <a:pPr algn="just"/>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52855511"/>
                  </a:ext>
                </a:extLst>
              </a:tr>
              <a:tr h="363908">
                <a:tc>
                  <a:txBody>
                    <a:bodyPr/>
                    <a:lstStyle/>
                    <a:p>
                      <a:pPr algn="ctr"/>
                      <a:r>
                        <a:rPr lang="en-US" sz="1800" dirty="0">
                          <a:latin typeface="Times New Roman" panose="02020603050405020304" pitchFamily="18" charset="0"/>
                          <a:cs typeface="Times New Roman" panose="02020603050405020304" pitchFamily="18" charset="0"/>
                        </a:rPr>
                        <a:t>7</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194D - Insurance commission </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15,000/-</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20,000/- </a:t>
                      </a:r>
                    </a:p>
                  </a:txBody>
                  <a:tcPr marL="78816" marR="78816" marT="34290" marB="34290"/>
                </a:tc>
                <a:extLst>
                  <a:ext uri="{0D108BD9-81ED-4DB2-BD59-A6C34878D82A}">
                    <a16:rowId xmlns:a16="http://schemas.microsoft.com/office/drawing/2014/main" val="995507895"/>
                  </a:ext>
                </a:extLst>
              </a:tr>
              <a:tr h="596212">
                <a:tc>
                  <a:txBody>
                    <a:bodyPr/>
                    <a:lstStyle/>
                    <a:p>
                      <a:pPr algn="ctr"/>
                      <a:r>
                        <a:rPr lang="en-US" sz="1800" dirty="0">
                          <a:latin typeface="Times New Roman" panose="02020603050405020304" pitchFamily="18" charset="0"/>
                          <a:cs typeface="Times New Roman" panose="02020603050405020304" pitchFamily="18" charset="0"/>
                        </a:rPr>
                        <a:t>8</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194G - Income by way of commission, prize etc. on lottery tickets.</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15,000/-</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20,000/-</a:t>
                      </a:r>
                    </a:p>
                  </a:txBody>
                  <a:tcPr marL="78816" marR="78816" marT="34290" marB="34290"/>
                </a:tc>
                <a:extLst>
                  <a:ext uri="{0D108BD9-81ED-4DB2-BD59-A6C34878D82A}">
                    <a16:rowId xmlns:a16="http://schemas.microsoft.com/office/drawing/2014/main" val="1468898629"/>
                  </a:ext>
                </a:extLst>
              </a:tr>
              <a:tr h="363908">
                <a:tc>
                  <a:txBody>
                    <a:bodyPr/>
                    <a:lstStyle/>
                    <a:p>
                      <a:pPr algn="ctr"/>
                      <a:r>
                        <a:rPr lang="en-US" sz="1800" dirty="0">
                          <a:latin typeface="Times New Roman" panose="02020603050405020304" pitchFamily="18" charset="0"/>
                          <a:cs typeface="Times New Roman" panose="02020603050405020304" pitchFamily="18" charset="0"/>
                        </a:rPr>
                        <a:t>9</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194H - Commission or brokerage </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15,000/-</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20,000/-</a:t>
                      </a:r>
                    </a:p>
                  </a:txBody>
                  <a:tcPr marL="78816" marR="78816" marT="34290" marB="34290"/>
                </a:tc>
                <a:extLst>
                  <a:ext uri="{0D108BD9-81ED-4DB2-BD59-A6C34878D82A}">
                    <a16:rowId xmlns:a16="http://schemas.microsoft.com/office/drawing/2014/main" val="3097452083"/>
                  </a:ext>
                </a:extLst>
              </a:tr>
              <a:tr h="647933">
                <a:tc>
                  <a:txBody>
                    <a:bodyPr/>
                    <a:lstStyle/>
                    <a:p>
                      <a:pPr algn="ctr"/>
                      <a:r>
                        <a:rPr lang="en-US" sz="1800" dirty="0">
                          <a:latin typeface="Times New Roman" panose="02020603050405020304" pitchFamily="18" charset="0"/>
                          <a:cs typeface="Times New Roman" panose="02020603050405020304" pitchFamily="18" charset="0"/>
                        </a:rPr>
                        <a:t>10</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194-I Rent </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2,40,000/- during the financial year</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50,000/- per month or part of a month</a:t>
                      </a:r>
                    </a:p>
                  </a:txBody>
                  <a:tcPr marL="78816" marR="78816" marT="34290" marB="34290"/>
                </a:tc>
                <a:extLst>
                  <a:ext uri="{0D108BD9-81ED-4DB2-BD59-A6C34878D82A}">
                    <a16:rowId xmlns:a16="http://schemas.microsoft.com/office/drawing/2014/main" val="1311072128"/>
                  </a:ext>
                </a:extLst>
              </a:tr>
              <a:tr h="647933">
                <a:tc>
                  <a:txBody>
                    <a:bodyPr/>
                    <a:lstStyle/>
                    <a:p>
                      <a:pPr algn="ctr"/>
                      <a:r>
                        <a:rPr lang="en-US" sz="1800" dirty="0">
                          <a:latin typeface="Times New Roman" panose="02020603050405020304" pitchFamily="18" charset="0"/>
                          <a:cs typeface="Times New Roman" panose="02020603050405020304" pitchFamily="18" charset="0"/>
                        </a:rPr>
                        <a:t>11</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194J - Fee for professional or technical services.</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30,000/-</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50,000/- </a:t>
                      </a:r>
                    </a:p>
                  </a:txBody>
                  <a:tcPr marL="78816" marR="78816" marT="34290" marB="34290"/>
                </a:tc>
                <a:extLst>
                  <a:ext uri="{0D108BD9-81ED-4DB2-BD59-A6C34878D82A}">
                    <a16:rowId xmlns:a16="http://schemas.microsoft.com/office/drawing/2014/main" val="1460301701"/>
                  </a:ext>
                </a:extLst>
              </a:tr>
              <a:tr h="647933">
                <a:tc>
                  <a:txBody>
                    <a:bodyPr/>
                    <a:lstStyle/>
                    <a:p>
                      <a:pPr algn="ctr"/>
                      <a:r>
                        <a:rPr lang="en-US" sz="1800" dirty="0">
                          <a:latin typeface="Times New Roman" panose="02020603050405020304" pitchFamily="18" charset="0"/>
                          <a:cs typeface="Times New Roman" panose="02020603050405020304" pitchFamily="18" charset="0"/>
                        </a:rPr>
                        <a:t>12</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194LA - Income by way of enhanced compensation.</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2,50,000/-</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5,00,000/-</a:t>
                      </a:r>
                    </a:p>
                  </a:txBody>
                  <a:tcPr marL="78816" marR="78816" marT="34290" marB="34290"/>
                </a:tc>
                <a:extLst>
                  <a:ext uri="{0D108BD9-81ED-4DB2-BD59-A6C34878D82A}">
                    <a16:rowId xmlns:a16="http://schemas.microsoft.com/office/drawing/2014/main" val="2055909838"/>
                  </a:ext>
                </a:extLst>
              </a:tr>
              <a:tr h="647933">
                <a:tc>
                  <a:txBody>
                    <a:bodyPr/>
                    <a:lstStyle/>
                    <a:p>
                      <a:pPr algn="ctr"/>
                      <a:r>
                        <a:rPr lang="en-US" sz="1800" dirty="0">
                          <a:latin typeface="Times New Roman" panose="02020603050405020304" pitchFamily="18" charset="0"/>
                          <a:cs typeface="Times New Roman" panose="02020603050405020304" pitchFamily="18" charset="0"/>
                        </a:rPr>
                        <a:t>13</a:t>
                      </a:r>
                    </a:p>
                  </a:txBody>
                  <a:tcPr marL="78816" marR="78816" marT="34290" marB="34290"/>
                </a:tc>
                <a:tc>
                  <a:txBody>
                    <a:bodyPr/>
                    <a:lstStyle/>
                    <a:p>
                      <a:pPr algn="just"/>
                      <a:r>
                        <a:rPr lang="en-US" sz="1800" dirty="0">
                          <a:latin typeface="Times New Roman" panose="02020603050405020304" pitchFamily="18" charset="0"/>
                          <a:cs typeface="Times New Roman" panose="02020603050405020304" pitchFamily="18" charset="0"/>
                        </a:rPr>
                        <a:t>206C(1G)- Remittance under LRS and overseas tour program package.</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7,00,000/-</a:t>
                      </a:r>
                    </a:p>
                  </a:txBody>
                  <a:tcPr marL="78816" marR="78816" marT="34290" marB="34290"/>
                </a:tc>
                <a:tc>
                  <a:txBody>
                    <a:bodyPr/>
                    <a:lstStyle/>
                    <a:p>
                      <a:pPr algn="ctr"/>
                      <a:r>
                        <a:rPr lang="en-US" sz="1800" dirty="0">
                          <a:latin typeface="Times New Roman" panose="02020603050405020304" pitchFamily="18" charset="0"/>
                          <a:cs typeface="Times New Roman" panose="02020603050405020304" pitchFamily="18" charset="0"/>
                        </a:rPr>
                        <a:t>10,00,000/-</a:t>
                      </a:r>
                    </a:p>
                  </a:txBody>
                  <a:tcPr marL="78816" marR="78816" marT="34290" marB="34290"/>
                </a:tc>
                <a:extLst>
                  <a:ext uri="{0D108BD9-81ED-4DB2-BD59-A6C34878D82A}">
                    <a16:rowId xmlns:a16="http://schemas.microsoft.com/office/drawing/2014/main" val="1942270730"/>
                  </a:ext>
                </a:extLst>
              </a:tr>
            </a:tbl>
          </a:graphicData>
        </a:graphic>
      </p:graphicFrame>
      <p:sp>
        <p:nvSpPr>
          <p:cNvPr id="2" name="Footer Placeholder 1">
            <a:extLst>
              <a:ext uri="{FF2B5EF4-FFF2-40B4-BE49-F238E27FC236}">
                <a16:creationId xmlns:a16="http://schemas.microsoft.com/office/drawing/2014/main" id="{7D13600E-3396-43D2-9B77-5312DA268B6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72184374"/>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F1FC3-038F-4E8A-BB4B-C1F64E4D1E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BAC3A-042C-A35E-B45C-AC55B386BE60}"/>
              </a:ext>
            </a:extLst>
          </p:cNvPr>
          <p:cNvSpPr>
            <a:spLocks noGrp="1"/>
          </p:cNvSpPr>
          <p:nvPr>
            <p:ph idx="1"/>
          </p:nvPr>
        </p:nvSpPr>
        <p:spPr>
          <a:xfrm>
            <a:off x="134775" y="381000"/>
            <a:ext cx="8716396" cy="4354116"/>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Q.4 From when will these changes be made applicable? </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Ans. These changes will be effective from 01.04.2025.</a:t>
            </a:r>
          </a:p>
        </p:txBody>
      </p:sp>
      <p:sp>
        <p:nvSpPr>
          <p:cNvPr id="2" name="Footer Placeholder 1">
            <a:extLst>
              <a:ext uri="{FF2B5EF4-FFF2-40B4-BE49-F238E27FC236}">
                <a16:creationId xmlns:a16="http://schemas.microsoft.com/office/drawing/2014/main" id="{D9501C8C-3CC7-E1B6-A354-FB9E2498BB2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34273565"/>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XII. Definition of “forest produce” rationalized.</a:t>
            </a:r>
          </a:p>
          <a:p>
            <a:pPr marL="0" indent="0" algn="just">
              <a:buNone/>
            </a:pPr>
            <a:r>
              <a:rPr lang="en-US" sz="2400" dirty="0">
                <a:latin typeface="Times New Roman" panose="02020603050405020304" pitchFamily="18" charset="0"/>
                <a:cs typeface="Times New Roman" panose="02020603050405020304" pitchFamily="18" charset="0"/>
              </a:rPr>
              <a:t>Sub-section (1) of section 206C of the Act states that every seller shall collect tax at source from the buyer of goods of certain specified nature at the rates specified in the sub-section.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Under sub-section (1) of section 206C of the Act, presently TCS at 2.5 per cent is required to be collected on sale of goods of the following nature: - </a:t>
            </a:r>
          </a:p>
          <a:p>
            <a:pPr marL="514350" indent="-514350" algn="just">
              <a:buFont typeface="+mj-lt"/>
              <a:buAutoNum type="romanLcPeriod"/>
            </a:pPr>
            <a:r>
              <a:rPr lang="en-US" sz="2400" dirty="0">
                <a:latin typeface="Times New Roman" panose="02020603050405020304" pitchFamily="18" charset="0"/>
                <a:cs typeface="Times New Roman" panose="02020603050405020304" pitchFamily="18" charset="0"/>
              </a:rPr>
              <a:t>Timber obtained under a forest lease </a:t>
            </a:r>
          </a:p>
          <a:p>
            <a:pPr marL="514350" indent="-514350" algn="just">
              <a:buFont typeface="+mj-lt"/>
              <a:buAutoNum type="romanLcPeriod"/>
            </a:pPr>
            <a:r>
              <a:rPr lang="en-US" sz="2400" dirty="0">
                <a:latin typeface="Times New Roman" panose="02020603050405020304" pitchFamily="18" charset="0"/>
                <a:cs typeface="Times New Roman" panose="02020603050405020304" pitchFamily="18" charset="0"/>
              </a:rPr>
              <a:t>Timber obtained by any mode other than under a forest lease</a:t>
            </a:r>
          </a:p>
          <a:p>
            <a:pPr marL="514350" indent="-514350" algn="just">
              <a:buFont typeface="+mj-lt"/>
              <a:buAutoNum type="romanLcPeriod"/>
            </a:pPr>
            <a:r>
              <a:rPr lang="en-US" sz="2400" dirty="0">
                <a:latin typeface="Times New Roman" panose="02020603050405020304" pitchFamily="18" charset="0"/>
                <a:cs typeface="Times New Roman" panose="02020603050405020304" pitchFamily="18" charset="0"/>
              </a:rPr>
              <a:t>Any other forest produce not being timber or </a:t>
            </a:r>
            <a:r>
              <a:rPr lang="en-US" sz="2400" dirty="0" err="1">
                <a:latin typeface="Times New Roman" panose="02020603050405020304" pitchFamily="18" charset="0"/>
                <a:cs typeface="Times New Roman" panose="02020603050405020304" pitchFamily="18" charset="0"/>
              </a:rPr>
              <a:t>tendu</a:t>
            </a:r>
            <a:r>
              <a:rPr lang="en-US" sz="2400" dirty="0">
                <a:latin typeface="Times New Roman" panose="02020603050405020304" pitchFamily="18" charset="0"/>
                <a:cs typeface="Times New Roman" panose="02020603050405020304" pitchFamily="18" charset="0"/>
              </a:rPr>
              <a:t> leaves</a:t>
            </a:r>
          </a:p>
        </p:txBody>
      </p:sp>
      <p:sp>
        <p:nvSpPr>
          <p:cNvPr id="2" name="Footer Placeholder 1">
            <a:extLst>
              <a:ext uri="{FF2B5EF4-FFF2-40B4-BE49-F238E27FC236}">
                <a16:creationId xmlns:a16="http://schemas.microsoft.com/office/drawing/2014/main" id="{14E86D79-5DFB-914E-577D-433E5CA62956}"/>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a:t>
            </a:r>
            <a:r>
              <a:rPr lang="en-US" sz="2400" b="1" u="sng" dirty="0">
                <a:latin typeface="Times New Roman" panose="02020603050405020304" pitchFamily="18" charset="0"/>
                <a:cs typeface="Times New Roman" panose="02020603050405020304" pitchFamily="18" charset="0"/>
              </a:rPr>
              <a:t>Representations were received that no definition has been provided in the Act for “forest produce” which is creating difficulties in application of the relevant provisions of the Act. </a:t>
            </a:r>
          </a:p>
          <a:p>
            <a:pPr marL="0" indent="0" algn="just">
              <a:buNone/>
            </a:pPr>
            <a:r>
              <a:rPr lang="en-US" sz="2400" b="1" u="sng" dirty="0">
                <a:latin typeface="Times New Roman" panose="02020603050405020304" pitchFamily="18" charset="0"/>
                <a:cs typeface="Times New Roman" panose="02020603050405020304" pitchFamily="18" charset="0"/>
              </a:rPr>
              <a:t>Also, the provision is being made applicable to traders who are selling such produce. </a:t>
            </a:r>
          </a:p>
          <a:p>
            <a:pPr marL="0" indent="0" algn="just">
              <a:buNone/>
            </a:pPr>
            <a:r>
              <a:rPr lang="en-US" sz="2400" b="1" u="sng" dirty="0">
                <a:latin typeface="Times New Roman" panose="02020603050405020304" pitchFamily="18" charset="0"/>
                <a:cs typeface="Times New Roman" panose="02020603050405020304" pitchFamily="18" charset="0"/>
              </a:rPr>
              <a:t>To bring clarity regarding the meaning of “forest produce”, it is proposed that “forest produce” shall have the same meaning as defined in any State Act for the time being in force, or in the Indian Forest Act, 1927.</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a:t>
            </a:r>
            <a:r>
              <a:rPr lang="en-US" sz="2400" b="1" u="sng" dirty="0">
                <a:latin typeface="Times New Roman" panose="02020603050405020304" pitchFamily="18" charset="0"/>
                <a:cs typeface="Times New Roman" panose="02020603050405020304" pitchFamily="18" charset="0"/>
              </a:rPr>
              <a:t>Further, it is proposed that to address the applicability of TCS on traders of forest produce, only such other forest produce (not being timber or </a:t>
            </a:r>
            <a:r>
              <a:rPr lang="en-US" sz="2400" b="1" u="sng" dirty="0" err="1">
                <a:latin typeface="Times New Roman" panose="02020603050405020304" pitchFamily="18" charset="0"/>
                <a:cs typeface="Times New Roman" panose="02020603050405020304" pitchFamily="18" charset="0"/>
              </a:rPr>
              <a:t>tendu</a:t>
            </a:r>
            <a:r>
              <a:rPr lang="en-US" sz="2400" b="1" u="sng" dirty="0">
                <a:latin typeface="Times New Roman" panose="02020603050405020304" pitchFamily="18" charset="0"/>
                <a:cs typeface="Times New Roman" panose="02020603050405020304" pitchFamily="18" charset="0"/>
              </a:rPr>
              <a:t> leaves) which is obtained under forest lease will be covered under TCS.</a:t>
            </a:r>
          </a:p>
        </p:txBody>
      </p:sp>
      <p:sp>
        <p:nvSpPr>
          <p:cNvPr id="2" name="Footer Placeholder 1">
            <a:extLst>
              <a:ext uri="{FF2B5EF4-FFF2-40B4-BE49-F238E27FC236}">
                <a16:creationId xmlns:a16="http://schemas.microsoft.com/office/drawing/2014/main" id="{1AF6E086-EB43-E859-C069-46A4E65F0D1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5. </a:t>
            </a:r>
            <a:r>
              <a:rPr lang="en-US" sz="2400" b="1" u="sng" dirty="0">
                <a:latin typeface="Times New Roman" panose="02020603050405020304" pitchFamily="18" charset="0"/>
                <a:cs typeface="Times New Roman" panose="02020603050405020304" pitchFamily="18" charset="0"/>
              </a:rPr>
              <a:t>The amended rate for collection of TCS are as under:- </a:t>
            </a:r>
          </a:p>
        </p:txBody>
      </p:sp>
      <p:graphicFrame>
        <p:nvGraphicFramePr>
          <p:cNvPr id="2" name="Table 1"/>
          <p:cNvGraphicFramePr>
            <a:graphicFrameLocks noGrp="1"/>
          </p:cNvGraphicFramePr>
          <p:nvPr>
            <p:extLst>
              <p:ext uri="{D42A27DB-BD31-4B8C-83A1-F6EECF244321}">
                <p14:modId xmlns:p14="http://schemas.microsoft.com/office/powerpoint/2010/main" val="2597060163"/>
              </p:ext>
            </p:extLst>
          </p:nvPr>
        </p:nvGraphicFramePr>
        <p:xfrm>
          <a:off x="685800" y="1219201"/>
          <a:ext cx="7543800" cy="3505198"/>
        </p:xfrm>
        <a:graphic>
          <a:graphicData uri="http://schemas.openxmlformats.org/drawingml/2006/table">
            <a:tbl>
              <a:tblPr firstRow="1" firstCol="1" lastRow="1" lastCol="1" bandRow="1" bandCol="1">
                <a:tableStyleId>{5940675A-B579-460E-94D1-54222C63F5DA}</a:tableStyleId>
              </a:tblPr>
              <a:tblGrid>
                <a:gridCol w="659231">
                  <a:extLst>
                    <a:ext uri="{9D8B030D-6E8A-4147-A177-3AD203B41FA5}">
                      <a16:colId xmlns:a16="http://schemas.microsoft.com/office/drawing/2014/main" val="20000"/>
                    </a:ext>
                  </a:extLst>
                </a:gridCol>
                <a:gridCol w="5208169">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tblGrid>
              <a:tr h="439339">
                <a:tc>
                  <a:txBody>
                    <a:bodyPr/>
                    <a:lstStyle/>
                    <a:p>
                      <a:pPr marL="69850" marR="0" algn="ctr">
                        <a:lnSpc>
                          <a:spcPct val="150000"/>
                        </a:lnSpc>
                        <a:spcBef>
                          <a:spcPts val="0"/>
                        </a:spcBef>
                        <a:spcAft>
                          <a:spcPts val="0"/>
                        </a:spcAft>
                      </a:pPr>
                      <a:r>
                        <a:rPr lang="en-US" sz="2000" b="1" dirty="0">
                          <a:effectLst/>
                          <a:latin typeface="Times New Roman" panose="02020603050405020304" pitchFamily="18" charset="0"/>
                          <a:cs typeface="Times New Roman" panose="02020603050405020304" pitchFamily="18" charset="0"/>
                        </a:rPr>
                        <a:t>S</a:t>
                      </a:r>
                      <a:r>
                        <a:rPr lang="en-US" sz="2000" b="1" spc="5" dirty="0">
                          <a:effectLst/>
                          <a:latin typeface="Times New Roman" panose="02020603050405020304" pitchFamily="18" charset="0"/>
                          <a:cs typeface="Times New Roman" panose="02020603050405020304" pitchFamily="18" charset="0"/>
                        </a:rPr>
                        <a:t> </a:t>
                      </a:r>
                      <a:r>
                        <a:rPr lang="en-US" sz="2000" b="1" spc="-25" dirty="0">
                          <a:effectLst/>
                          <a:latin typeface="Times New Roman" panose="02020603050405020304" pitchFamily="18" charset="0"/>
                          <a:cs typeface="Times New Roman" panose="02020603050405020304" pitchFamily="18" charset="0"/>
                        </a:rPr>
                        <a:t>No</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9215" marR="0" algn="ctr">
                        <a:lnSpc>
                          <a:spcPct val="150000"/>
                        </a:lnSpc>
                        <a:spcBef>
                          <a:spcPts val="0"/>
                        </a:spcBef>
                        <a:spcAft>
                          <a:spcPts val="0"/>
                        </a:spcAft>
                      </a:pPr>
                      <a:r>
                        <a:rPr lang="en-US" sz="2000" b="1" dirty="0">
                          <a:effectLst/>
                          <a:latin typeface="Times New Roman" panose="02020603050405020304" pitchFamily="18" charset="0"/>
                          <a:cs typeface="Times New Roman" panose="02020603050405020304" pitchFamily="18" charset="0"/>
                        </a:rPr>
                        <a:t>Nature</a:t>
                      </a:r>
                      <a:r>
                        <a:rPr lang="en-US" sz="2000" b="1" spc="-35" dirty="0">
                          <a:effectLst/>
                          <a:latin typeface="Times New Roman" panose="02020603050405020304" pitchFamily="18" charset="0"/>
                          <a:cs typeface="Times New Roman" panose="02020603050405020304" pitchFamily="18" charset="0"/>
                        </a:rPr>
                        <a:t> </a:t>
                      </a:r>
                      <a:r>
                        <a:rPr lang="en-US" sz="2000" b="1" dirty="0">
                          <a:effectLst/>
                          <a:latin typeface="Times New Roman" panose="02020603050405020304" pitchFamily="18" charset="0"/>
                          <a:cs typeface="Times New Roman" panose="02020603050405020304" pitchFamily="18" charset="0"/>
                        </a:rPr>
                        <a:t>of</a:t>
                      </a:r>
                      <a:r>
                        <a:rPr lang="en-US" sz="2000" b="1" spc="-45" dirty="0">
                          <a:effectLst/>
                          <a:latin typeface="Times New Roman" panose="02020603050405020304" pitchFamily="18" charset="0"/>
                          <a:cs typeface="Times New Roman" panose="02020603050405020304" pitchFamily="18" charset="0"/>
                        </a:rPr>
                        <a:t> </a:t>
                      </a:r>
                      <a:r>
                        <a:rPr lang="en-US" sz="2000" b="1" spc="-10" dirty="0">
                          <a:effectLst/>
                          <a:latin typeface="Times New Roman" panose="02020603050405020304" pitchFamily="18" charset="0"/>
                          <a:cs typeface="Times New Roman" panose="02020603050405020304" pitchFamily="18" charset="0"/>
                        </a:rPr>
                        <a:t>goods</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9215" marR="0" algn="ctr">
                        <a:lnSpc>
                          <a:spcPct val="150000"/>
                        </a:lnSpc>
                        <a:spcBef>
                          <a:spcPts val="0"/>
                        </a:spcBef>
                        <a:spcAft>
                          <a:spcPts val="0"/>
                        </a:spcAft>
                      </a:pPr>
                      <a:r>
                        <a:rPr lang="en-US" sz="2000" b="1" spc="-10" dirty="0">
                          <a:effectLst/>
                          <a:latin typeface="Times New Roman" panose="02020603050405020304" pitchFamily="18" charset="0"/>
                          <a:cs typeface="Times New Roman" panose="02020603050405020304" pitchFamily="18" charset="0"/>
                        </a:rPr>
                        <a:t>Percentage</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0"/>
                  </a:ext>
                </a:extLst>
              </a:tr>
              <a:tr h="432995">
                <a:tc>
                  <a:txBody>
                    <a:bodyPr/>
                    <a:lstStyle/>
                    <a:p>
                      <a:pPr marL="136525" marR="0">
                        <a:lnSpc>
                          <a:spcPct val="150000"/>
                        </a:lnSpc>
                        <a:spcBef>
                          <a:spcPts val="0"/>
                        </a:spcBef>
                        <a:spcAft>
                          <a:spcPts val="0"/>
                        </a:spcAft>
                      </a:pPr>
                      <a:r>
                        <a:rPr lang="en-US" sz="2000" b="1" spc="-25">
                          <a:effectLst/>
                          <a:latin typeface="Times New Roman" panose="02020603050405020304" pitchFamily="18" charset="0"/>
                          <a:cs typeface="Times New Roman" panose="02020603050405020304" pitchFamily="18" charset="0"/>
                        </a:rPr>
                        <a:t>(1)</a:t>
                      </a:r>
                      <a:endParaRPr lang="en-US" sz="1800" b="1">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10160" marR="0" algn="ctr">
                        <a:lnSpc>
                          <a:spcPct val="150000"/>
                        </a:lnSpc>
                        <a:spcBef>
                          <a:spcPts val="0"/>
                        </a:spcBef>
                        <a:spcAft>
                          <a:spcPts val="0"/>
                        </a:spcAft>
                      </a:pPr>
                      <a:r>
                        <a:rPr lang="en-US" sz="2000" b="1" spc="-25">
                          <a:effectLst/>
                          <a:latin typeface="Times New Roman" panose="02020603050405020304" pitchFamily="18" charset="0"/>
                          <a:cs typeface="Times New Roman" panose="02020603050405020304" pitchFamily="18" charset="0"/>
                        </a:rPr>
                        <a:t>(2)</a:t>
                      </a:r>
                      <a:endParaRPr lang="en-US" sz="1800" b="1">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4445" marR="635" algn="ctr">
                        <a:lnSpc>
                          <a:spcPct val="150000"/>
                        </a:lnSpc>
                        <a:spcBef>
                          <a:spcPts val="0"/>
                        </a:spcBef>
                        <a:spcAft>
                          <a:spcPts val="0"/>
                        </a:spcAft>
                      </a:pPr>
                      <a:r>
                        <a:rPr lang="en-US" sz="2000" b="1" spc="-25" dirty="0">
                          <a:effectLst/>
                          <a:latin typeface="Times New Roman" panose="02020603050405020304" pitchFamily="18" charset="0"/>
                          <a:cs typeface="Times New Roman" panose="02020603050405020304" pitchFamily="18" charset="0"/>
                        </a:rPr>
                        <a:t>(3)</a:t>
                      </a:r>
                      <a:endParaRPr lang="en-US" sz="1800" b="1"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1"/>
                  </a:ext>
                </a:extLst>
              </a:tr>
              <a:tr h="1316432">
                <a:tc>
                  <a:txBody>
                    <a:bodyPr/>
                    <a:lstStyle/>
                    <a:p>
                      <a:pPr marL="69850" marR="0">
                        <a:lnSpc>
                          <a:spcPct val="150000"/>
                        </a:lnSpc>
                        <a:spcBef>
                          <a:spcPts val="0"/>
                        </a:spcBef>
                        <a:spcAft>
                          <a:spcPts val="0"/>
                        </a:spcAft>
                      </a:pPr>
                      <a:r>
                        <a:rPr lang="en-US" sz="2000" spc="-10">
                          <a:effectLst/>
                          <a:latin typeface="Times New Roman" panose="02020603050405020304" pitchFamily="18" charset="0"/>
                          <a:cs typeface="Times New Roman" panose="02020603050405020304" pitchFamily="18" charset="0"/>
                        </a:rPr>
                        <a:t>(iii)</a:t>
                      </a:r>
                      <a:endParaRPr lang="en-US" sz="18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9215" marR="0">
                        <a:lnSpc>
                          <a:spcPct val="15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Timber or any other forest produce (not being </a:t>
                      </a:r>
                      <a:r>
                        <a:rPr lang="en-US" sz="2000" dirty="0" err="1">
                          <a:effectLst/>
                          <a:latin typeface="Times New Roman" panose="02020603050405020304" pitchFamily="18" charset="0"/>
                          <a:cs typeface="Times New Roman" panose="02020603050405020304" pitchFamily="18" charset="0"/>
                        </a:rPr>
                        <a:t>tendu</a:t>
                      </a:r>
                      <a:r>
                        <a:rPr lang="en-US" sz="2000" dirty="0">
                          <a:effectLst/>
                          <a:latin typeface="Times New Roman" panose="02020603050405020304" pitchFamily="18" charset="0"/>
                          <a:cs typeface="Times New Roman" panose="02020603050405020304" pitchFamily="18" charset="0"/>
                        </a:rPr>
                        <a:t> leaves) obtained under a forest lease</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9215" marR="0">
                        <a:lnSpc>
                          <a:spcPct val="150000"/>
                        </a:lnSpc>
                        <a:spcBef>
                          <a:spcPts val="0"/>
                        </a:spcBef>
                        <a:spcAft>
                          <a:spcPts val="0"/>
                        </a:spcAft>
                      </a:pPr>
                      <a:r>
                        <a:rPr lang="en-US" sz="2000">
                          <a:effectLst/>
                          <a:latin typeface="Times New Roman" panose="02020603050405020304" pitchFamily="18" charset="0"/>
                          <a:cs typeface="Times New Roman" panose="02020603050405020304" pitchFamily="18" charset="0"/>
                        </a:rPr>
                        <a:t>Two</a:t>
                      </a:r>
                      <a:r>
                        <a:rPr lang="en-US" sz="2000" spc="-1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per</a:t>
                      </a:r>
                      <a:r>
                        <a:rPr lang="en-US" sz="2000" spc="-25">
                          <a:effectLst/>
                          <a:latin typeface="Times New Roman" panose="02020603050405020304" pitchFamily="18" charset="0"/>
                          <a:cs typeface="Times New Roman" panose="02020603050405020304" pitchFamily="18" charset="0"/>
                        </a:rPr>
                        <a:t> </a:t>
                      </a:r>
                      <a:r>
                        <a:rPr lang="en-US" sz="2000" spc="-20">
                          <a:effectLst/>
                          <a:latin typeface="Times New Roman" panose="02020603050405020304" pitchFamily="18" charset="0"/>
                          <a:cs typeface="Times New Roman" panose="02020603050405020304" pitchFamily="18" charset="0"/>
                        </a:rPr>
                        <a:t>cent</a:t>
                      </a:r>
                      <a:endParaRPr lang="en-US" sz="180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2"/>
                  </a:ext>
                </a:extLst>
              </a:tr>
              <a:tr h="1316432">
                <a:tc>
                  <a:txBody>
                    <a:bodyPr/>
                    <a:lstStyle/>
                    <a:p>
                      <a:pPr marL="69850" marR="0">
                        <a:lnSpc>
                          <a:spcPct val="150000"/>
                        </a:lnSpc>
                        <a:spcBef>
                          <a:spcPts val="0"/>
                        </a:spcBef>
                        <a:spcAft>
                          <a:spcPts val="0"/>
                        </a:spcAft>
                      </a:pPr>
                      <a:r>
                        <a:rPr lang="en-US" sz="2000" spc="-20">
                          <a:effectLst/>
                          <a:latin typeface="Times New Roman" panose="02020603050405020304" pitchFamily="18" charset="0"/>
                          <a:cs typeface="Times New Roman" panose="02020603050405020304" pitchFamily="18" charset="0"/>
                        </a:rPr>
                        <a:t>(iv)</a:t>
                      </a:r>
                      <a:endParaRPr lang="en-US" sz="18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9215" marR="0">
                        <a:lnSpc>
                          <a:spcPct val="150000"/>
                        </a:lnSpc>
                        <a:spcBef>
                          <a:spcPts val="0"/>
                        </a:spcBef>
                        <a:spcAft>
                          <a:spcPts val="0"/>
                        </a:spcAft>
                      </a:pPr>
                      <a:r>
                        <a:rPr lang="en-US" sz="2000">
                          <a:effectLst/>
                          <a:latin typeface="Times New Roman" panose="02020603050405020304" pitchFamily="18" charset="0"/>
                          <a:cs typeface="Times New Roman" panose="02020603050405020304" pitchFamily="18" charset="0"/>
                        </a:rPr>
                        <a:t>Timber</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obtained</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by</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any</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mode</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other</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than</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under</a:t>
                      </a:r>
                      <a:r>
                        <a:rPr lang="en-US" sz="2000" spc="200">
                          <a:effectLst/>
                          <a:latin typeface="Times New Roman" panose="02020603050405020304" pitchFamily="18" charset="0"/>
                          <a:cs typeface="Times New Roman" panose="02020603050405020304" pitchFamily="18" charset="0"/>
                        </a:rPr>
                        <a:t> </a:t>
                      </a:r>
                      <a:r>
                        <a:rPr lang="en-US" sz="2000">
                          <a:effectLst/>
                          <a:latin typeface="Times New Roman" panose="02020603050405020304" pitchFamily="18" charset="0"/>
                          <a:cs typeface="Times New Roman" panose="02020603050405020304" pitchFamily="18" charset="0"/>
                        </a:rPr>
                        <a:t>a forest lease</a:t>
                      </a:r>
                      <a:endParaRPr lang="en-US" sz="1800">
                        <a:effectLst/>
                        <a:latin typeface="Times New Roman" panose="02020603050405020304" pitchFamily="18" charset="0"/>
                        <a:ea typeface="Times New Roman"/>
                        <a:cs typeface="Times New Roman" panose="02020603050405020304" pitchFamily="18" charset="0"/>
                      </a:endParaRPr>
                    </a:p>
                  </a:txBody>
                  <a:tcPr marL="0" marR="0" marT="0" marB="0"/>
                </a:tc>
                <a:tc>
                  <a:txBody>
                    <a:bodyPr/>
                    <a:lstStyle/>
                    <a:p>
                      <a:pPr marL="69215" marR="0">
                        <a:lnSpc>
                          <a:spcPct val="150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Two</a:t>
                      </a:r>
                      <a:r>
                        <a:rPr lang="en-US" sz="2000" spc="-10" dirty="0">
                          <a:effectLst/>
                          <a:latin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cs typeface="Times New Roman" panose="02020603050405020304" pitchFamily="18" charset="0"/>
                        </a:rPr>
                        <a:t>per</a:t>
                      </a:r>
                      <a:r>
                        <a:rPr lang="en-US" sz="2000" spc="-25" dirty="0">
                          <a:effectLst/>
                          <a:latin typeface="Times New Roman" panose="02020603050405020304" pitchFamily="18" charset="0"/>
                          <a:cs typeface="Times New Roman" panose="02020603050405020304" pitchFamily="18" charset="0"/>
                        </a:rPr>
                        <a:t> </a:t>
                      </a:r>
                      <a:r>
                        <a:rPr lang="en-US" sz="2000" spc="-20" dirty="0">
                          <a:effectLst/>
                          <a:latin typeface="Times New Roman" panose="02020603050405020304" pitchFamily="18" charset="0"/>
                          <a:cs typeface="Times New Roman" panose="02020603050405020304" pitchFamily="18" charset="0"/>
                        </a:rPr>
                        <a:t>cent</a:t>
                      </a:r>
                      <a:endParaRPr lang="en-US" sz="1800" dirty="0">
                        <a:effectLst/>
                        <a:latin typeface="Times New Roman" panose="02020603050405020304" pitchFamily="18" charset="0"/>
                        <a:ea typeface="Times New Roman"/>
                        <a:cs typeface="Times New Roman" panose="02020603050405020304" pitchFamily="18" charset="0"/>
                      </a:endParaRPr>
                    </a:p>
                  </a:txBody>
                  <a:tcPr marL="0" marR="0" marT="0" marB="0"/>
                </a:tc>
                <a:extLst>
                  <a:ext uri="{0D108BD9-81ED-4DB2-BD59-A6C34878D82A}">
                    <a16:rowId xmlns:a16="http://schemas.microsoft.com/office/drawing/2014/main" val="10003"/>
                  </a:ext>
                </a:extLst>
              </a:tr>
            </a:tbl>
          </a:graphicData>
        </a:graphic>
      </p:graphicFrame>
      <p:sp>
        <p:nvSpPr>
          <p:cNvPr id="4" name="Footer Placeholder 3">
            <a:extLst>
              <a:ext uri="{FF2B5EF4-FFF2-40B4-BE49-F238E27FC236}">
                <a16:creationId xmlns:a16="http://schemas.microsoft.com/office/drawing/2014/main" id="{5B282D38-A3DD-41E9-DFDF-D088AB71C52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6. These amendments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67] </a:t>
            </a:r>
          </a:p>
        </p:txBody>
      </p:sp>
      <p:sp>
        <p:nvSpPr>
          <p:cNvPr id="2" name="Footer Placeholder 1">
            <a:extLst>
              <a:ext uri="{FF2B5EF4-FFF2-40B4-BE49-F238E27FC236}">
                <a16:creationId xmlns:a16="http://schemas.microsoft.com/office/drawing/2014/main" id="{7CC08DC1-5B93-8608-8480-67070DAB7E1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570E3-0EB0-0955-9A28-2F77C367B0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C9C027-8808-BBF2-CC1E-DE5C3E892730}"/>
              </a:ext>
            </a:extLst>
          </p:cNvPr>
          <p:cNvSpPr>
            <a:spLocks noGrp="1"/>
          </p:cNvSpPr>
          <p:nvPr>
            <p:ph idx="1"/>
          </p:nvPr>
        </p:nvSpPr>
        <p:spPr>
          <a:xfrm>
            <a:off x="134775" y="1125620"/>
            <a:ext cx="8716396" cy="4354116"/>
          </a:xfrm>
        </p:spPr>
        <p:txBody>
          <a:bodyPr>
            <a:normAutofit/>
          </a:bodyPr>
          <a:lstStyle/>
          <a:p>
            <a:pPr marL="0" indent="0" algn="ctr">
              <a:buNone/>
            </a:pPr>
            <a:endParaRPr lang="en-US" sz="3000" b="1" dirty="0">
              <a:latin typeface="Times New Roman" panose="02020603050405020304" pitchFamily="18" charset="0"/>
              <a:cs typeface="Times New Roman" panose="02020603050405020304" pitchFamily="18" charset="0"/>
            </a:endParaRPr>
          </a:p>
          <a:p>
            <a:pPr marL="0" indent="0" algn="ctr">
              <a:buNone/>
            </a:pPr>
            <a:endParaRPr lang="en-US" sz="3000" b="1" dirty="0">
              <a:latin typeface="Times New Roman" panose="02020603050405020304" pitchFamily="18" charset="0"/>
              <a:cs typeface="Times New Roman" panose="02020603050405020304" pitchFamily="18" charset="0"/>
            </a:endParaRPr>
          </a:p>
          <a:p>
            <a:pPr marL="0" indent="0" algn="ctr">
              <a:buNone/>
            </a:pPr>
            <a:r>
              <a:rPr lang="en-US" sz="3000" b="1" dirty="0">
                <a:latin typeface="Times New Roman" panose="02020603050405020304" pitchFamily="18" charset="0"/>
                <a:cs typeface="Times New Roman" panose="02020603050405020304" pitchFamily="18" charset="0"/>
              </a:rPr>
              <a:t>FAQ no. 19 – Definition of “forest produce” rationalized. </a:t>
            </a:r>
          </a:p>
        </p:txBody>
      </p:sp>
      <p:sp>
        <p:nvSpPr>
          <p:cNvPr id="2" name="Footer Placeholder 1">
            <a:extLst>
              <a:ext uri="{FF2B5EF4-FFF2-40B4-BE49-F238E27FC236}">
                <a16:creationId xmlns:a16="http://schemas.microsoft.com/office/drawing/2014/main" id="{1D242FA3-3726-8394-B18A-3E9AE0FE08B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71621503"/>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AAC1F-CC9D-BBAC-B3EE-95C050490C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AB4599-7BED-4527-8D61-3F2C5AEC5E51}"/>
              </a:ext>
            </a:extLst>
          </p:cNvPr>
          <p:cNvSpPr>
            <a:spLocks noGrp="1"/>
          </p:cNvSpPr>
          <p:nvPr>
            <p:ph idx="1"/>
          </p:nvPr>
        </p:nvSpPr>
        <p:spPr>
          <a:xfrm>
            <a:off x="134775" y="4572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major provisions of sec on 206C(1) of the Act? [TCS on sale of specified goods]</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Ans. Section 206C(1) mandates the seller to collect tax at source (TCS) from buyer, at specified rates, on sale of specified goods such as alcoholic liquor, timber, tendu leave, any other forest produce etc.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98E29EF-1505-036A-2ED8-E432CA87335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98570627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4936E-C268-7995-2344-613A04BEB58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24A1EF-238B-C9C6-63EC-F65636E6D6E8}"/>
              </a:ext>
            </a:extLst>
          </p:cNvPr>
          <p:cNvSpPr>
            <a:spLocks noGrp="1"/>
          </p:cNvSpPr>
          <p:nvPr>
            <p:ph idx="1"/>
          </p:nvPr>
        </p:nvSpPr>
        <p:spPr>
          <a:xfrm>
            <a:off x="134775" y="261041"/>
            <a:ext cx="8716396" cy="4441634"/>
          </a:xfrm>
        </p:spPr>
        <p:txBody>
          <a:bodyPr>
            <a:normAutofit fontScale="92500"/>
          </a:bodyPr>
          <a:lstStyle/>
          <a:p>
            <a:pPr marL="0" indent="0" algn="just">
              <a:buNone/>
            </a:pPr>
            <a:r>
              <a:rPr lang="en-US" sz="2400" b="1" dirty="0">
                <a:latin typeface="Times New Roman" panose="02020603050405020304" pitchFamily="18" charset="0"/>
                <a:cs typeface="Times New Roman" panose="02020603050405020304" pitchFamily="18" charset="0"/>
              </a:rPr>
              <a:t>Q.2	What are the changes brought in Finance Bill, 2025 in context of section 206C(1) of the Act?</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Three major changes are brought in section 206C(1) of the Act:</a:t>
            </a:r>
          </a:p>
          <a:p>
            <a:pPr marL="0" indent="0" algn="just">
              <a:buNone/>
            </a:pPr>
            <a:r>
              <a:rPr lang="en-US" sz="2400" b="1" u="sng" dirty="0">
                <a:latin typeface="Times New Roman" panose="02020603050405020304" pitchFamily="18" charset="0"/>
                <a:cs typeface="Times New Roman" panose="02020603050405020304" pitchFamily="18" charset="0"/>
              </a:rPr>
              <a:t>(</a:t>
            </a:r>
            <a:r>
              <a:rPr lang="en-US" sz="2400" b="1" u="sng" dirty="0" err="1">
                <a:latin typeface="Times New Roman" panose="02020603050405020304" pitchFamily="18" charset="0"/>
                <a:cs typeface="Times New Roman" panose="02020603050405020304" pitchFamily="18" charset="0"/>
              </a:rPr>
              <a:t>i</a:t>
            </a:r>
            <a:r>
              <a:rPr lang="en-US" sz="2400" b="1" u="sng" dirty="0">
                <a:latin typeface="Times New Roman" panose="02020603050405020304" pitchFamily="18" charset="0"/>
                <a:cs typeface="Times New Roman" panose="02020603050405020304" pitchFamily="18" charset="0"/>
              </a:rPr>
              <a:t>) “forest produce” has been defined.</a:t>
            </a:r>
          </a:p>
          <a:p>
            <a:pPr marL="0" indent="0" algn="just">
              <a:buNone/>
            </a:pPr>
            <a:r>
              <a:rPr lang="en-US" sz="2400" b="1" u="sng" dirty="0">
                <a:latin typeface="Times New Roman" panose="02020603050405020304" pitchFamily="18" charset="0"/>
                <a:cs typeface="Times New Roman" panose="02020603050405020304" pitchFamily="18" charset="0"/>
              </a:rPr>
              <a:t>(ii) Scope of forest produce eligible for TCS has been clarified: Earlier, sale of forest produce was liable for TCS, now sale of “any other forest produce under a forest lease” will be liable for TCS.</a:t>
            </a:r>
          </a:p>
          <a:p>
            <a:pPr marL="0" indent="0" algn="just">
              <a:buNone/>
            </a:pPr>
            <a:r>
              <a:rPr lang="en-US" sz="2400" b="1" u="sng" dirty="0">
                <a:latin typeface="Times New Roman" panose="02020603050405020304" pitchFamily="18" charset="0"/>
                <a:cs typeface="Times New Roman" panose="02020603050405020304" pitchFamily="18" charset="0"/>
              </a:rPr>
              <a:t>(iii) Rate of TCS on sale of timber or any other forest produce (not being tendu leaves) obtained under a forest lease and in case of timber, obtained by any other mode, has been reduced from 2.5% to 2%.</a:t>
            </a:r>
          </a:p>
        </p:txBody>
      </p:sp>
      <p:sp>
        <p:nvSpPr>
          <p:cNvPr id="2" name="Footer Placeholder 1">
            <a:extLst>
              <a:ext uri="{FF2B5EF4-FFF2-40B4-BE49-F238E27FC236}">
                <a16:creationId xmlns:a16="http://schemas.microsoft.com/office/drawing/2014/main" id="{45D67293-EE00-F013-30CA-97C3DB543AD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361703320"/>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6B17A-DED7-CD64-7771-E077B08F121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5BAFB3-DD61-07CE-6817-9D0A4E17BBAE}"/>
              </a:ext>
            </a:extLst>
          </p:cNvPr>
          <p:cNvSpPr>
            <a:spLocks noGrp="1"/>
          </p:cNvSpPr>
          <p:nvPr>
            <p:ph idx="1"/>
          </p:nvPr>
        </p:nvSpPr>
        <p:spPr>
          <a:xfrm>
            <a:off x="134775" y="152400"/>
            <a:ext cx="8716396" cy="4354116"/>
          </a:xfrm>
        </p:spPr>
        <p:txBody>
          <a:bodyPr>
            <a:noAutofit/>
          </a:bodyPr>
          <a:lstStyle/>
          <a:p>
            <a:pPr marL="0" indent="0" algn="just">
              <a:buNone/>
            </a:pPr>
            <a:r>
              <a:rPr lang="en-US" sz="2250" b="1" dirty="0">
                <a:latin typeface="Times New Roman" panose="02020603050405020304" pitchFamily="18" charset="0"/>
                <a:cs typeface="Times New Roman" panose="02020603050405020304" pitchFamily="18" charset="0"/>
              </a:rPr>
              <a:t>Q.3	How has the term “forest produce” has been defined in the Act ?</a:t>
            </a:r>
          </a:p>
          <a:p>
            <a:pPr marL="0" indent="0" algn="just">
              <a:buNone/>
            </a:pPr>
            <a:r>
              <a:rPr lang="en-US" sz="2250" dirty="0">
                <a:latin typeface="Times New Roman" panose="02020603050405020304" pitchFamily="18" charset="0"/>
                <a:cs typeface="Times New Roman" panose="02020603050405020304" pitchFamily="18" charset="0"/>
              </a:rPr>
              <a:t>Ans. </a:t>
            </a:r>
            <a:r>
              <a:rPr lang="en-US" sz="2250" b="1" u="sng" dirty="0">
                <a:latin typeface="Times New Roman" panose="02020603050405020304" pitchFamily="18" charset="0"/>
                <a:cs typeface="Times New Roman" panose="02020603050405020304" pitchFamily="18" charset="0"/>
              </a:rPr>
              <a:t>Forest produce has been assigned same meaning as provided any State Act for the time being in force, or in the Indian Forest Act, 1927.</a:t>
            </a:r>
          </a:p>
          <a:p>
            <a:pPr marL="0" indent="0" algn="just">
              <a:buNone/>
            </a:pPr>
            <a:r>
              <a:rPr lang="en-US" sz="2250" b="1" dirty="0">
                <a:latin typeface="Times New Roman" panose="02020603050405020304" pitchFamily="18" charset="0"/>
                <a:cs typeface="Times New Roman" panose="02020603050405020304" pitchFamily="18" charset="0"/>
              </a:rPr>
              <a:t>Q.4	What are the other changes made in relation to TCS on “forest produce”?</a:t>
            </a:r>
          </a:p>
          <a:p>
            <a:pPr marL="0" indent="0" algn="just">
              <a:buNone/>
            </a:pPr>
            <a:r>
              <a:rPr lang="en-US" sz="2250" dirty="0">
                <a:latin typeface="Times New Roman" panose="02020603050405020304" pitchFamily="18" charset="0"/>
                <a:cs typeface="Times New Roman" panose="02020603050405020304" pitchFamily="18" charset="0"/>
              </a:rPr>
              <a:t>Ans. </a:t>
            </a:r>
            <a:r>
              <a:rPr lang="en-US" sz="2250" b="1" u="sng" dirty="0">
                <a:latin typeface="Times New Roman" panose="02020603050405020304" pitchFamily="18" charset="0"/>
                <a:cs typeface="Times New Roman" panose="02020603050405020304" pitchFamily="18" charset="0"/>
              </a:rPr>
              <a:t>Now only such forest produce (other than timber or tendu leaves) which are obtained under a forest lease will be liable for TCS. Earlier, the TCS was applicable on all kind of sale of forest produce.</a:t>
            </a:r>
          </a:p>
          <a:p>
            <a:pPr marL="0" indent="0" algn="just">
              <a:buNone/>
            </a:pPr>
            <a:r>
              <a:rPr lang="en-US" sz="2250" b="1" dirty="0">
                <a:latin typeface="Times New Roman" panose="02020603050405020304" pitchFamily="18" charset="0"/>
                <a:cs typeface="Times New Roman" panose="02020603050405020304" pitchFamily="18" charset="0"/>
              </a:rPr>
              <a:t>Q.5	What will be rate of TCS for sale of forest produce (other than timber and tendu leaves) under a forest lease?</a:t>
            </a:r>
          </a:p>
          <a:p>
            <a:pPr marL="0" indent="0" algn="just">
              <a:buNone/>
            </a:pPr>
            <a:r>
              <a:rPr lang="en-US" sz="2250" dirty="0">
                <a:latin typeface="Times New Roman" panose="02020603050405020304" pitchFamily="18" charset="0"/>
                <a:cs typeface="Times New Roman" panose="02020603050405020304" pitchFamily="18" charset="0"/>
              </a:rPr>
              <a:t>Ans. </a:t>
            </a:r>
            <a:r>
              <a:rPr lang="en-US" sz="2250" b="1" u="sng" dirty="0">
                <a:latin typeface="Times New Roman" panose="02020603050405020304" pitchFamily="18" charset="0"/>
                <a:cs typeface="Times New Roman" panose="02020603050405020304" pitchFamily="18" charset="0"/>
              </a:rPr>
              <a:t>TCS will henceforth be collected at the rate of 2% instead of present rate of 2.5%.</a:t>
            </a:r>
          </a:p>
          <a:p>
            <a:pPr marL="0" indent="0" algn="just">
              <a:buNone/>
            </a:pPr>
            <a:r>
              <a:rPr lang="en-US" sz="2250" b="1" dirty="0">
                <a:latin typeface="Times New Roman" panose="02020603050405020304" pitchFamily="18" charset="0"/>
                <a:cs typeface="Times New Roman" panose="02020603050405020304" pitchFamily="18" charset="0"/>
              </a:rPr>
              <a:t>Q.6</a:t>
            </a:r>
            <a:r>
              <a:rPr lang="en-US" sz="2250" dirty="0">
                <a:latin typeface="Times New Roman" panose="02020603050405020304" pitchFamily="18" charset="0"/>
                <a:cs typeface="Times New Roman" panose="02020603050405020304" pitchFamily="18" charset="0"/>
              </a:rPr>
              <a:t>	</a:t>
            </a:r>
            <a:r>
              <a:rPr lang="en-US" sz="2250" b="1" dirty="0">
                <a:latin typeface="Times New Roman" panose="02020603050405020304" pitchFamily="18" charset="0"/>
                <a:cs typeface="Times New Roman" panose="02020603050405020304" pitchFamily="18" charset="0"/>
              </a:rPr>
              <a:t>From when this change will take place?</a:t>
            </a:r>
          </a:p>
          <a:p>
            <a:pPr marL="0" indent="0" algn="just">
              <a:buNone/>
            </a:pPr>
            <a:r>
              <a:rPr lang="en-US" sz="2250" dirty="0">
                <a:latin typeface="Times New Roman" panose="02020603050405020304" pitchFamily="18" charset="0"/>
                <a:cs typeface="Times New Roman" panose="02020603050405020304" pitchFamily="18" charset="0"/>
              </a:rPr>
              <a:t>Ans. This provision will apply from the 1.4.2025.</a:t>
            </a:r>
          </a:p>
          <a:p>
            <a:pPr marL="0" indent="0" algn="just">
              <a:buNone/>
            </a:pPr>
            <a:endParaRPr lang="en-US" sz="225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196E92B-C3A3-9E84-296E-3D5FBC3B01A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82960314"/>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XIII. Reduction in compliance burden by omission of TCS on sale of specified goods </a:t>
            </a:r>
          </a:p>
          <a:p>
            <a:pPr marL="0" indent="0" algn="just">
              <a:buNone/>
            </a:pPr>
            <a:r>
              <a:rPr lang="en-US" sz="2400" dirty="0">
                <a:latin typeface="Times New Roman" panose="02020603050405020304" pitchFamily="18" charset="0"/>
                <a:cs typeface="Times New Roman" panose="02020603050405020304" pitchFamily="18" charset="0"/>
              </a:rPr>
              <a:t>Sub-section (1H) of section 206C of the Act, requires any person being a seller who receives consideration for sale of any goods of the value or aggregate of value exceeding Rs 50 lakhs in any previous year, to collect tax from the buyer at the rate of 0.1% of the sale consideration exceeding Rs 50 lakhs, subject to certain conditions.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Section 194Q of the Act, requires any person being a buyer, to deduct tax at the rate of 0.1%, on payment made to a resident seller, for the purchase of any goods of the value or aggregate of value exceeding fifty lakh rupees in any previous year .</a:t>
            </a:r>
          </a:p>
        </p:txBody>
      </p:sp>
      <p:sp>
        <p:nvSpPr>
          <p:cNvPr id="2" name="Footer Placeholder 1">
            <a:extLst>
              <a:ext uri="{FF2B5EF4-FFF2-40B4-BE49-F238E27FC236}">
                <a16:creationId xmlns:a16="http://schemas.microsoft.com/office/drawing/2014/main" id="{373659A4-31DF-E098-0034-514A741CA46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Sub-section (1H) of section 206C mandates tax collection at source (TCS) by a seller while Section 194Q provides for tax deduction at source (TDS) by a buyer on the same transaction.</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4. Further, it is provided in sub-section (1H) of section 206C of the Act that the provision will not apply, if the buyer is liable to deduct TDS under any other provision of this Act on the goods purchased from the seller and has deducted such amount. </a:t>
            </a:r>
          </a:p>
          <a:p>
            <a:pPr marL="0" indent="0" algn="just">
              <a:buNone/>
            </a:pPr>
            <a:r>
              <a:rPr lang="en-US" sz="2400" b="1" u="sng" dirty="0">
                <a:latin typeface="Times New Roman" panose="02020603050405020304" pitchFamily="18" charset="0"/>
                <a:cs typeface="Times New Roman" panose="02020603050405020304" pitchFamily="18" charset="0"/>
              </a:rPr>
              <a:t>Representations have been received that it becomes difficult for the seller to check whether the buyers have ensured the compliance of TDS deduction under 194Q of the Act. </a:t>
            </a:r>
          </a:p>
          <a:p>
            <a:pPr marL="0" indent="0" algn="just">
              <a:buNone/>
            </a:pPr>
            <a:r>
              <a:rPr lang="en-US" sz="2400" b="1" u="sng" dirty="0">
                <a:latin typeface="Times New Roman" panose="02020603050405020304" pitchFamily="18" charset="0"/>
                <a:cs typeface="Times New Roman" panose="02020603050405020304" pitchFamily="18" charset="0"/>
              </a:rPr>
              <a:t>This results in both TDS and TCS being made applicable on the same transaction. </a:t>
            </a:r>
          </a:p>
        </p:txBody>
      </p:sp>
      <p:sp>
        <p:nvSpPr>
          <p:cNvPr id="2" name="Footer Placeholder 1">
            <a:extLst>
              <a:ext uri="{FF2B5EF4-FFF2-40B4-BE49-F238E27FC236}">
                <a16:creationId xmlns:a16="http://schemas.microsoft.com/office/drawing/2014/main" id="{19F315A5-E769-360C-409E-346985F2CD0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5. </a:t>
            </a:r>
            <a:r>
              <a:rPr lang="en-US" sz="2400" b="1" u="sng" dirty="0">
                <a:latin typeface="Times New Roman" panose="02020603050405020304" pitchFamily="18" charset="0"/>
                <a:cs typeface="Times New Roman" panose="02020603050405020304" pitchFamily="18" charset="0"/>
              </a:rPr>
              <a:t>Therefore, to facilitate ease of doing business and reduce compliance burden on the taxpayers, it is proposed that provisions of sub-section (1H) of section 206C of the Act will not be applicable from the 1st day of April, 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6. These amendments will take effect from the 1st day of April 2025. </a:t>
            </a:r>
          </a:p>
          <a:p>
            <a:pPr marL="0" indent="0" algn="r">
              <a:buNone/>
            </a:pPr>
            <a:r>
              <a:rPr lang="en-US" sz="2400" b="1" dirty="0">
                <a:latin typeface="Times New Roman" panose="02020603050405020304" pitchFamily="18" charset="0"/>
                <a:cs typeface="Times New Roman" panose="02020603050405020304" pitchFamily="18" charset="0"/>
              </a:rPr>
              <a:t>[Clauses 64 &amp; 67]</a:t>
            </a:r>
          </a:p>
        </p:txBody>
      </p:sp>
      <p:sp>
        <p:nvSpPr>
          <p:cNvPr id="2" name="Footer Placeholder 1">
            <a:extLst>
              <a:ext uri="{FF2B5EF4-FFF2-40B4-BE49-F238E27FC236}">
                <a16:creationId xmlns:a16="http://schemas.microsoft.com/office/drawing/2014/main" id="{FB10DF95-7CF4-E76B-05BD-F42316990D2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B75AE-9079-B441-2BC0-7016B9F99D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E5A10D-2230-0646-F94A-FF7A27818BC7}"/>
              </a:ext>
            </a:extLst>
          </p:cNvPr>
          <p:cNvSpPr>
            <a:spLocks noGrp="1"/>
          </p:cNvSpPr>
          <p:nvPr>
            <p:ph idx="1"/>
          </p:nvPr>
        </p:nvSpPr>
        <p:spPr>
          <a:xfrm>
            <a:off x="134775" y="1135856"/>
            <a:ext cx="8716396" cy="4354116"/>
          </a:xfrm>
        </p:spPr>
        <p:txBody>
          <a:bodyPr>
            <a:noAutofit/>
          </a:bodyPr>
          <a:lstStyle/>
          <a:p>
            <a:pPr marL="0" indent="0" algn="ctr">
              <a:buNone/>
            </a:pPr>
            <a:endParaRPr lang="en-US" sz="3300" b="1" dirty="0">
              <a:latin typeface="Times New Roman" panose="02020603050405020304" pitchFamily="18" charset="0"/>
              <a:cs typeface="Times New Roman" panose="02020603050405020304" pitchFamily="18" charset="0"/>
            </a:endParaRPr>
          </a:p>
          <a:p>
            <a:pPr marL="0" indent="0" algn="ctr">
              <a:buNone/>
            </a:pPr>
            <a:endParaRPr lang="en-US" sz="3300" b="1" dirty="0">
              <a:latin typeface="Times New Roman" panose="02020603050405020304" pitchFamily="18" charset="0"/>
              <a:cs typeface="Times New Roman" panose="02020603050405020304" pitchFamily="18" charset="0"/>
            </a:endParaRPr>
          </a:p>
          <a:p>
            <a:pPr marL="0" indent="0" algn="ctr">
              <a:buNone/>
            </a:pPr>
            <a:r>
              <a:rPr lang="en-US" sz="4050" b="1" dirty="0">
                <a:latin typeface="Times New Roman" panose="02020603050405020304" pitchFamily="18" charset="0"/>
                <a:cs typeface="Times New Roman" panose="02020603050405020304" pitchFamily="18" charset="0"/>
              </a:rPr>
              <a:t>FAQ no. 21 - Reduction in compliance burden by omission of TCS on sale of specified goods</a:t>
            </a:r>
          </a:p>
        </p:txBody>
      </p:sp>
      <p:sp>
        <p:nvSpPr>
          <p:cNvPr id="2" name="Footer Placeholder 1">
            <a:extLst>
              <a:ext uri="{FF2B5EF4-FFF2-40B4-BE49-F238E27FC236}">
                <a16:creationId xmlns:a16="http://schemas.microsoft.com/office/drawing/2014/main" id="{6DC69B71-9B27-D7D3-EB3E-42683F7CD8A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4645167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D4E50-9AB6-0105-695B-A2F1451D1BA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C8C335-9ACD-9543-D449-E5486FAF65C8}"/>
              </a:ext>
            </a:extLst>
          </p:cNvPr>
          <p:cNvSpPr>
            <a:spLocks noGrp="1"/>
          </p:cNvSpPr>
          <p:nvPr>
            <p:ph idx="1"/>
          </p:nvPr>
        </p:nvSpPr>
        <p:spPr>
          <a:xfrm>
            <a:off x="134775" y="304800"/>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is the provision of section 206C(1H) of the Act?</a:t>
            </a:r>
          </a:p>
          <a:p>
            <a:pPr marL="0" indent="0" algn="just">
              <a:buNone/>
            </a:pPr>
            <a:r>
              <a:rPr lang="en-US" sz="2400" dirty="0">
                <a:latin typeface="Times New Roman" panose="02020603050405020304" pitchFamily="18" charset="0"/>
                <a:cs typeface="Times New Roman" panose="02020603050405020304" pitchFamily="18" charset="0"/>
              </a:rPr>
              <a:t>Ans. It provides for collection of tax at source (TCS) on sale of goods at the rate of 0.1% as per present provisions.</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Q.2 What are the transactions eligible for tax collection at source under section 206C(1H)?</a:t>
            </a:r>
          </a:p>
          <a:p>
            <a:pPr marL="0" indent="0" algn="just">
              <a:buNone/>
            </a:pPr>
            <a:r>
              <a:rPr lang="en-US" sz="2400" dirty="0">
                <a:latin typeface="Times New Roman" panose="02020603050405020304" pitchFamily="18" charset="0"/>
                <a:cs typeface="Times New Roman" panose="02020603050405020304" pitchFamily="18" charset="0"/>
              </a:rPr>
              <a:t>Ans. Every seller who receives any amount as consideration for sale of any goods (other than goods exported outside India, or goods covered in sub-section (1) or (1F) or (1G) of section 206C) of the value or aggregate of such value exceeding fifty lakh rupees in any previous year shall collect TCS at the rate of 0.1%.</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C8D0D60-7FE5-5C42-2967-74889866F37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36611899"/>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5ECBE-CFD1-CF0B-3408-8D2AC489A7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AB5614-2933-2B54-D923-0FC383C0B6E7}"/>
              </a:ext>
            </a:extLst>
          </p:cNvPr>
          <p:cNvSpPr>
            <a:spLocks noGrp="1"/>
          </p:cNvSpPr>
          <p:nvPr>
            <p:ph idx="1"/>
          </p:nvPr>
        </p:nvSpPr>
        <p:spPr>
          <a:xfrm>
            <a:off x="134775" y="294084"/>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Q.3 What changes are proposed in section 206C(1H) in the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TDS is also applicable u/s 194Q of the Act at the rate of 0.1% of sale consideration at the time of sale of goods. </a:t>
            </a:r>
          </a:p>
          <a:p>
            <a:pPr marL="0" indent="0" algn="just">
              <a:buNone/>
            </a:pPr>
            <a:r>
              <a:rPr lang="en-US" sz="2400" b="1" u="sng" dirty="0">
                <a:latin typeface="Times New Roman" panose="02020603050405020304" pitchFamily="18" charset="0"/>
                <a:cs typeface="Times New Roman" panose="02020603050405020304" pitchFamily="18" charset="0"/>
              </a:rPr>
              <a:t>The existing TCS provisions provide that TCS is not to be collected if TDS is deducted on the same transaction. </a:t>
            </a:r>
          </a:p>
          <a:p>
            <a:pPr marL="0" indent="0" algn="just">
              <a:buNone/>
            </a:pPr>
            <a:r>
              <a:rPr lang="en-US" sz="2400" b="1" u="sng" dirty="0">
                <a:latin typeface="Times New Roman" panose="02020603050405020304" pitchFamily="18" charset="0"/>
                <a:cs typeface="Times New Roman" panose="02020603050405020304" pitchFamily="18" charset="0"/>
              </a:rPr>
              <a:t>However, at times the collector (seller) is not aware of the fact whether TDS has been done by the buyer on such transaction. </a:t>
            </a:r>
          </a:p>
          <a:p>
            <a:pPr marL="0" indent="0" algn="just">
              <a:buNone/>
            </a:pPr>
            <a:r>
              <a:rPr lang="en-US" sz="2400" b="1" u="sng" dirty="0">
                <a:latin typeface="Times New Roman" panose="02020603050405020304" pitchFamily="18" charset="0"/>
                <a:cs typeface="Times New Roman" panose="02020603050405020304" pitchFamily="18" charset="0"/>
              </a:rPr>
              <a:t>This results in both TDS and TCS being applied on the same transaction. </a:t>
            </a:r>
          </a:p>
          <a:p>
            <a:pPr marL="0" indent="0" algn="just">
              <a:buNone/>
            </a:pPr>
            <a:r>
              <a:rPr lang="en-US" sz="2400" b="1" u="sng" dirty="0">
                <a:latin typeface="Times New Roman" panose="02020603050405020304" pitchFamily="18" charset="0"/>
                <a:cs typeface="Times New Roman" panose="02020603050405020304" pitchFamily="18" charset="0"/>
              </a:rPr>
              <a:t>It is therefore proposed that provisions of TCS on sale of goods will not be applicable from 01.04.2025 onwards.</a:t>
            </a:r>
          </a:p>
        </p:txBody>
      </p:sp>
      <p:sp>
        <p:nvSpPr>
          <p:cNvPr id="2" name="Footer Placeholder 1">
            <a:extLst>
              <a:ext uri="{FF2B5EF4-FFF2-40B4-BE49-F238E27FC236}">
                <a16:creationId xmlns:a16="http://schemas.microsoft.com/office/drawing/2014/main" id="{4E712AAE-2536-0F28-A8D8-69A5B90670B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770614195"/>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E914E-56F2-5D83-9499-E0BBFFDAF2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25C8C-EBCF-CACE-608F-322FD384B717}"/>
              </a:ext>
            </a:extLst>
          </p:cNvPr>
          <p:cNvSpPr>
            <a:spLocks noGrp="1"/>
          </p:cNvSpPr>
          <p:nvPr>
            <p:ph idx="1"/>
          </p:nvPr>
        </p:nvSpPr>
        <p:spPr>
          <a:xfrm>
            <a:off x="134775" y="304800"/>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Q.4 How will the amendment benefit the taxpayers?</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Removal of TCS on sale of goods would provide certainty to the buyer as well as seller and reduce compliance burden on the seller (collector). </a:t>
            </a:r>
          </a:p>
          <a:p>
            <a:pPr marL="0" indent="0" algn="just">
              <a:buNone/>
            </a:pPr>
            <a:r>
              <a:rPr lang="en-US" sz="2400" b="1" u="sng" dirty="0">
                <a:latin typeface="Times New Roman" panose="02020603050405020304" pitchFamily="18" charset="0"/>
                <a:cs typeface="Times New Roman" panose="02020603050405020304" pitchFamily="18" charset="0"/>
              </a:rPr>
              <a:t>This will also result in avoidable blockage of liquidity</a:t>
            </a:r>
            <a:r>
              <a:rPr lang="en-US" sz="2400" dirty="0">
                <a:latin typeface="Times New Roman" panose="02020603050405020304" pitchFamily="18" charset="0"/>
                <a:cs typeface="Times New Roman" panose="02020603050405020304" pitchFamily="18" charset="0"/>
              </a:rPr>
              <a:t>.</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Q.5 From which date taxpayer will not be required to collect TCS under this section?</a:t>
            </a:r>
          </a:p>
          <a:p>
            <a:pPr marL="0" indent="0" algn="just">
              <a:buNone/>
            </a:pPr>
            <a:r>
              <a:rPr lang="en-US" sz="2400" dirty="0">
                <a:latin typeface="Times New Roman" panose="02020603050405020304" pitchFamily="18" charset="0"/>
                <a:cs typeface="Times New Roman" panose="02020603050405020304" pitchFamily="18" charset="0"/>
              </a:rPr>
              <a:t>Ans. From 01.04.2025, the taxpayer is not required to collect TCS under this section.</a:t>
            </a: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FFDF914-9BF1-F203-DD1B-15222866735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4368174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XIV. Amendments proposed in provisions of Block assessment for search and requisition cases under Chapter XIV-B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Vide Finance (No. 2) Act, 2024, the concept of block assessment was introduced by amending provisions of Chapter XIV-B (sections 158B to 158BI of the Act) to be made applicable where a search under section 132 of the Act is initiated or requisition under section 132A of the Act is made, on or after 01st September, 2024.</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2. Section 158B of the Act defines “undisclosed income” for the purposes of Chapter XIV-B. It is proposed to add the term “virtual digital asset” to the said definition.</a:t>
            </a:r>
          </a:p>
        </p:txBody>
      </p:sp>
      <p:sp>
        <p:nvSpPr>
          <p:cNvPr id="2" name="Footer Placeholder 1">
            <a:extLst>
              <a:ext uri="{FF2B5EF4-FFF2-40B4-BE49-F238E27FC236}">
                <a16:creationId xmlns:a16="http://schemas.microsoft.com/office/drawing/2014/main" id="{FF8AB837-35F3-206A-E3EF-E37D351DA1F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Sub-section (2) and sub-section (3) of section 158BA of the Act provide that any assessment or reassessment or </a:t>
            </a:r>
            <a:r>
              <a:rPr lang="en-US" sz="2400" dirty="0" err="1">
                <a:latin typeface="Times New Roman" panose="02020603050405020304" pitchFamily="18" charset="0"/>
                <a:cs typeface="Times New Roman" panose="02020603050405020304" pitchFamily="18" charset="0"/>
              </a:rPr>
              <a:t>recomputation</a:t>
            </a:r>
            <a:r>
              <a:rPr lang="en-US" sz="2400" dirty="0">
                <a:latin typeface="Times New Roman" panose="02020603050405020304" pitchFamily="18" charset="0"/>
                <a:cs typeface="Times New Roman" panose="02020603050405020304" pitchFamily="18" charset="0"/>
              </a:rPr>
              <a:t> or a reference or an order pertaining to any assessment year falling in the block period pending on the date of initiation of the search or making of requisition, shall abate. </a:t>
            </a:r>
          </a:p>
          <a:p>
            <a:pPr marL="0" indent="0" algn="just">
              <a:buNone/>
            </a:pPr>
            <a:r>
              <a:rPr lang="en-US" sz="2400" dirty="0">
                <a:latin typeface="Times New Roman" panose="02020603050405020304" pitchFamily="18" charset="0"/>
                <a:cs typeface="Times New Roman" panose="02020603050405020304" pitchFamily="18" charset="0"/>
              </a:rPr>
              <a:t>Further, sub-section (5) of the said section provides that if any proceeding initiated under Chapter XIV B has been annulled in appeal or any other legal proceeding, then, the assessment or reassessment relating to any assessment year which has abated under sub-section (2) or sub-section (3), shall revive. </a:t>
            </a:r>
          </a:p>
          <a:p>
            <a:pPr marL="0" indent="0" algn="just">
              <a:buNone/>
            </a:pPr>
            <a:r>
              <a:rPr lang="en-US" sz="2400" dirty="0">
                <a:latin typeface="Times New Roman" panose="02020603050405020304" pitchFamily="18" charset="0"/>
                <a:cs typeface="Times New Roman" panose="02020603050405020304" pitchFamily="18" charset="0"/>
              </a:rPr>
              <a:t>It is proposed to align the said sub-sections by adding the words “</a:t>
            </a:r>
            <a:r>
              <a:rPr lang="en-US" sz="2400" dirty="0" err="1">
                <a:latin typeface="Times New Roman" panose="02020603050405020304" pitchFamily="18" charset="0"/>
                <a:cs typeface="Times New Roman" panose="02020603050405020304" pitchFamily="18" charset="0"/>
              </a:rPr>
              <a:t>recomputation</a:t>
            </a:r>
            <a:r>
              <a:rPr lang="en-US" sz="2400" dirty="0">
                <a:latin typeface="Times New Roman" panose="02020603050405020304" pitchFamily="18" charset="0"/>
                <a:cs typeface="Times New Roman" panose="02020603050405020304" pitchFamily="18" charset="0"/>
              </a:rPr>
              <a:t>”, “reference” or “order” in sub-section (5) of the said section.</a:t>
            </a:r>
          </a:p>
        </p:txBody>
      </p:sp>
      <p:sp>
        <p:nvSpPr>
          <p:cNvPr id="2" name="Footer Placeholder 1">
            <a:extLst>
              <a:ext uri="{FF2B5EF4-FFF2-40B4-BE49-F238E27FC236}">
                <a16:creationId xmlns:a16="http://schemas.microsoft.com/office/drawing/2014/main" id="{A0100BA4-2528-1142-50FD-EDD11061118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4. Sub-section (4) of section 158BA of the Act provides that where any assessment under Chapter XIV-B is pending in the case of an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in whose case a subsequent search is initiated, or a requisition is made, such assessment shall be duly completed, and thereafter, the assessment in respect of such subsequent search or requisition shall be made under the provisions of Chapter XIV-B. </a:t>
            </a:r>
          </a:p>
          <a:p>
            <a:pPr marL="0" indent="0" algn="just">
              <a:buNone/>
            </a:pPr>
            <a:r>
              <a:rPr lang="en-US" sz="2400" dirty="0">
                <a:latin typeface="Times New Roman" panose="02020603050405020304" pitchFamily="18" charset="0"/>
                <a:cs typeface="Times New Roman" panose="02020603050405020304" pitchFamily="18" charset="0"/>
              </a:rPr>
              <a:t>It is proposed to substitute the word “pending” as the assessment is ‘required to be made’ though it may not be pending when the subsequent search is initiated.</a:t>
            </a:r>
          </a:p>
        </p:txBody>
      </p:sp>
      <p:sp>
        <p:nvSpPr>
          <p:cNvPr id="2" name="Footer Placeholder 1">
            <a:extLst>
              <a:ext uri="{FF2B5EF4-FFF2-40B4-BE49-F238E27FC236}">
                <a16:creationId xmlns:a16="http://schemas.microsoft.com/office/drawing/2014/main" id="{65B5783C-9044-795D-05F7-1892C5F60E4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17"/>
            <a:ext cx="8801637" cy="6583766"/>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5. Section 158BB of the Act provides the methodology for computation of total income of block period. </a:t>
            </a:r>
          </a:p>
          <a:p>
            <a:pPr marL="0" indent="0" algn="just">
              <a:buNone/>
            </a:pPr>
            <a:r>
              <a:rPr lang="en-US" sz="2400" dirty="0">
                <a:latin typeface="Times New Roman" panose="02020603050405020304" pitchFamily="18" charset="0"/>
                <a:cs typeface="Times New Roman" panose="02020603050405020304" pitchFamily="18" charset="0"/>
              </a:rPr>
              <a:t>It is proposed to amend clause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of the sub-section (1) of the said section to substitute reference to ‘total income disclosed’ with “undisclosed income” which has been declared in return. </a:t>
            </a:r>
          </a:p>
          <a:p>
            <a:pPr marL="0" indent="0" algn="just">
              <a:buNone/>
            </a:pPr>
            <a:r>
              <a:rPr lang="en-US" sz="2400" dirty="0">
                <a:latin typeface="Times New Roman" panose="02020603050405020304" pitchFamily="18" charset="0"/>
                <a:cs typeface="Times New Roman" panose="02020603050405020304" pitchFamily="18" charset="0"/>
              </a:rPr>
              <a:t>Consequential amendment is also proposed in sub-section (6) of the said section to reflect this change. </a:t>
            </a:r>
          </a:p>
          <a:p>
            <a:pPr marL="0" indent="0" algn="just">
              <a:buNone/>
            </a:pPr>
            <a:r>
              <a:rPr lang="en-US" sz="2400" dirty="0">
                <a:latin typeface="Times New Roman" panose="02020603050405020304" pitchFamily="18" charset="0"/>
                <a:cs typeface="Times New Roman" panose="02020603050405020304" pitchFamily="18" charset="0"/>
              </a:rPr>
              <a:t>It is further proposed to amend clause (iii) of the sub-section (1) to specify that any income declared in the return of income filed under section 139 or in response to a notice under sub-section (1) of section 142 or section 148, prior to the date of initiation of the search or the date of requisition, shall form part of the total income of the block period for which credit would be given while charging the tax for the said period. </a:t>
            </a:r>
          </a:p>
          <a:p>
            <a:pPr marL="0" indent="0" algn="just">
              <a:buNone/>
            </a:pPr>
            <a:r>
              <a:rPr lang="en-US" sz="2400" dirty="0">
                <a:latin typeface="Times New Roman" panose="02020603050405020304" pitchFamily="18" charset="0"/>
                <a:cs typeface="Times New Roman" panose="02020603050405020304" pitchFamily="18" charset="0"/>
              </a:rPr>
              <a:t>It is also proposed to omit the word total from ‘total income’ in clause (ii) and (iii) of the sub-section (1). </a:t>
            </a:r>
          </a:p>
        </p:txBody>
      </p:sp>
      <p:sp>
        <p:nvSpPr>
          <p:cNvPr id="2" name="Footer Placeholder 1">
            <a:extLst>
              <a:ext uri="{FF2B5EF4-FFF2-40B4-BE49-F238E27FC236}">
                <a16:creationId xmlns:a16="http://schemas.microsoft.com/office/drawing/2014/main" id="{BCCBE59D-7FA1-77BC-8590-1E76DE37CB8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16C89-5979-45B3-808A-3583E318D59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FF3F5-6EDD-D00C-A1D1-11D26E2CB75A}"/>
              </a:ext>
            </a:extLst>
          </p:cNvPr>
          <p:cNvSpPr>
            <a:spLocks noGrp="1"/>
          </p:cNvSpPr>
          <p:nvPr>
            <p:ph idx="1"/>
          </p:nvPr>
        </p:nvSpPr>
        <p:spPr>
          <a:xfrm>
            <a:off x="228600" y="99017"/>
            <a:ext cx="8801637" cy="6583766"/>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It is also proposed to amend clause (iv) of sub-section (1) to provide the clarity over computation of the income pertaining to the previous year which has ended but the due date for furnishing the return for such year has not expired prior to the date of initiation of the search or requisition so that income pertaining to books of account maintained in normal course for the said period is taxed under the normal provisions.</a:t>
            </a:r>
          </a:p>
        </p:txBody>
      </p:sp>
      <p:sp>
        <p:nvSpPr>
          <p:cNvPr id="2" name="Footer Placeholder 1">
            <a:extLst>
              <a:ext uri="{FF2B5EF4-FFF2-40B4-BE49-F238E27FC236}">
                <a16:creationId xmlns:a16="http://schemas.microsoft.com/office/drawing/2014/main" id="{C9B2898B-F31D-7E4B-DB65-3D082890EE5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444037775"/>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6. Sub-section (3) of section 158BB of the Act proposes to tax under the normal provisions any income which relates to any international transaction or specified domestic transaction, pertaining to the period beginning from the 1st day of April of the previous year in which last of the </a:t>
            </a:r>
            <a:r>
              <a:rPr lang="en-US" sz="2400" dirty="0" err="1">
                <a:latin typeface="Times New Roman" panose="02020603050405020304" pitchFamily="18" charset="0"/>
                <a:cs typeface="Times New Roman" panose="02020603050405020304" pitchFamily="18" charset="0"/>
              </a:rPr>
              <a:t>authorisations</a:t>
            </a:r>
            <a:r>
              <a:rPr lang="en-US" sz="2400" dirty="0">
                <a:latin typeface="Times New Roman" panose="02020603050405020304" pitchFamily="18" charset="0"/>
                <a:cs typeface="Times New Roman" panose="02020603050405020304" pitchFamily="18" charset="0"/>
              </a:rPr>
              <a:t> was executed and ending with the date on which last of the </a:t>
            </a:r>
            <a:r>
              <a:rPr lang="en-US" sz="2400" dirty="0" err="1">
                <a:latin typeface="Times New Roman" panose="02020603050405020304" pitchFamily="18" charset="0"/>
                <a:cs typeface="Times New Roman" panose="02020603050405020304" pitchFamily="18" charset="0"/>
              </a:rPr>
              <a:t>authorisations</a:t>
            </a:r>
            <a:r>
              <a:rPr lang="en-US" sz="2400" dirty="0">
                <a:latin typeface="Times New Roman" panose="02020603050405020304" pitchFamily="18" charset="0"/>
                <a:cs typeface="Times New Roman" panose="02020603050405020304" pitchFamily="18" charset="0"/>
              </a:rPr>
              <a:t> was executed. </a:t>
            </a:r>
          </a:p>
          <a:p>
            <a:pPr marL="0" indent="0" algn="just">
              <a:buNone/>
            </a:pPr>
            <a:r>
              <a:rPr lang="en-US" sz="2400" dirty="0">
                <a:latin typeface="Times New Roman" panose="02020603050405020304" pitchFamily="18" charset="0"/>
                <a:cs typeface="Times New Roman" panose="02020603050405020304" pitchFamily="18" charset="0"/>
              </a:rPr>
              <a:t>This was provided as it may be difficult to assess arm’s length price of part period transactions. </a:t>
            </a:r>
          </a:p>
          <a:p>
            <a:pPr marL="0" indent="0" algn="just">
              <a:buNone/>
            </a:pPr>
            <a:r>
              <a:rPr lang="en-US" sz="2400" dirty="0">
                <a:latin typeface="Times New Roman" panose="02020603050405020304" pitchFamily="18" charset="0"/>
                <a:cs typeface="Times New Roman" panose="02020603050405020304" pitchFamily="18" charset="0"/>
              </a:rPr>
              <a:t>It is proposed to amend the said sub-section to provide that the income pertaining to any international transaction or specified domestic transaction shall not be considered in the income of the block period. </a:t>
            </a:r>
          </a:p>
          <a:p>
            <a:pPr marL="0" indent="0" algn="just">
              <a:buNone/>
            </a:pPr>
            <a:r>
              <a:rPr lang="en-US" sz="2400" dirty="0">
                <a:latin typeface="Times New Roman" panose="02020603050405020304" pitchFamily="18" charset="0"/>
                <a:cs typeface="Times New Roman" panose="02020603050405020304" pitchFamily="18" charset="0"/>
              </a:rPr>
              <a:t>Therefore, in the said sub-section, it is proposed to provide the reference to such income instead of evidence as provided earlier.</a:t>
            </a:r>
          </a:p>
        </p:txBody>
      </p:sp>
      <p:sp>
        <p:nvSpPr>
          <p:cNvPr id="2" name="Footer Placeholder 1">
            <a:extLst>
              <a:ext uri="{FF2B5EF4-FFF2-40B4-BE49-F238E27FC236}">
                <a16:creationId xmlns:a16="http://schemas.microsoft.com/office/drawing/2014/main" id="{AC4A9903-7A9C-1FBA-96D4-8C4812DDA27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054" y="228600"/>
            <a:ext cx="8714492"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7. Section 158BE of the Act provides the time-limit for completion of block assessment as twelve months from end of the month in which the last of the </a:t>
            </a:r>
            <a:r>
              <a:rPr lang="en-US" sz="2400" dirty="0" err="1">
                <a:latin typeface="Times New Roman" panose="02020603050405020304" pitchFamily="18" charset="0"/>
                <a:cs typeface="Times New Roman" panose="02020603050405020304" pitchFamily="18" charset="0"/>
              </a:rPr>
              <a:t>authorisations</a:t>
            </a:r>
            <a:r>
              <a:rPr lang="en-US" sz="2400" dirty="0">
                <a:latin typeface="Times New Roman" panose="02020603050405020304" pitchFamily="18" charset="0"/>
                <a:cs typeface="Times New Roman" panose="02020603050405020304" pitchFamily="18" charset="0"/>
              </a:rPr>
              <a:t> for search has been executed. </a:t>
            </a:r>
          </a:p>
          <a:p>
            <a:pPr marL="0" indent="0" algn="just">
              <a:buNone/>
            </a:pPr>
            <a:r>
              <a:rPr lang="en-US" sz="2400" dirty="0">
                <a:latin typeface="Times New Roman" panose="02020603050405020304" pitchFamily="18" charset="0"/>
                <a:cs typeface="Times New Roman" panose="02020603050405020304" pitchFamily="18" charset="0"/>
              </a:rPr>
              <a:t>Search and seizure proceedings are more often than not conducted in a group of cases which require coordinated investigation and assessments. </a:t>
            </a:r>
          </a:p>
          <a:p>
            <a:pPr marL="0" indent="0" algn="just">
              <a:buNone/>
            </a:pPr>
            <a:r>
              <a:rPr lang="en-US" sz="2400" dirty="0">
                <a:latin typeface="Times New Roman" panose="02020603050405020304" pitchFamily="18" charset="0"/>
                <a:cs typeface="Times New Roman" panose="02020603050405020304" pitchFamily="18" charset="0"/>
              </a:rPr>
              <a:t>However, the present time-limit results in multiple time barring dates in one group of cases which leads to challenges in taking the cases to a logical conclusion.</a:t>
            </a:r>
          </a:p>
          <a:p>
            <a:pPr marL="0" indent="0" algn="just">
              <a:buNone/>
            </a:pPr>
            <a:r>
              <a:rPr lang="en-US" sz="2400" dirty="0">
                <a:latin typeface="Times New Roman" panose="02020603050405020304" pitchFamily="18" charset="0"/>
                <a:cs typeface="Times New Roman" panose="02020603050405020304" pitchFamily="18" charset="0"/>
              </a:rPr>
              <a:t>Hence, the time-limit for completion of block assessment is proposed to be made as twelve months from end of the quarter in which the last of the </a:t>
            </a:r>
            <a:r>
              <a:rPr lang="en-US" sz="2400" dirty="0" err="1">
                <a:latin typeface="Times New Roman" panose="02020603050405020304" pitchFamily="18" charset="0"/>
                <a:cs typeface="Times New Roman" panose="02020603050405020304" pitchFamily="18" charset="0"/>
              </a:rPr>
              <a:t>authorisations</a:t>
            </a:r>
            <a:r>
              <a:rPr lang="en-US" sz="2400" dirty="0">
                <a:latin typeface="Times New Roman" panose="02020603050405020304" pitchFamily="18" charset="0"/>
                <a:cs typeface="Times New Roman" panose="02020603050405020304" pitchFamily="18" charset="0"/>
              </a:rPr>
              <a:t> for search or requisition has been executed.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8. These amendments will take effect from the 1st day of February, 2025.</a:t>
            </a:r>
          </a:p>
          <a:p>
            <a:pPr marL="0" indent="0" algn="r">
              <a:buNone/>
            </a:pPr>
            <a:r>
              <a:rPr lang="fr-FR" sz="2400" b="1" dirty="0">
                <a:latin typeface="Times New Roman" panose="02020603050405020304" pitchFamily="18" charset="0"/>
                <a:cs typeface="Times New Roman" panose="02020603050405020304" pitchFamily="18" charset="0"/>
              </a:rPr>
              <a:t>[Clauses 46, 47, 48 &amp; 49]</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12ABA2C-BDAE-7325-A045-8FB626C57DB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B0B454-DE9D-36C7-A004-33D1B4221182}"/>
              </a:ext>
            </a:extLst>
          </p:cNvPr>
          <p:cNvSpPr>
            <a:spLocks noGrp="1"/>
          </p:cNvSpPr>
          <p:nvPr>
            <p:ph idx="1"/>
          </p:nvPr>
        </p:nvSpPr>
        <p:spPr/>
        <p:txBody>
          <a:bodyPr/>
          <a:lstStyle/>
          <a:p>
            <a:pPr marL="82550" indent="0" algn="ctr">
              <a:buNone/>
            </a:pPr>
            <a:endParaRPr lang="en-US" sz="3200" b="1" dirty="0">
              <a:latin typeface="Times New Roman" panose="02020603050405020304" pitchFamily="18" charset="0"/>
              <a:cs typeface="Times New Roman" panose="02020603050405020304" pitchFamily="18" charset="0"/>
            </a:endParaRPr>
          </a:p>
          <a:p>
            <a:pPr marL="82550" indent="0" algn="ctr">
              <a:buNone/>
            </a:pPr>
            <a:r>
              <a:rPr lang="en-US" sz="3200" b="1" dirty="0">
                <a:latin typeface="Times New Roman" panose="02020603050405020304" pitchFamily="18" charset="0"/>
                <a:cs typeface="Times New Roman" panose="02020603050405020304" pitchFamily="18" charset="0"/>
              </a:rPr>
              <a:t>FAQ 36 : Amendments proposed in provisions of Block assessment for search and requisition cases under Chapter XIV-B</a:t>
            </a:r>
          </a:p>
          <a:p>
            <a:pPr marL="82550" indent="0">
              <a:buNone/>
            </a:pPr>
            <a:endParaRPr lang="en-US" dirty="0"/>
          </a:p>
        </p:txBody>
      </p:sp>
      <p:sp>
        <p:nvSpPr>
          <p:cNvPr id="3" name="Footer Placeholder 2">
            <a:extLst>
              <a:ext uri="{FF2B5EF4-FFF2-40B4-BE49-F238E27FC236}">
                <a16:creationId xmlns:a16="http://schemas.microsoft.com/office/drawing/2014/main" id="{C50F7D90-7884-9BDC-FDA7-5E33EF6104C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6770049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6C44B-A182-ADB5-5C8F-2CE2288020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A36538-B4E6-D855-6231-568AE12F235A}"/>
              </a:ext>
            </a:extLst>
          </p:cNvPr>
          <p:cNvSpPr>
            <a:spLocks noGrp="1"/>
          </p:cNvSpPr>
          <p:nvPr>
            <p:ph idx="1"/>
          </p:nvPr>
        </p:nvSpPr>
        <p:spPr>
          <a:xfrm>
            <a:off x="211385" y="368803"/>
            <a:ext cx="8510490" cy="4530911"/>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is block period under Chapter XIV-B of the Income-tax Act,1961?</a:t>
            </a:r>
          </a:p>
          <a:p>
            <a:pPr marL="0" indent="0" algn="just">
              <a:buNone/>
            </a:pPr>
            <a:r>
              <a:rPr lang="en-US" sz="2400" dirty="0">
                <a:latin typeface="Times New Roman" panose="02020603050405020304" pitchFamily="18" charset="0"/>
                <a:cs typeface="Times New Roman" panose="02020603050405020304" pitchFamily="18" charset="0"/>
              </a:rPr>
              <a:t>Ans.  Block period is the period comprising previous years relevant to six assessment years preceding the previous year in which search was initiated under section 132 or any requisition was made under section 132A and also includes the period starting from the 1st day of April of the previous year in which search was initiated or requisition was made and ending on the date of the execution of the last of the authorizations for such search or such requisition.</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1AE4C5E-AD77-0C8B-D5BC-19948863226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885674565"/>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9F137-448C-01D3-73EF-3FD1E7487C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1C228A-769B-3396-F7DA-B1699697EC56}"/>
              </a:ext>
            </a:extLst>
          </p:cNvPr>
          <p:cNvSpPr>
            <a:spLocks noGrp="1"/>
          </p:cNvSpPr>
          <p:nvPr>
            <p:ph idx="1"/>
          </p:nvPr>
        </p:nvSpPr>
        <p:spPr>
          <a:xfrm>
            <a:off x="377422" y="304800"/>
            <a:ext cx="8385577"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Q.2	What was the time-limit for completing assessment under Chapter XIV-B prior to Finance Bill 2025?</a:t>
            </a:r>
          </a:p>
          <a:p>
            <a:pPr marL="0" indent="0" algn="just">
              <a:buNone/>
            </a:pPr>
            <a:r>
              <a:rPr lang="en-US" sz="2400" dirty="0">
                <a:latin typeface="Times New Roman" panose="02020603050405020304" pitchFamily="18" charset="0"/>
                <a:cs typeface="Times New Roman" panose="02020603050405020304" pitchFamily="18" charset="0"/>
              </a:rPr>
              <a:t>Ans.  The time-limit for completion of block assessment was twelve months from end of the month in which the last of the </a:t>
            </a:r>
            <a:r>
              <a:rPr lang="en-US" sz="2400" dirty="0" err="1">
                <a:latin typeface="Times New Roman" panose="02020603050405020304" pitchFamily="18" charset="0"/>
                <a:cs typeface="Times New Roman" panose="02020603050405020304" pitchFamily="18" charset="0"/>
              </a:rPr>
              <a:t>authorisations</a:t>
            </a:r>
            <a:r>
              <a:rPr lang="en-US" sz="2400" dirty="0">
                <a:latin typeface="Times New Roman" panose="02020603050405020304" pitchFamily="18" charset="0"/>
                <a:cs typeface="Times New Roman" panose="02020603050405020304" pitchFamily="18" charset="0"/>
              </a:rPr>
              <a:t> for search or requisition has been executed.</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Q3.   What is the time-limit for completing assessment under Chapter XIV-B in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time-limit for completion of block assessment is twelve months from end of the quarter in which the last of the </a:t>
            </a:r>
            <a:r>
              <a:rPr lang="en-US" sz="2400" b="1" u="sng" dirty="0" err="1">
                <a:latin typeface="Times New Roman" panose="02020603050405020304" pitchFamily="18" charset="0"/>
                <a:cs typeface="Times New Roman" panose="02020603050405020304" pitchFamily="18" charset="0"/>
              </a:rPr>
              <a:t>authorisations</a:t>
            </a:r>
            <a:r>
              <a:rPr lang="en-US" sz="2400" b="1" u="sng" dirty="0">
                <a:latin typeface="Times New Roman" panose="02020603050405020304" pitchFamily="18" charset="0"/>
                <a:cs typeface="Times New Roman" panose="02020603050405020304" pitchFamily="18" charset="0"/>
              </a:rPr>
              <a:t> for search or requisition has been executed.</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B26A519-AF01-EBF3-A10A-2DC3441693F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804776098"/>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7D194-DCB6-AECF-FEA4-61D8AAEDAD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F7B4C7-6239-6E1E-BC0D-E781CA0CB96A}"/>
              </a:ext>
            </a:extLst>
          </p:cNvPr>
          <p:cNvSpPr>
            <a:spLocks noGrp="1"/>
          </p:cNvSpPr>
          <p:nvPr>
            <p:ph idx="1"/>
          </p:nvPr>
        </p:nvSpPr>
        <p:spPr>
          <a:xfrm>
            <a:off x="295230" y="228600"/>
            <a:ext cx="8342800" cy="4354116"/>
          </a:xfrm>
        </p:spPr>
        <p:txBody>
          <a:bodyPr>
            <a:noAutofit/>
          </a:bodyPr>
          <a:lstStyle/>
          <a:p>
            <a:pPr marL="0" indent="0" algn="just">
              <a:spcBef>
                <a:spcPts val="4"/>
              </a:spcBef>
              <a:buNone/>
            </a:pPr>
            <a:r>
              <a:rPr lang="en-US" sz="2400" b="1" dirty="0">
                <a:latin typeface="Times New Roman" panose="02020603050405020304" pitchFamily="18" charset="0"/>
                <a:ea typeface="Calibri" panose="020F0502020204030204" pitchFamily="34" charset="0"/>
                <a:cs typeface="Times New Roman" panose="02020603050405020304" pitchFamily="18" charset="0"/>
              </a:rPr>
              <a:t>Q4.</a:t>
            </a:r>
            <a:r>
              <a:rPr lang="en-US" sz="2400" b="1" spc="28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What</a:t>
            </a:r>
            <a:r>
              <a:rPr lang="en-US" sz="2400" b="1" spc="3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is</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Undisclosed</a:t>
            </a:r>
            <a:r>
              <a:rPr lang="en-US" sz="2400" b="1"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income</a:t>
            </a:r>
            <a:r>
              <a:rPr lang="en-US" sz="2400" b="1" spc="26"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under</a:t>
            </a:r>
            <a:r>
              <a:rPr lang="en-US" sz="2400" b="1" spc="3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Chapter</a:t>
            </a:r>
            <a:r>
              <a:rPr lang="en-US" sz="2400" b="1" spc="3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XIV-B</a:t>
            </a:r>
            <a:r>
              <a:rPr lang="en-US" sz="2400" b="1"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of</a:t>
            </a:r>
            <a:r>
              <a:rPr lang="en-US" sz="2400" b="1"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the</a:t>
            </a:r>
            <a:r>
              <a:rPr lang="en-US" sz="2400" b="1" spc="26"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Income-tax</a:t>
            </a:r>
            <a:r>
              <a:rPr lang="en-US" sz="2400" b="1" spc="11" dirty="0">
                <a:latin typeface="Times New Roman" panose="02020603050405020304" pitchFamily="18" charset="0"/>
                <a:ea typeface="Calibri" panose="020F0502020204030204" pitchFamily="34" charset="0"/>
                <a:cs typeface="Times New Roman" panose="02020603050405020304" pitchFamily="18" charset="0"/>
              </a:rPr>
              <a:t> </a:t>
            </a:r>
            <a:r>
              <a:rPr lang="en-US" sz="2400" b="1" spc="-8" dirty="0">
                <a:latin typeface="Times New Roman" panose="02020603050405020304" pitchFamily="18" charset="0"/>
                <a:ea typeface="Calibri" panose="020F0502020204030204" pitchFamily="34" charset="0"/>
                <a:cs typeface="Times New Roman" panose="02020603050405020304" pitchFamily="18" charset="0"/>
              </a:rPr>
              <a:t>Act,1961?</a:t>
            </a:r>
            <a:endParaRPr lang="en-US" sz="24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540"/>
              </a:spcBef>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Ans. Undisclosed</a:t>
            </a:r>
            <a:r>
              <a:rPr lang="en-US" sz="2400" spc="26"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income</a:t>
            </a:r>
            <a:r>
              <a:rPr lang="en-US" sz="2400" spc="38"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in</a:t>
            </a:r>
            <a:r>
              <a:rPr lang="en-US" sz="2400"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respect</a:t>
            </a:r>
            <a:r>
              <a:rPr lang="en-US" sz="2400" spc="26"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of</a:t>
            </a:r>
            <a:r>
              <a:rPr lang="en-US" sz="2400" spc="41"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the</a:t>
            </a:r>
            <a:r>
              <a:rPr lang="en-US" sz="2400" spc="38"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block</a:t>
            </a:r>
            <a:r>
              <a:rPr lang="en-US" sz="2400"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period</a:t>
            </a:r>
            <a:r>
              <a:rPr lang="en-US" sz="2400"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includes:</a:t>
            </a:r>
            <a:r>
              <a:rPr lang="en-US" sz="2400"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spc="-38" dirty="0">
                <a:latin typeface="Times New Roman" panose="02020603050405020304" pitchFamily="18" charset="0"/>
                <a:ea typeface="Calibri" panose="020F0502020204030204" pitchFamily="34" charset="0"/>
                <a:cs typeface="Times New Roman" panose="02020603050405020304" pitchFamily="18" charset="0"/>
              </a:rPr>
              <a:t>-</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any money, bullion, </a:t>
            </a:r>
            <a:r>
              <a:rPr lang="en-US" sz="2400" dirty="0" err="1">
                <a:latin typeface="Times New Roman" panose="02020603050405020304" pitchFamily="18" charset="0"/>
                <a:cs typeface="Times New Roman" panose="02020603050405020304" pitchFamily="18" charset="0"/>
              </a:rPr>
              <a:t>jewellery</a:t>
            </a:r>
            <a:r>
              <a:rPr lang="en-US" sz="2400" dirty="0">
                <a:latin typeface="Times New Roman" panose="02020603050405020304" pitchFamily="18" charset="0"/>
                <a:cs typeface="Times New Roman" panose="02020603050405020304" pitchFamily="18" charset="0"/>
              </a:rPr>
              <a:t>, virtual digital asset or other valuable article or thing or any expenditure or any income based on any entry in the books of account or other documents or transactions, where such money, bullion, </a:t>
            </a:r>
            <a:r>
              <a:rPr lang="en-US" sz="2400" dirty="0" err="1">
                <a:latin typeface="Times New Roman" panose="02020603050405020304" pitchFamily="18" charset="0"/>
                <a:cs typeface="Times New Roman" panose="02020603050405020304" pitchFamily="18" charset="0"/>
              </a:rPr>
              <a:t>jewellery</a:t>
            </a:r>
            <a:r>
              <a:rPr lang="en-US" sz="2400" dirty="0">
                <a:latin typeface="Times New Roman" panose="02020603050405020304" pitchFamily="18" charset="0"/>
                <a:cs typeface="Times New Roman" panose="02020603050405020304" pitchFamily="18" charset="0"/>
              </a:rPr>
              <a:t>, virtual digital asset, valuable article, thing, entry in the books of account or other document or transaction represents wholly or partly income or property which has not been or would not have been disclosed for the purposes of this Act; or</a:t>
            </a:r>
          </a:p>
          <a:p>
            <a:pPr marL="0" indent="0" algn="just">
              <a:buNone/>
            </a:pP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(ii) any expense, exemption, deduction or allowance claimed under this Act which is found to be incorrect.</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B5D52F4-3B66-62DA-CF0E-CA292627F4F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787085089"/>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E3D8D-ACF4-DD2D-4C4F-66525FFE2A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0E8B49-94DB-BE95-FCDE-4CC9ADDEE632}"/>
              </a:ext>
            </a:extLst>
          </p:cNvPr>
          <p:cNvSpPr>
            <a:spLocks noGrp="1"/>
          </p:cNvSpPr>
          <p:nvPr>
            <p:ph idx="1"/>
          </p:nvPr>
        </p:nvSpPr>
        <p:spPr>
          <a:xfrm>
            <a:off x="211385" y="381000"/>
            <a:ext cx="8510490"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Q5. After Finance Bill, 2025, what shall stand revived under section 158BA (5) of the Income-tax Act,1961 if any proceeding initiated under Chapter XIV-B has been annulled in appeal?</a:t>
            </a:r>
          </a:p>
          <a:p>
            <a:pPr marL="0" indent="0" algn="just">
              <a:buNone/>
            </a:pPr>
            <a:r>
              <a:rPr lang="en-US" sz="2400" dirty="0">
                <a:latin typeface="Times New Roman" panose="02020603050405020304" pitchFamily="18" charset="0"/>
                <a:cs typeface="Times New Roman" panose="02020603050405020304" pitchFamily="18" charset="0"/>
              </a:rPr>
              <a:t>Ans</a:t>
            </a:r>
            <a:r>
              <a:rPr lang="en-US" sz="2400" b="1" u="sng" dirty="0">
                <a:latin typeface="Times New Roman" panose="02020603050405020304" pitchFamily="18" charset="0"/>
                <a:cs typeface="Times New Roman" panose="02020603050405020304" pitchFamily="18" charset="0"/>
              </a:rPr>
              <a:t>.  The assessment or reassessment or </a:t>
            </a:r>
            <a:r>
              <a:rPr lang="en-US" sz="2400" b="1" u="sng" dirty="0" err="1">
                <a:latin typeface="Times New Roman" panose="02020603050405020304" pitchFamily="18" charset="0"/>
                <a:cs typeface="Times New Roman" panose="02020603050405020304" pitchFamily="18" charset="0"/>
              </a:rPr>
              <a:t>recomputation</a:t>
            </a:r>
            <a:r>
              <a:rPr lang="en-US" sz="2400" b="1" u="sng" dirty="0">
                <a:latin typeface="Times New Roman" panose="02020603050405020304" pitchFamily="18" charset="0"/>
                <a:cs typeface="Times New Roman" panose="02020603050405020304" pitchFamily="18" charset="0"/>
              </a:rPr>
              <a:t> or a reference or an order relating to any assessment year which has abated under sub-section (2) or sub- section (3), shall revive.</a:t>
            </a:r>
          </a:p>
          <a:p>
            <a:pPr marL="0" indent="0" algn="just">
              <a:buNone/>
            </a:pPr>
            <a:endParaRPr lang="en-US" sz="24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400" b="1" dirty="0">
                <a:latin typeface="Times New Roman" panose="02020603050405020304" pitchFamily="18" charset="0"/>
                <a:ea typeface="Calibri" panose="020F0502020204030204" pitchFamily="34" charset="0"/>
                <a:cs typeface="Times New Roman" panose="02020603050405020304" pitchFamily="18" charset="0"/>
              </a:rPr>
              <a:t>Q.6 What change has been made in the definition of undisclosed income in section 158B of Income Tax Act,1961 in Finance Bill 2025?</a:t>
            </a:r>
          </a:p>
          <a:p>
            <a:pPr marL="0" indent="0" algn="jus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Ans. </a:t>
            </a:r>
            <a:r>
              <a:rPr lang="en-US" sz="2400" b="1" u="sng" dirty="0">
                <a:latin typeface="Times New Roman" panose="02020603050405020304" pitchFamily="18" charset="0"/>
                <a:ea typeface="Calibri" panose="020F0502020204030204" pitchFamily="34" charset="0"/>
                <a:cs typeface="Times New Roman" panose="02020603050405020304" pitchFamily="18" charset="0"/>
              </a:rPr>
              <a:t>The term “virtual digital asset” has been added in the definition of undisclosed income in section 158B of Income Tax Act,1961 in Finance Bill 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D6F099A-B957-7AC9-F28B-54F0FD687D3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60826694"/>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2ECC9-5830-BC87-7324-9A96DD30CB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F6E6E8-9B42-DAFF-BDEC-8BA46065A4C4}"/>
              </a:ext>
            </a:extLst>
          </p:cNvPr>
          <p:cNvSpPr>
            <a:spLocks noGrp="1"/>
          </p:cNvSpPr>
          <p:nvPr>
            <p:ph idx="1"/>
          </p:nvPr>
        </p:nvSpPr>
        <p:spPr>
          <a:xfrm>
            <a:off x="333436" y="381000"/>
            <a:ext cx="857431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Q.7	What change has been made in the computation of total income of the block period in section 158BB (1) of Income Tax Act,1961 in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computation under section 158BB (1) of the Income Tax Act,1961 has been clarified to provide appropriate treatment for income based on books of account maintained in normal course. Reference to income declared by a taxpayer in the block return under section 158BC(1)(a) has been provided as ‘undisclosed income declared’.</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D47F77C-FB74-D8B0-4F1A-8A41FBD6BA36}"/>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84572453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B0E83-4864-9345-B996-1F927BEC00B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ABC0C0-84BA-6CD1-331B-A4B64272F716}"/>
              </a:ext>
            </a:extLst>
          </p:cNvPr>
          <p:cNvSpPr>
            <a:spLocks noGrp="1"/>
          </p:cNvSpPr>
          <p:nvPr>
            <p:ph idx="1"/>
          </p:nvPr>
        </p:nvSpPr>
        <p:spPr>
          <a:xfrm>
            <a:off x="333436" y="381000"/>
            <a:ext cx="857431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Q.8	What change has been made in the computation of total income of the block period in section 158BB (3) of Income Tax Act,1961 in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said section has been simplified to reiterate that income relating to international transaction or specified domestic transaction and pertaining to the part period of the previous year in which last of the </a:t>
            </a:r>
            <a:r>
              <a:rPr lang="en-US" sz="2400" b="1" u="sng" dirty="0" err="1">
                <a:latin typeface="Times New Roman" panose="02020603050405020304" pitchFamily="18" charset="0"/>
                <a:cs typeface="Times New Roman" panose="02020603050405020304" pitchFamily="18" charset="0"/>
              </a:rPr>
              <a:t>authorisations</a:t>
            </a:r>
            <a:r>
              <a:rPr lang="en-US" sz="2400" b="1" u="sng" dirty="0">
                <a:latin typeface="Times New Roman" panose="02020603050405020304" pitchFamily="18" charset="0"/>
                <a:cs typeface="Times New Roman" panose="02020603050405020304" pitchFamily="18" charset="0"/>
              </a:rPr>
              <a:t> of search is executed or requisition is made is kept out of the income of the block period.</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3B91329-25AF-F6B6-D7EC-C037D496D81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782451033"/>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2821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XV. Non-applicability of Section 271AAB of the Act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 existing provisions of sub-section (1A) of </a:t>
            </a:r>
            <a:r>
              <a:rPr lang="en-US" sz="2400" b="1" u="sng" dirty="0">
                <a:latin typeface="Times New Roman" panose="02020603050405020304" pitchFamily="18" charset="0"/>
                <a:cs typeface="Times New Roman" panose="02020603050405020304" pitchFamily="18" charset="0"/>
              </a:rPr>
              <a:t>section 271AAB of the Act relates to penalty in respect of searches initiated after 15.12.2016.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u="sng" dirty="0">
                <a:latin typeface="Times New Roman" panose="02020603050405020304" pitchFamily="18" charset="0"/>
                <a:cs typeface="Times New Roman" panose="02020603050405020304" pitchFamily="18" charset="0"/>
              </a:rPr>
              <a:t>2. Vide Finance Act, 2024, provisions of ‘Block Assessment’ (Chapter XIV-B) were introduced for searches initiated under section 132 of the Act on or after the 1st day of September, 2024.</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b="1" u="sng" dirty="0">
                <a:latin typeface="Times New Roman" panose="02020603050405020304" pitchFamily="18" charset="0"/>
                <a:cs typeface="Times New Roman" panose="02020603050405020304" pitchFamily="18" charset="0"/>
              </a:rPr>
              <a:t>Although section 271AAB of the Act is clear that its provisions are not applicable to proceedings conducted under section 158BC of the Act, it is proposed to remove any ambiguous interpretation of its applicability to searches conducted on or after 01.09.2024.</a:t>
            </a:r>
          </a:p>
        </p:txBody>
      </p:sp>
      <p:sp>
        <p:nvSpPr>
          <p:cNvPr id="2" name="Footer Placeholder 1">
            <a:extLst>
              <a:ext uri="{FF2B5EF4-FFF2-40B4-BE49-F238E27FC236}">
                <a16:creationId xmlns:a16="http://schemas.microsoft.com/office/drawing/2014/main" id="{527D0A13-B0AC-B7AC-8469-0C757329436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Therefore, </a:t>
            </a:r>
            <a:r>
              <a:rPr lang="en-US" sz="2400" b="1" u="sng" dirty="0">
                <a:latin typeface="Times New Roman" panose="02020603050405020304" pitchFamily="18" charset="0"/>
                <a:cs typeface="Times New Roman" panose="02020603050405020304" pitchFamily="18" charset="0"/>
              </a:rPr>
              <a:t>it is proposed to amend section 271AAB of the Act to provide that its provisions shall not be applicable to the </a:t>
            </a:r>
            <a:r>
              <a:rPr lang="en-US" sz="2400" b="1" u="sng" dirty="0" err="1">
                <a:latin typeface="Times New Roman" panose="02020603050405020304" pitchFamily="18" charset="0"/>
                <a:cs typeface="Times New Roman" panose="02020603050405020304" pitchFamily="18" charset="0"/>
              </a:rPr>
              <a:t>assessee</a:t>
            </a:r>
            <a:r>
              <a:rPr lang="en-US" sz="2400" b="1" u="sng" dirty="0">
                <a:latin typeface="Times New Roman" panose="02020603050405020304" pitchFamily="18" charset="0"/>
                <a:cs typeface="Times New Roman" panose="02020603050405020304" pitchFamily="18" charset="0"/>
              </a:rPr>
              <a:t> in whose case search has been initiated under section 132 on or after the 1st day of September, 2024.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This amendment will take effect from the 1st day of September, 2024.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75]</a:t>
            </a:r>
          </a:p>
        </p:txBody>
      </p:sp>
      <p:sp>
        <p:nvSpPr>
          <p:cNvPr id="2" name="Footer Placeholder 1">
            <a:extLst>
              <a:ext uri="{FF2B5EF4-FFF2-40B4-BE49-F238E27FC236}">
                <a16:creationId xmlns:a16="http://schemas.microsoft.com/office/drawing/2014/main" id="{70F9F94F-1FD6-3E91-3657-AB38132A1E7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9EFA-818C-2B66-FAF6-FDE3C43E4C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CE94EB3-5320-D4BD-49D0-D34E12A76DD6}"/>
              </a:ext>
            </a:extLst>
          </p:cNvPr>
          <p:cNvSpPr>
            <a:spLocks noGrp="1"/>
          </p:cNvSpPr>
          <p:nvPr>
            <p:ph type="subTitle" idx="1"/>
          </p:nvPr>
        </p:nvSpPr>
        <p:spPr>
          <a:xfrm>
            <a:off x="264695" y="1085850"/>
            <a:ext cx="8650706" cy="4716379"/>
          </a:xfrm>
        </p:spPr>
        <p:txBody>
          <a:bodyPr>
            <a:normAutofit/>
          </a:bodyPr>
          <a:lstStyle/>
          <a:p>
            <a:pPr marL="34290" marR="0">
              <a:spcBef>
                <a:spcPts val="86"/>
              </a:spcBef>
            </a:pPr>
            <a:endParaRPr lang="en-US" sz="3000" b="1" u="sng"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marL="34290" marR="0">
              <a:spcBef>
                <a:spcPts val="86"/>
              </a:spcBef>
            </a:pPr>
            <a:endParaRPr lang="en-US" sz="3000" b="1" u="sng"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marL="34290" marR="0" algn="ctr">
              <a:spcBef>
                <a:spcPts val="86"/>
              </a:spcBef>
            </a:pP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FAQ</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30</a:t>
            </a:r>
            <a:r>
              <a:rPr lang="en-US" sz="3600" b="1" kern="0" spc="11"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Non</a:t>
            </a:r>
            <a:r>
              <a:rPr lang="en-US" sz="3600" b="1" kern="0" spc="11"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applicability</a:t>
            </a:r>
            <a:r>
              <a:rPr lang="en-US" sz="3600" b="1" kern="0" spc="-4"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of</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Section</a:t>
            </a:r>
            <a:r>
              <a:rPr lang="en-US" sz="3600" b="1" kern="0" spc="-4"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271AAB</a:t>
            </a:r>
            <a:r>
              <a:rPr lang="en-US" sz="3600" b="1" kern="0" spc="23"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of</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the</a:t>
            </a:r>
            <a:r>
              <a:rPr lang="en-US" sz="3600" b="1" kern="0" spc="4"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spc="-19"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Act</a:t>
            </a:r>
            <a:endParaRPr lang="en-US" sz="15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28797DB-222C-82D4-9845-FFA3F3FE2C6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16384345"/>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83A6C-BD09-597E-7D17-273B220C606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5E68F98-2C7A-890C-F4AD-6BEAAD417886}"/>
              </a:ext>
            </a:extLst>
          </p:cNvPr>
          <p:cNvSpPr>
            <a:spLocks noGrp="1"/>
          </p:cNvSpPr>
          <p:nvPr>
            <p:ph type="subTitle" idx="1"/>
          </p:nvPr>
        </p:nvSpPr>
        <p:spPr>
          <a:xfrm>
            <a:off x="246647" y="228600"/>
            <a:ext cx="8650706" cy="4716379"/>
          </a:xfrm>
        </p:spPr>
        <p:txBody>
          <a:bodyPr>
            <a:normAutofit/>
          </a:bodyPr>
          <a:lstStyle/>
          <a:p>
            <a:pPr marL="81915" marR="0" algn="l">
              <a:spcBef>
                <a:spcPts val="4"/>
              </a:spcBef>
              <a:tabLst>
                <a:tab pos="460534" algn="l"/>
              </a:tabLst>
            </a:pPr>
            <a:r>
              <a:rPr lang="en-US" sz="2400" b="1"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Q1.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What</a:t>
            </a:r>
            <a:r>
              <a:rPr lang="en-US" sz="2400" b="1" spc="3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t>
            </a:r>
            <a:r>
              <a:rPr lang="en-US" sz="2400" b="1"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a:t>
            </a:r>
            <a:r>
              <a:rPr lang="en-US" sz="2400" b="1" spc="4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271AAB</a:t>
            </a:r>
            <a:r>
              <a:rPr lang="en-US" sz="2400" b="1"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b="1" spc="3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Income-tax</a:t>
            </a:r>
            <a:r>
              <a:rPr lang="en-US" sz="2400" b="1"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Act,</a:t>
            </a:r>
            <a:r>
              <a:rPr lang="en-US" sz="2400" b="1" spc="4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1961?</a:t>
            </a:r>
            <a:endPar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0534" marR="611981" indent="-378619" algn="just">
              <a:spcBef>
                <a:spcPts val="540"/>
              </a:spcBef>
              <a:tabLst>
                <a:tab pos="460534" algn="l"/>
              </a:tabLst>
            </a:pP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Ans.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271AAB</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Income-tax</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Act,</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1961</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relates</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penalty</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respect</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searches initiated after 15.12.2016.</a:t>
            </a:r>
          </a:p>
          <a:p>
            <a:pPr marL="460534" marR="611981" indent="-378619" algn="just">
              <a:spcBef>
                <a:spcPts val="540"/>
              </a:spcBef>
              <a:tabLst>
                <a:tab pos="460534" algn="l"/>
              </a:tabLst>
            </a:pPr>
            <a:endPar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0534" marR="611981" indent="-378619" algn="just">
              <a:spcBef>
                <a:spcPts val="540"/>
              </a:spcBef>
              <a:tabLst>
                <a:tab pos="460534" algn="l"/>
              </a:tabLst>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Q.2	What is the amendment brought in section 271AAB of Income-tax Act, 1961 by Finance Bill 2025?</a:t>
            </a:r>
          </a:p>
          <a:p>
            <a:pPr marL="460534" marR="611981" indent="-378619" algn="just">
              <a:spcBef>
                <a:spcPts val="540"/>
              </a:spcBef>
              <a:tabLst>
                <a:tab pos="460534" algn="l"/>
              </a:tabLst>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Penalty under section 271AAB is not applicable for searches conducted on or after 01.09.2024</a:t>
            </a:r>
          </a:p>
          <a:p>
            <a:pPr marL="460534" marR="611981" indent="-378619" algn="just">
              <a:spcBef>
                <a:spcPts val="540"/>
              </a:spcBef>
              <a:tabLst>
                <a:tab pos="460534" algn="l"/>
              </a:tabLst>
            </a:pP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647B699-CE68-C892-1A05-D1D4D5B84B6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922690000"/>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62F1B-024E-E81F-5C5C-08BA49BBABE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258CEC9-C69C-2740-8F45-960763AB6793}"/>
              </a:ext>
            </a:extLst>
          </p:cNvPr>
          <p:cNvSpPr>
            <a:spLocks noGrp="1"/>
          </p:cNvSpPr>
          <p:nvPr>
            <p:ph type="subTitle" idx="1"/>
          </p:nvPr>
        </p:nvSpPr>
        <p:spPr>
          <a:xfrm>
            <a:off x="304800" y="304800"/>
            <a:ext cx="8650706" cy="4716379"/>
          </a:xfrm>
        </p:spPr>
        <p:txBody>
          <a:bodyPr>
            <a:normAutofit/>
          </a:bodyPr>
          <a:lstStyle/>
          <a:p>
            <a:pPr marL="460534" marR="611981" indent="-378619" algn="just">
              <a:tabLst>
                <a:tab pos="460534" algn="l"/>
              </a:tabLst>
            </a:pP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Q3.</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Is</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penalty</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under</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271AAB</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applicable</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searches</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conducted</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between 01.09.2024 and 01.04.2025?</a:t>
            </a:r>
          </a:p>
          <a:p>
            <a:pPr marL="460534" marR="611981" indent="-378619" algn="just">
              <a:tabLst>
                <a:tab pos="460534" algn="l"/>
              </a:tabLst>
            </a:pPr>
            <a:r>
              <a:rPr lang="en-US" sz="2400"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Ans.</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 penalty under section 271AAB is not applicable for searches conducted on or</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after 01.09.2024.</a:t>
            </a:r>
          </a:p>
        </p:txBody>
      </p:sp>
      <p:sp>
        <p:nvSpPr>
          <p:cNvPr id="2" name="Footer Placeholder 1">
            <a:extLst>
              <a:ext uri="{FF2B5EF4-FFF2-40B4-BE49-F238E27FC236}">
                <a16:creationId xmlns:a16="http://schemas.microsoft.com/office/drawing/2014/main" id="{74F73CFE-F1FF-4312-69A3-72D4029A8C0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45368019"/>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0E12A-ADCB-5A00-63D8-372CC248929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4021626-A6DC-9BDA-9504-93F1E23A8CD6}"/>
              </a:ext>
            </a:extLst>
          </p:cNvPr>
          <p:cNvSpPr>
            <a:spLocks noGrp="1"/>
          </p:cNvSpPr>
          <p:nvPr>
            <p:ph type="subTitle" idx="1"/>
          </p:nvPr>
        </p:nvSpPr>
        <p:spPr>
          <a:xfrm>
            <a:off x="246647" y="304800"/>
            <a:ext cx="8650706" cy="4716379"/>
          </a:xfrm>
        </p:spPr>
        <p:txBody>
          <a:bodyPr>
            <a:normAutofit/>
          </a:bodyPr>
          <a:lstStyle/>
          <a:p>
            <a:pPr marL="81915" marR="0" algn="just">
              <a:tabLst>
                <a:tab pos="460534" algn="l"/>
              </a:tabLst>
            </a:pPr>
            <a:r>
              <a:rPr lang="en-US" sz="2400" b="1"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Q4.</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Which</a:t>
            </a:r>
            <a:r>
              <a:rPr lang="en-US" sz="2400" b="1" spc="4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penalty</a:t>
            </a:r>
            <a:r>
              <a:rPr lang="en-US" sz="2400" b="1"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t>
            </a:r>
            <a:r>
              <a:rPr lang="en-US" sz="2400" b="1"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applicable</a:t>
            </a:r>
            <a:r>
              <a:rPr lang="en-US" sz="2400" b="1"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searches</a:t>
            </a:r>
            <a:r>
              <a:rPr lang="en-US" sz="2400" b="1" spc="4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initiated</a:t>
            </a:r>
            <a:r>
              <a:rPr lang="en-US" sz="2400" b="1"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after</a:t>
            </a:r>
            <a:r>
              <a:rPr lang="en-US" sz="2400" b="1" spc="5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01.09.2024?</a:t>
            </a:r>
            <a:endPar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81915" marR="0" algn="just">
              <a:tabLst>
                <a:tab pos="460534" algn="l"/>
              </a:tabLst>
            </a:pP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Ans.</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Penalty</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r>
              <a:rPr lang="en-US" sz="2400" b="1" u="sng"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a:t>
            </a:r>
            <a:r>
              <a:rPr lang="en-US" sz="2400" b="1" u="sng"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per</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 158BFA shall</a:t>
            </a:r>
            <a:r>
              <a:rPr lang="en-US" sz="2400" b="1" u="sng" spc="-3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leviable</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 an</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assessee</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 whose</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case search has been initiated under section 132 on or after the 01.09.2024.</a:t>
            </a:r>
          </a:p>
        </p:txBody>
      </p:sp>
      <p:sp>
        <p:nvSpPr>
          <p:cNvPr id="2" name="Footer Placeholder 1">
            <a:extLst>
              <a:ext uri="{FF2B5EF4-FFF2-40B4-BE49-F238E27FC236}">
                <a16:creationId xmlns:a16="http://schemas.microsoft.com/office/drawing/2014/main" id="{78E76E23-2187-3F14-ABF3-25C545CC213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99337433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43" y="0"/>
            <a:ext cx="8978550" cy="6390139"/>
          </a:xfrm>
        </p:spPr>
        <p:txBody>
          <a:bodyPr>
            <a:normAutofit fontScale="92500"/>
          </a:bodyPr>
          <a:lstStyle/>
          <a:p>
            <a:pPr marL="0" indent="0" algn="just">
              <a:buNone/>
            </a:pPr>
            <a:r>
              <a:rPr lang="en-US" sz="2250" b="1" dirty="0">
                <a:latin typeface="Times New Roman" panose="02020603050405020304" pitchFamily="18" charset="0"/>
                <a:cs typeface="Times New Roman" panose="02020603050405020304" pitchFamily="18" charset="0"/>
              </a:rPr>
              <a:t>XVI. Amendments proposed in sections 132 and 132B for </a:t>
            </a:r>
            <a:r>
              <a:rPr lang="en-US" sz="2250" b="1" dirty="0" err="1">
                <a:latin typeface="Times New Roman" panose="02020603050405020304" pitchFamily="18" charset="0"/>
                <a:cs typeface="Times New Roman" panose="02020603050405020304" pitchFamily="18" charset="0"/>
              </a:rPr>
              <a:t>rationalising</a:t>
            </a:r>
            <a:r>
              <a:rPr lang="en-US" sz="2250" b="1" dirty="0">
                <a:latin typeface="Times New Roman" panose="02020603050405020304" pitchFamily="18" charset="0"/>
                <a:cs typeface="Times New Roman" panose="02020603050405020304" pitchFamily="18" charset="0"/>
              </a:rPr>
              <a:t> provisions </a:t>
            </a:r>
          </a:p>
          <a:p>
            <a:pPr marL="0" indent="0" algn="just">
              <a:buNone/>
            </a:pPr>
            <a:r>
              <a:rPr lang="en-US" sz="2250" dirty="0">
                <a:latin typeface="Times New Roman" panose="02020603050405020304" pitchFamily="18" charset="0"/>
                <a:cs typeface="Times New Roman" panose="02020603050405020304" pitchFamily="18" charset="0"/>
              </a:rPr>
              <a:t>Section 132 of the Act relates to search and seizure. As per the provisions of sub-section (8) of section 132 of the Act the last date for taking approval for retention of seized books of account or other documents is 30 days from the date of the assessment or reassessment or </a:t>
            </a:r>
            <a:r>
              <a:rPr lang="en-US" sz="2250" dirty="0" err="1">
                <a:latin typeface="Times New Roman" panose="02020603050405020304" pitchFamily="18" charset="0"/>
                <a:cs typeface="Times New Roman" panose="02020603050405020304" pitchFamily="18" charset="0"/>
              </a:rPr>
              <a:t>recomputation</a:t>
            </a:r>
            <a:r>
              <a:rPr lang="en-US" sz="2250" dirty="0">
                <a:latin typeface="Times New Roman" panose="02020603050405020304" pitchFamily="18" charset="0"/>
                <a:cs typeface="Times New Roman" panose="02020603050405020304" pitchFamily="18" charset="0"/>
              </a:rPr>
              <a:t> order. </a:t>
            </a:r>
          </a:p>
          <a:p>
            <a:pPr marL="0" indent="0" algn="just">
              <a:buNone/>
            </a:pPr>
            <a:r>
              <a:rPr lang="en-US" sz="2250" dirty="0">
                <a:latin typeface="Times New Roman" panose="02020603050405020304" pitchFamily="18" charset="0"/>
                <a:cs typeface="Times New Roman" panose="02020603050405020304" pitchFamily="18" charset="0"/>
              </a:rPr>
              <a:t>In the course of search assessment proceedings in group cases, the assessment orders of one </a:t>
            </a:r>
            <a:r>
              <a:rPr lang="en-US" sz="2250" dirty="0" err="1">
                <a:latin typeface="Times New Roman" panose="02020603050405020304" pitchFamily="18" charset="0"/>
                <a:cs typeface="Times New Roman" panose="02020603050405020304" pitchFamily="18" charset="0"/>
              </a:rPr>
              <a:t>assessee</a:t>
            </a:r>
            <a:r>
              <a:rPr lang="en-US" sz="2250" dirty="0">
                <a:latin typeface="Times New Roman" panose="02020603050405020304" pitchFamily="18" charset="0"/>
                <a:cs typeface="Times New Roman" panose="02020603050405020304" pitchFamily="18" charset="0"/>
              </a:rPr>
              <a:t> may be passed earlier than the assessment orders of another </a:t>
            </a:r>
            <a:r>
              <a:rPr lang="en-US" sz="2250" dirty="0" err="1">
                <a:latin typeface="Times New Roman" panose="02020603050405020304" pitchFamily="18" charset="0"/>
                <a:cs typeface="Times New Roman" panose="02020603050405020304" pitchFamily="18" charset="0"/>
              </a:rPr>
              <a:t>assessee</a:t>
            </a:r>
            <a:r>
              <a:rPr lang="en-US" sz="2250" dirty="0">
                <a:latin typeface="Times New Roman" panose="02020603050405020304" pitchFamily="18" charset="0"/>
                <a:cs typeface="Times New Roman" panose="02020603050405020304" pitchFamily="18" charset="0"/>
              </a:rPr>
              <a:t>. </a:t>
            </a:r>
          </a:p>
          <a:p>
            <a:pPr marL="0" indent="0" algn="just">
              <a:buNone/>
            </a:pPr>
            <a:r>
              <a:rPr lang="en-US" sz="2250" dirty="0">
                <a:latin typeface="Times New Roman" panose="02020603050405020304" pitchFamily="18" charset="0"/>
                <a:cs typeface="Times New Roman" panose="02020603050405020304" pitchFamily="18" charset="0"/>
              </a:rPr>
              <a:t>Further, the segregation of seized books of account or other documents pertaining to various assesses is also very difficult in case the searched premise is same.</a:t>
            </a:r>
          </a:p>
          <a:p>
            <a:pPr marL="0" indent="0" algn="just">
              <a:buNone/>
            </a:pPr>
            <a:r>
              <a:rPr lang="en-US" sz="2250" dirty="0">
                <a:latin typeface="Times New Roman" panose="02020603050405020304" pitchFamily="18" charset="0"/>
                <a:cs typeface="Times New Roman" panose="02020603050405020304" pitchFamily="18" charset="0"/>
              </a:rPr>
              <a:t>It is also the case that the seized books of account or other documents pertaining to the completed assessment cases may be required for assessment of ongoing/pending assessment cases.</a:t>
            </a:r>
          </a:p>
          <a:p>
            <a:pPr marL="0" indent="0" algn="just">
              <a:buNone/>
            </a:pPr>
            <a:r>
              <a:rPr lang="en-US" sz="2250" dirty="0">
                <a:latin typeface="Times New Roman" panose="02020603050405020304" pitchFamily="18" charset="0"/>
                <a:cs typeface="Times New Roman" panose="02020603050405020304" pitchFamily="18" charset="0"/>
              </a:rPr>
              <a:t>Since, the time limit of taking approval for retention will be different for different cases, the Assessing Officers are required to have constant vigil on the floating time-barring dates for taking the approval for retention of the seized books of account or other documents, the burden of which is avoidable. </a:t>
            </a:r>
            <a:endParaRPr lang="en-US" sz="225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9366BE7-1607-72EE-FE22-D47150867CA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Therefore</a:t>
            </a:r>
            <a:r>
              <a:rPr lang="en-US" sz="2400" b="1" u="sng" dirty="0">
                <a:latin typeface="Times New Roman" panose="02020603050405020304" pitchFamily="18" charset="0"/>
                <a:cs typeface="Times New Roman" panose="02020603050405020304" pitchFamily="18" charset="0"/>
              </a:rPr>
              <a:t>, it is proposed to amend sub-section (8) of section 132 of the Act to provide that the time limit for taking approval for retention shall be one month from end of the quarter in which the assessment or reassessment or </a:t>
            </a:r>
            <a:r>
              <a:rPr lang="en-US" sz="2400" b="1" u="sng" dirty="0" err="1">
                <a:latin typeface="Times New Roman" panose="02020603050405020304" pitchFamily="18" charset="0"/>
                <a:cs typeface="Times New Roman" panose="02020603050405020304" pitchFamily="18" charset="0"/>
              </a:rPr>
              <a:t>recomputation</a:t>
            </a:r>
            <a:r>
              <a:rPr lang="en-US" sz="2400" b="1" u="sng" dirty="0">
                <a:latin typeface="Times New Roman" panose="02020603050405020304" pitchFamily="18" charset="0"/>
                <a:cs typeface="Times New Roman" panose="02020603050405020304" pitchFamily="18" charset="0"/>
              </a:rPr>
              <a:t> order has been made.</a:t>
            </a:r>
            <a:r>
              <a:rPr lang="en-US" sz="2400" dirty="0">
                <a:latin typeface="Times New Roman" panose="02020603050405020304" pitchFamily="18" charset="0"/>
                <a:cs typeface="Times New Roman" panose="02020603050405020304" pitchFamily="18" charset="0"/>
              </a:rPr>
              <a: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Explanation 1 to section 132 of the Act defines the circumstances in which last of the </a:t>
            </a:r>
            <a:r>
              <a:rPr lang="en-US" sz="2400" dirty="0" err="1">
                <a:latin typeface="Times New Roman" panose="02020603050405020304" pitchFamily="18" charset="0"/>
                <a:cs typeface="Times New Roman" panose="02020603050405020304" pitchFamily="18" charset="0"/>
              </a:rPr>
              <a:t>authorisation</a:t>
            </a:r>
            <a:r>
              <a:rPr lang="en-US" sz="2400" dirty="0">
                <a:latin typeface="Times New Roman" panose="02020603050405020304" pitchFamily="18" charset="0"/>
                <a:cs typeface="Times New Roman" panose="02020603050405020304" pitchFamily="18" charset="0"/>
              </a:rPr>
              <a:t> for search is to be deemed as to have been executed. </a:t>
            </a:r>
          </a:p>
          <a:p>
            <a:pPr marL="0" indent="0" algn="just">
              <a:buNone/>
            </a:pPr>
            <a:r>
              <a:rPr lang="en-US" sz="2400" dirty="0">
                <a:latin typeface="Times New Roman" panose="02020603050405020304" pitchFamily="18" charset="0"/>
                <a:cs typeface="Times New Roman" panose="02020603050405020304" pitchFamily="18" charset="0"/>
              </a:rPr>
              <a:t>In order to align the same with the other provisions of the Act, it is proposed to substitute the word “</a:t>
            </a:r>
            <a:r>
              <a:rPr lang="en-US" sz="2400" dirty="0" err="1">
                <a:latin typeface="Times New Roman" panose="02020603050405020304" pitchFamily="18" charset="0"/>
                <a:cs typeface="Times New Roman" panose="02020603050405020304" pitchFamily="18" charset="0"/>
              </a:rPr>
              <a:t>authorisation</a:t>
            </a:r>
            <a:r>
              <a:rPr lang="en-US" sz="2400" dirty="0">
                <a:latin typeface="Times New Roman" panose="02020603050405020304" pitchFamily="18" charset="0"/>
                <a:cs typeface="Times New Roman" panose="02020603050405020304" pitchFamily="18" charset="0"/>
              </a:rPr>
              <a:t>” with “</a:t>
            </a:r>
            <a:r>
              <a:rPr lang="en-US" sz="2400" dirty="0" err="1">
                <a:latin typeface="Times New Roman" panose="02020603050405020304" pitchFamily="18" charset="0"/>
                <a:cs typeface="Times New Roman" panose="02020603050405020304" pitchFamily="18" charset="0"/>
              </a:rPr>
              <a:t>authorisations</a:t>
            </a:r>
            <a:r>
              <a:rPr lang="en-US" sz="2400" dirty="0">
                <a:latin typeface="Times New Roman" panose="02020603050405020304" pitchFamily="18" charset="0"/>
                <a:cs typeface="Times New Roman" panose="02020603050405020304" pitchFamily="18" charset="0"/>
              </a:rPr>
              <a:t>”. </a:t>
            </a:r>
          </a:p>
        </p:txBody>
      </p:sp>
      <p:sp>
        <p:nvSpPr>
          <p:cNvPr id="2" name="Footer Placeholder 1">
            <a:extLst>
              <a:ext uri="{FF2B5EF4-FFF2-40B4-BE49-F238E27FC236}">
                <a16:creationId xmlns:a16="http://schemas.microsoft.com/office/drawing/2014/main" id="{234CF3E0-AEC6-43F1-D79E-B4BB982E85A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482" y="228600"/>
            <a:ext cx="8801637"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4. Explanation 1 to the section 132B of the Act provides that “execution of an </a:t>
            </a:r>
            <a:r>
              <a:rPr lang="en-US" sz="2400" dirty="0" err="1">
                <a:latin typeface="Times New Roman" panose="02020603050405020304" pitchFamily="18" charset="0"/>
                <a:cs typeface="Times New Roman" panose="02020603050405020304" pitchFamily="18" charset="0"/>
              </a:rPr>
              <a:t>authorisation</a:t>
            </a:r>
            <a:r>
              <a:rPr lang="en-US" sz="2400" dirty="0">
                <a:latin typeface="Times New Roman" panose="02020603050405020304" pitchFamily="18" charset="0"/>
                <a:cs typeface="Times New Roman" panose="02020603050405020304" pitchFamily="18" charset="0"/>
              </a:rPr>
              <a:t> for search or requisition” shall have the same meaning as assigned to it in Explanation 2 to section 158BE of the Act. </a:t>
            </a:r>
          </a:p>
          <a:p>
            <a:pPr marL="0" indent="0" algn="just">
              <a:buNone/>
            </a:pPr>
            <a:r>
              <a:rPr lang="en-US" sz="2400" dirty="0">
                <a:latin typeface="Times New Roman" panose="02020603050405020304" pitchFamily="18" charset="0"/>
                <a:cs typeface="Times New Roman" panose="02020603050405020304" pitchFamily="18" charset="0"/>
              </a:rPr>
              <a:t>Vide Finance (No. 2) Act, 2024 the concept of block assessment was introduced by amending provisions of Chapter XIV-B (sections 158B to 158BI of the Act). </a:t>
            </a:r>
          </a:p>
          <a:p>
            <a:pPr marL="0" indent="0" algn="just">
              <a:buNone/>
            </a:pPr>
            <a:r>
              <a:rPr lang="en-US" sz="2400" dirty="0">
                <a:latin typeface="Times New Roman" panose="02020603050405020304" pitchFamily="18" charset="0"/>
                <a:cs typeface="Times New Roman" panose="02020603050405020304" pitchFamily="18" charset="0"/>
              </a:rPr>
              <a:t>As per amended provisions, “execution of an </a:t>
            </a:r>
            <a:r>
              <a:rPr lang="en-US" sz="2400" dirty="0" err="1">
                <a:latin typeface="Times New Roman" panose="02020603050405020304" pitchFamily="18" charset="0"/>
                <a:cs typeface="Times New Roman" panose="02020603050405020304" pitchFamily="18" charset="0"/>
              </a:rPr>
              <a:t>authorisation</a:t>
            </a:r>
            <a:r>
              <a:rPr lang="en-US" sz="2400" dirty="0">
                <a:latin typeface="Times New Roman" panose="02020603050405020304" pitchFamily="18" charset="0"/>
                <a:cs typeface="Times New Roman" panose="02020603050405020304" pitchFamily="18" charset="0"/>
              </a:rPr>
              <a:t> for search or requisition” is now defined in Explanation to section 158B of the Act. </a:t>
            </a:r>
          </a:p>
          <a:p>
            <a:pPr marL="0" indent="0" algn="just">
              <a:buNone/>
            </a:pPr>
            <a:r>
              <a:rPr lang="en-US" sz="2400" dirty="0">
                <a:latin typeface="Times New Roman" panose="02020603050405020304" pitchFamily="18" charset="0"/>
                <a:cs typeface="Times New Roman" panose="02020603050405020304" pitchFamily="18" charset="0"/>
              </a:rPr>
              <a:t>In order to reflect this change, it is proposed to amend clause (ii) of Explanation 1 to the section 132B of the Act to update referencing to section 158B of the Act instead of the present section 158BE of the Act.</a:t>
            </a:r>
          </a:p>
          <a:p>
            <a:pPr marL="0" indent="0" algn="just">
              <a:buNone/>
            </a:pPr>
            <a:r>
              <a:rPr lang="en-US" sz="2400" dirty="0">
                <a:latin typeface="Times New Roman" panose="02020603050405020304" pitchFamily="18" charset="0"/>
                <a:cs typeface="Times New Roman" panose="02020603050405020304" pitchFamily="18" charset="0"/>
              </a:rPr>
              <a:t>5. These amendments will take effect from the 1st day of April, 2025. </a:t>
            </a:r>
          </a:p>
          <a:p>
            <a:pPr marL="0" indent="0" algn="r">
              <a:buNone/>
            </a:pPr>
            <a:r>
              <a:rPr lang="en-US" sz="2400" b="1" dirty="0">
                <a:latin typeface="Times New Roman" panose="02020603050405020304" pitchFamily="18" charset="0"/>
                <a:cs typeface="Times New Roman" panose="02020603050405020304" pitchFamily="18" charset="0"/>
              </a:rPr>
              <a:t>[Clauses 37 &amp; 38] </a:t>
            </a:r>
          </a:p>
        </p:txBody>
      </p:sp>
      <p:sp>
        <p:nvSpPr>
          <p:cNvPr id="2" name="Footer Placeholder 1">
            <a:extLst>
              <a:ext uri="{FF2B5EF4-FFF2-40B4-BE49-F238E27FC236}">
                <a16:creationId xmlns:a16="http://schemas.microsoft.com/office/drawing/2014/main" id="{4DC07D63-BD65-95D1-153E-E0C55094BF1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BDDFD9-8071-A97A-1124-B9F632289EC0}"/>
              </a:ext>
            </a:extLst>
          </p:cNvPr>
          <p:cNvSpPr>
            <a:spLocks noGrp="1"/>
          </p:cNvSpPr>
          <p:nvPr>
            <p:ph idx="1"/>
          </p:nvPr>
        </p:nvSpPr>
        <p:spPr>
          <a:xfrm>
            <a:off x="457200" y="1481138"/>
            <a:ext cx="8229600" cy="4525962"/>
          </a:xfrm>
        </p:spPr>
        <p:txBody>
          <a:bodyPr/>
          <a:lstStyle/>
          <a:p>
            <a:pPr marL="82550" indent="0" algn="ctr">
              <a:buNone/>
            </a:pPr>
            <a:r>
              <a:rPr lang="en-US" sz="2800" b="1" dirty="0">
                <a:latin typeface="Times New Roman" panose="02020603050405020304" pitchFamily="18" charset="0"/>
                <a:cs typeface="Times New Roman" panose="02020603050405020304" pitchFamily="18" charset="0"/>
              </a:rPr>
              <a:t>FAQ 35 : Time limit for retention of seized books of account or other documents rationalized</a:t>
            </a:r>
          </a:p>
          <a:p>
            <a:pPr marL="82550" indent="0" algn="ctr">
              <a:buNone/>
            </a:pPr>
            <a:endParaRPr lang="en-US" dirty="0"/>
          </a:p>
        </p:txBody>
      </p:sp>
      <p:sp>
        <p:nvSpPr>
          <p:cNvPr id="3" name="Footer Placeholder 2">
            <a:extLst>
              <a:ext uri="{FF2B5EF4-FFF2-40B4-BE49-F238E27FC236}">
                <a16:creationId xmlns:a16="http://schemas.microsoft.com/office/drawing/2014/main" id="{A11C101D-AD22-6D4E-6F7B-F778C274A82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27529462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27491-CCE4-CCB4-5ED0-78EB311ACE0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4EA4F-2559-9326-9CD8-456694326EDD}"/>
              </a:ext>
            </a:extLst>
          </p:cNvPr>
          <p:cNvSpPr>
            <a:spLocks noGrp="1"/>
          </p:cNvSpPr>
          <p:nvPr>
            <p:ph idx="1"/>
          </p:nvPr>
        </p:nvSpPr>
        <p:spPr>
          <a:xfrm>
            <a:off x="304800" y="381000"/>
            <a:ext cx="8534400"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Why is retention of seized books of account or other documents required after completion of assessment or reassessment in a particular case as per Section 132(8) of Income-tax Act,1961?</a:t>
            </a:r>
          </a:p>
          <a:p>
            <a:pPr marL="0" indent="0" algn="just">
              <a:buNone/>
            </a:pPr>
            <a:r>
              <a:rPr lang="en-US" sz="2400" dirty="0">
                <a:latin typeface="Times New Roman" panose="02020603050405020304" pitchFamily="18" charset="0"/>
                <a:cs typeface="Times New Roman" panose="02020603050405020304" pitchFamily="18" charset="0"/>
              </a:rPr>
              <a:t>Ans.   Retention of seized books of account or other documents is required because in the course of search assessment proceedings in group cases, the assessment orders of one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may be passed earlier than the assessment orders of another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to which the seized books of account or other documents relate.</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D74950B-EA56-90CB-4C8D-3FACE702B29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91674764"/>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DEF42-F524-DACF-F5EC-A313E4D3A3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E5FD98-A733-3F4B-4FE3-AC7644AC649A}"/>
              </a:ext>
            </a:extLst>
          </p:cNvPr>
          <p:cNvSpPr>
            <a:spLocks noGrp="1"/>
          </p:cNvSpPr>
          <p:nvPr>
            <p:ph idx="1"/>
          </p:nvPr>
        </p:nvSpPr>
        <p:spPr>
          <a:xfrm>
            <a:off x="381000" y="228600"/>
            <a:ext cx="8458200"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Q2.  As per section 132(8) of the Income Tax Act,1961, what was the time-limit for retention of seized books of account or other documents by the Assessing Officer (AO) prior to Finance Bill 2025?</a:t>
            </a:r>
          </a:p>
          <a:p>
            <a:pPr marL="0" indent="0" algn="just">
              <a:buNone/>
            </a:pPr>
            <a:r>
              <a:rPr lang="en-US" sz="2400" dirty="0">
                <a:latin typeface="Times New Roman" panose="02020603050405020304" pitchFamily="18" charset="0"/>
                <a:cs typeface="Times New Roman" panose="02020603050405020304" pitchFamily="18" charset="0"/>
              </a:rPr>
              <a:t>Ans.  Before Finance Bill, 2025, AO could retain seized books of account or other documents for 30 days from the date of the assessment or reassessment or </a:t>
            </a:r>
            <a:r>
              <a:rPr lang="en-US" sz="2400" dirty="0" err="1">
                <a:latin typeface="Times New Roman" panose="02020603050405020304" pitchFamily="18" charset="0"/>
                <a:cs typeface="Times New Roman" panose="02020603050405020304" pitchFamily="18" charset="0"/>
              </a:rPr>
              <a:t>recomputation</a:t>
            </a:r>
            <a:r>
              <a:rPr lang="en-US" sz="2400" dirty="0">
                <a:latin typeface="Times New Roman" panose="02020603050405020304" pitchFamily="18" charset="0"/>
                <a:cs typeface="Times New Roman" panose="02020603050405020304" pitchFamily="18" charset="0"/>
              </a:rPr>
              <a:t> order. </a:t>
            </a:r>
          </a:p>
          <a:p>
            <a:pPr marL="0" indent="0" algn="just">
              <a:buNone/>
            </a:pPr>
            <a:r>
              <a:rPr lang="en-US" sz="2400" dirty="0">
                <a:latin typeface="Times New Roman" panose="02020603050405020304" pitchFamily="18" charset="0"/>
                <a:cs typeface="Times New Roman" panose="02020603050405020304" pitchFamily="18" charset="0"/>
              </a:rPr>
              <a:t>The conditions for recording the reasons in writing by the AO for retaining the seized books of account or other documents for additional period and prior approval from higher authorities in this regard shall continue to apply as earlier.</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B9DC5D6-B5BE-FFF9-C992-5D1C05EDCE6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051403003"/>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ADF59-9569-AA58-2BF4-5FC64CFDC4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BD4DA5-64B9-148D-A9F0-113FC72D1CB7}"/>
              </a:ext>
            </a:extLst>
          </p:cNvPr>
          <p:cNvSpPr>
            <a:spLocks noGrp="1"/>
          </p:cNvSpPr>
          <p:nvPr>
            <p:ph idx="1"/>
          </p:nvPr>
        </p:nvSpPr>
        <p:spPr>
          <a:xfrm>
            <a:off x="228600" y="152400"/>
            <a:ext cx="8610600"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Q3.  What amendment has been made in section 132(8) of Income Tax Act, 1961 in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Section 132(8) of Income Tax Act, 1961 has been amended to provide that the Assessing Officer can retain seized books of account or other documents for a period of one month from end of the quarter in which assessment or reassessment or </a:t>
            </a:r>
            <a:r>
              <a:rPr lang="en-US" sz="2400" b="1" u="sng" dirty="0" err="1">
                <a:latin typeface="Times New Roman" panose="02020603050405020304" pitchFamily="18" charset="0"/>
                <a:cs typeface="Times New Roman" panose="02020603050405020304" pitchFamily="18" charset="0"/>
              </a:rPr>
              <a:t>recomputation</a:t>
            </a:r>
            <a:r>
              <a:rPr lang="en-US" sz="2400" b="1" u="sng" dirty="0">
                <a:latin typeface="Times New Roman" panose="02020603050405020304" pitchFamily="18" charset="0"/>
                <a:cs typeface="Times New Roman" panose="02020603050405020304" pitchFamily="18" charset="0"/>
              </a:rPr>
              <a:t> order has been made. </a:t>
            </a:r>
          </a:p>
          <a:p>
            <a:pPr marL="0" indent="0" algn="just">
              <a:buNone/>
            </a:pPr>
            <a:r>
              <a:rPr lang="en-US" sz="2400" b="1" u="sng" dirty="0">
                <a:latin typeface="Times New Roman" panose="02020603050405020304" pitchFamily="18" charset="0"/>
                <a:cs typeface="Times New Roman" panose="02020603050405020304" pitchFamily="18" charset="0"/>
              </a:rPr>
              <a:t>The conditions for recording the reasons in writing by the AO for retaining the seized books of account or other documents for additional period and prior approval from higher authorities in this regard shall continue to apply as earlier.</a:t>
            </a: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5C3536B-375F-9D39-4FE3-690F2607294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84540298"/>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XVII. Time limit to impose penalties </a:t>
            </a:r>
            <a:r>
              <a:rPr lang="en-US" sz="2400" b="1" dirty="0" err="1">
                <a:latin typeface="Times New Roman" panose="02020603050405020304" pitchFamily="18" charset="0"/>
                <a:cs typeface="Times New Roman" panose="02020603050405020304" pitchFamily="18" charset="0"/>
              </a:rPr>
              <a:t>rationalised</a:t>
            </a: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 existing provisions of </a:t>
            </a:r>
            <a:r>
              <a:rPr lang="en-US" sz="2400" b="1" u="sng" dirty="0">
                <a:latin typeface="Times New Roman" panose="02020603050405020304" pitchFamily="18" charset="0"/>
                <a:cs typeface="Times New Roman" panose="02020603050405020304" pitchFamily="18" charset="0"/>
              </a:rPr>
              <a:t>section 275 of the Act, inter-alia, provide for the bar of limitation for imposing penalties.</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b="1" u="sng" dirty="0">
                <a:latin typeface="Times New Roman" panose="02020603050405020304" pitchFamily="18" charset="0"/>
                <a:cs typeface="Times New Roman" panose="02020603050405020304" pitchFamily="18" charset="0"/>
              </a:rPr>
              <a:t>Section 275 of the Act is having multiple timelines for imposition of penalties</a:t>
            </a:r>
            <a:r>
              <a:rPr lang="en-US" sz="2400" dirty="0">
                <a:latin typeface="Times New Roman" panose="02020603050405020304" pitchFamily="18" charset="0"/>
                <a:cs typeface="Times New Roman" panose="02020603050405020304" pitchFamily="18" charset="0"/>
              </a:rPr>
              <a:t> in various cases </a:t>
            </a:r>
            <a:r>
              <a:rPr lang="en-US" sz="2400" b="1" u="sng" dirty="0">
                <a:latin typeface="Times New Roman" panose="02020603050405020304" pitchFamily="18" charset="0"/>
                <a:cs typeface="Times New Roman" panose="02020603050405020304" pitchFamily="18" charset="0"/>
              </a:rPr>
              <a:t>e.g. where a case is in appeal before the ITAT, time limit to impose penalty is end of the financial year in which the connected proceeding has been completed or six months from end of the month in which the appellate order is received, whichever is later.</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Similarly, </a:t>
            </a:r>
            <a:r>
              <a:rPr lang="en-US" sz="2400" b="1" u="sng" dirty="0">
                <a:latin typeface="Times New Roman" panose="02020603050405020304" pitchFamily="18" charset="0"/>
                <a:cs typeface="Times New Roman" panose="02020603050405020304" pitchFamily="18" charset="0"/>
              </a:rPr>
              <a:t>different time-limits for imposition of penalty have been provided for cases in appeal to the JCIT(Appeal) or Commissioner (Appeal).</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This makes it </a:t>
            </a:r>
            <a:r>
              <a:rPr lang="en-US" sz="2400" b="1" u="sng" dirty="0">
                <a:latin typeface="Times New Roman" panose="02020603050405020304" pitchFamily="18" charset="0"/>
                <a:cs typeface="Times New Roman" panose="02020603050405020304" pitchFamily="18" charset="0"/>
              </a:rPr>
              <a:t>difficult to keep track of multiple time barring dates</a:t>
            </a:r>
            <a:r>
              <a:rPr lang="en-US" sz="2400" dirty="0">
                <a:latin typeface="Times New Roman" panose="02020603050405020304" pitchFamily="18" charset="0"/>
                <a:cs typeface="Times New Roman" panose="02020603050405020304" pitchFamily="18" charset="0"/>
              </a:rPr>
              <a:t> for effective and efficient tax administration.</a:t>
            </a:r>
          </a:p>
        </p:txBody>
      </p:sp>
      <p:sp>
        <p:nvSpPr>
          <p:cNvPr id="2" name="Footer Placeholder 1">
            <a:extLst>
              <a:ext uri="{FF2B5EF4-FFF2-40B4-BE49-F238E27FC236}">
                <a16:creationId xmlns:a16="http://schemas.microsoft.com/office/drawing/2014/main" id="{C9626B30-D0DD-5EB1-478B-1DC7DAFDD94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In view of the foregoing, </a:t>
            </a:r>
            <a:r>
              <a:rPr lang="en-US" sz="2400" b="1" u="sng" dirty="0">
                <a:latin typeface="Times New Roman" panose="02020603050405020304" pitchFamily="18" charset="0"/>
                <a:cs typeface="Times New Roman" panose="02020603050405020304" pitchFamily="18" charset="0"/>
              </a:rPr>
              <a:t>it proposed to amend section 275 of the Act to provide that any order imposing a penalty under Chapter XXI shall not be passed after the expiry of six months from the end of the quarter in which the connected proceedings are completed,</a:t>
            </a:r>
            <a:r>
              <a:rPr lang="en-US" sz="2400" dirty="0">
                <a:latin typeface="Times New Roman" panose="02020603050405020304" pitchFamily="18" charset="0"/>
                <a:cs typeface="Times New Roman" panose="02020603050405020304" pitchFamily="18" charset="0"/>
              </a:rPr>
              <a:t> or the order of appeal is received by the jurisdictional Principal Commissioner or Commissioner, or the order of revision is passed, or the notice for imposition of penalty is issued, as the case maybe. </a:t>
            </a:r>
          </a:p>
          <a:p>
            <a:pPr marL="0" indent="0" algn="just">
              <a:buNone/>
            </a:pPr>
            <a:r>
              <a:rPr lang="en-US" sz="2400" dirty="0">
                <a:latin typeface="Times New Roman" panose="02020603050405020304" pitchFamily="18" charset="0"/>
                <a:cs typeface="Times New Roman" panose="02020603050405020304" pitchFamily="18" charset="0"/>
              </a:rPr>
              <a:t>Consequential amendment is also proposed in section 246A of the Act to update reference of the amended section 275 of the Act.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These amendments will take effect from the 1st day of April, 2025.</a:t>
            </a:r>
          </a:p>
          <a:p>
            <a:pPr marL="0" indent="0" algn="r">
              <a:buNone/>
            </a:pPr>
            <a:endParaRPr lang="en-US" sz="2400" b="1"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69 &amp; 83]</a:t>
            </a:r>
          </a:p>
        </p:txBody>
      </p:sp>
      <p:sp>
        <p:nvSpPr>
          <p:cNvPr id="2" name="Footer Placeholder 1">
            <a:extLst>
              <a:ext uri="{FF2B5EF4-FFF2-40B4-BE49-F238E27FC236}">
                <a16:creationId xmlns:a16="http://schemas.microsoft.com/office/drawing/2014/main" id="{7B4D9270-6304-C069-1E8A-0D19214C542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A9E66B-105D-4889-3E1D-7F2259691D12}"/>
              </a:ext>
            </a:extLst>
          </p:cNvPr>
          <p:cNvSpPr>
            <a:spLocks noGrp="1"/>
          </p:cNvSpPr>
          <p:nvPr>
            <p:ph idx="1"/>
          </p:nvPr>
        </p:nvSpPr>
        <p:spPr/>
        <p:txBody>
          <a:bodyPr/>
          <a:lstStyle/>
          <a:p>
            <a:pPr marL="82550" indent="0" algn="ctr">
              <a:buNone/>
            </a:pPr>
            <a:endParaRPr lang="en-US" sz="2800" b="1" dirty="0">
              <a:latin typeface="Times New Roman" panose="02020603050405020304" pitchFamily="18" charset="0"/>
              <a:cs typeface="Times New Roman" panose="02020603050405020304" pitchFamily="18" charset="0"/>
            </a:endParaRPr>
          </a:p>
          <a:p>
            <a:pPr marL="82550" indent="0" algn="ctr">
              <a:buNone/>
            </a:pPr>
            <a:endParaRPr lang="en-US" sz="2800" b="1" dirty="0">
              <a:latin typeface="Times New Roman" panose="02020603050405020304" pitchFamily="18" charset="0"/>
              <a:cs typeface="Times New Roman" panose="02020603050405020304" pitchFamily="18" charset="0"/>
            </a:endParaRPr>
          </a:p>
          <a:p>
            <a:pPr marL="82550" indent="0" algn="ctr">
              <a:buNone/>
            </a:pPr>
            <a:r>
              <a:rPr lang="en-US" sz="2800" b="1" dirty="0">
                <a:latin typeface="Times New Roman" panose="02020603050405020304" pitchFamily="18" charset="0"/>
                <a:cs typeface="Times New Roman" panose="02020603050405020304" pitchFamily="18" charset="0"/>
              </a:rPr>
              <a:t>FAQ 33 : Time limit to impose penalties rationalized</a:t>
            </a:r>
          </a:p>
          <a:p>
            <a:pPr marL="82550" indent="0">
              <a:buNone/>
            </a:pPr>
            <a:endParaRPr lang="en-US" dirty="0"/>
          </a:p>
        </p:txBody>
      </p:sp>
      <p:sp>
        <p:nvSpPr>
          <p:cNvPr id="3" name="Footer Placeholder 2">
            <a:extLst>
              <a:ext uri="{FF2B5EF4-FFF2-40B4-BE49-F238E27FC236}">
                <a16:creationId xmlns:a16="http://schemas.microsoft.com/office/drawing/2014/main" id="{7D7D0CA6-40A2-FFE6-B8CC-AFBCA161487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67990314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2EF26-AF98-B333-4A10-FBAA4DEC03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47D72-4265-F1C4-1355-F25F59E2F494}"/>
              </a:ext>
            </a:extLst>
          </p:cNvPr>
          <p:cNvSpPr>
            <a:spLocks noGrp="1"/>
          </p:cNvSpPr>
          <p:nvPr>
            <p:ph idx="1"/>
          </p:nvPr>
        </p:nvSpPr>
        <p:spPr>
          <a:xfrm>
            <a:off x="304800" y="228600"/>
            <a:ext cx="8534400"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is section 275 of the Income-tax Act, 1961?</a:t>
            </a:r>
          </a:p>
          <a:p>
            <a:pPr marL="0" indent="0" algn="just">
              <a:buNone/>
            </a:pPr>
            <a:r>
              <a:rPr lang="en-US" sz="2400" dirty="0">
                <a:latin typeface="Times New Roman" panose="02020603050405020304" pitchFamily="18" charset="0"/>
                <a:cs typeface="Times New Roman" panose="02020603050405020304" pitchFamily="18" charset="0"/>
              </a:rPr>
              <a:t>Ans.	Section 275 of the Income-tax Act, 1961 provide for the bar of limitation for imposing penalties.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Q2. What amendment has been made in section 275 of the Income-tax Act, 1961 in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Section 275 has been amended to provide that any order imposing a penalty under Chapter XXI shall not be passed after the expiry of six months from the end of the quarter in which the connected proceedings are completed.</a:t>
            </a:r>
          </a:p>
          <a:p>
            <a:pPr marL="0" indent="0" algn="just">
              <a:buNone/>
            </a:pPr>
            <a:r>
              <a:rPr lang="en-US" sz="2400" b="1" u="sng" dirty="0">
                <a:latin typeface="Times New Roman" panose="02020603050405020304" pitchFamily="18" charset="0"/>
                <a:cs typeface="Times New Roman" panose="02020603050405020304" pitchFamily="18" charset="0"/>
              </a:rPr>
              <a:t>Prior to Finance Bill 2025, there were multiple time-limits to impose penalties. Thus, this amendment has brought clarity on the time-limits to impose penalty and has provided single time-limit to impose penalties.</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2E4C4A0-B3D4-80B5-9AA0-753E28A516F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720600046"/>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XVIII. Clarification regarding commencement date and the end date of the period stayed by the Court </a:t>
            </a:r>
          </a:p>
          <a:p>
            <a:pPr marL="0" indent="0" algn="just">
              <a:buNone/>
            </a:pPr>
            <a:r>
              <a:rPr lang="en-US" sz="2400" dirty="0">
                <a:latin typeface="Times New Roman" panose="02020603050405020304" pitchFamily="18" charset="0"/>
                <a:cs typeface="Times New Roman" panose="02020603050405020304" pitchFamily="18" charset="0"/>
              </a:rPr>
              <a:t>Section 144BA, section 153, section 153B, section 158BE, section 158BFA, section 263, section 264 and Rule 68B of Schedule-II of the Act, inter-alia, provide that </a:t>
            </a:r>
            <a:r>
              <a:rPr lang="en-US" sz="2400" b="1" u="sng" dirty="0">
                <a:latin typeface="Times New Roman" panose="02020603050405020304" pitchFamily="18" charset="0"/>
                <a:cs typeface="Times New Roman" panose="02020603050405020304" pitchFamily="18" charset="0"/>
              </a:rPr>
              <a:t>period during which the proceedings under respective provisions are stayed by an order or injunction of any court shall be excluded in computing the time limit for conclusion of the proceedings.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However, </a:t>
            </a:r>
            <a:r>
              <a:rPr lang="en-US" sz="2400" b="1" u="sng" dirty="0">
                <a:latin typeface="Times New Roman" panose="02020603050405020304" pitchFamily="18" charset="0"/>
                <a:cs typeface="Times New Roman" panose="02020603050405020304" pitchFamily="18" charset="0"/>
              </a:rPr>
              <a:t>there was an ambiguity regarding the commencement date and the end date of the period stayed by an order or injunction of any court which was required to be excluded.</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FEC4FDF-9EF5-58E2-01BB-FD4C0724D96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With a view to </a:t>
            </a:r>
            <a:r>
              <a:rPr lang="en-US" sz="2400" b="1" u="sng" dirty="0">
                <a:latin typeface="Times New Roman" panose="02020603050405020304" pitchFamily="18" charset="0"/>
                <a:cs typeface="Times New Roman" panose="02020603050405020304" pitchFamily="18" charset="0"/>
              </a:rPr>
              <a:t>removing any ambiguity,</a:t>
            </a:r>
            <a:r>
              <a:rPr lang="en-US" sz="2400" dirty="0">
                <a:latin typeface="Times New Roman" panose="02020603050405020304" pitchFamily="18" charset="0"/>
                <a:cs typeface="Times New Roman" panose="02020603050405020304" pitchFamily="18" charset="0"/>
              </a:rPr>
              <a:t> it is proposed to amend the said provisions of the Act </a:t>
            </a:r>
            <a:r>
              <a:rPr lang="en-US" sz="2400" b="1" u="sng" dirty="0">
                <a:latin typeface="Times New Roman" panose="02020603050405020304" pitchFamily="18" charset="0"/>
                <a:cs typeface="Times New Roman" panose="02020603050405020304" pitchFamily="18" charset="0"/>
              </a:rPr>
              <a:t>so as to exclude the period commencing on the date on which stay was granted by an order or injunction of any court and ending on the date on which certified copy of the order vacating the stay was received</a:t>
            </a:r>
            <a:r>
              <a:rPr lang="en-US" sz="2400" dirty="0">
                <a:latin typeface="Times New Roman" panose="02020603050405020304" pitchFamily="18" charset="0"/>
                <a:cs typeface="Times New Roman" panose="02020603050405020304" pitchFamily="18" charset="0"/>
              </a:rPr>
              <a:t> by the jurisdictional Principal Commissioner or Commissioner (Approving panel in case of section 144BA of the Act).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This amendment will take effect from the 1st day of April, 2025. </a:t>
            </a:r>
          </a:p>
          <a:p>
            <a:pPr marL="0" indent="0" algn="r">
              <a:buNone/>
            </a:pPr>
            <a:r>
              <a:rPr lang="fr-FR" sz="2400" b="1" dirty="0">
                <a:latin typeface="Times New Roman" panose="02020603050405020304" pitchFamily="18" charset="0"/>
                <a:cs typeface="Times New Roman" panose="02020603050405020304" pitchFamily="18" charset="0"/>
              </a:rPr>
              <a:t>[Clauses 41, 43, 44, 49, 50, 72, 73 &amp; 86]</a:t>
            </a:r>
            <a:endParaRPr lang="en-US" sz="2400" b="1"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638EB2C-C383-4D07-08AC-2D46F829EE2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FC2906-4C37-2FCE-09ED-77DD6CF36EFE}"/>
              </a:ext>
            </a:extLst>
          </p:cNvPr>
          <p:cNvSpPr>
            <a:spLocks noGrp="1"/>
          </p:cNvSpPr>
          <p:nvPr>
            <p:ph idx="1"/>
          </p:nvPr>
        </p:nvSpPr>
        <p:spPr/>
        <p:txBody>
          <a:bodyPr/>
          <a:lstStyle/>
          <a:p>
            <a:pPr marL="82550" indent="0">
              <a:buNone/>
            </a:pPr>
            <a:endParaRPr lang="en-US" sz="3200" b="1" dirty="0">
              <a:latin typeface="Times New Roman" panose="02020603050405020304" pitchFamily="18" charset="0"/>
              <a:cs typeface="Times New Roman" panose="02020603050405020304" pitchFamily="18" charset="0"/>
            </a:endParaRPr>
          </a:p>
          <a:p>
            <a:pPr marL="82550" indent="0" algn="ctr">
              <a:buNone/>
            </a:pPr>
            <a:r>
              <a:rPr lang="en-US" sz="3200" b="1" dirty="0">
                <a:latin typeface="Times New Roman" panose="02020603050405020304" pitchFamily="18" charset="0"/>
                <a:cs typeface="Times New Roman" panose="02020603050405020304" pitchFamily="18" charset="0"/>
              </a:rPr>
              <a:t>FAQ 34 : Clarification regarding commencement date and the end date of the period stayed by the Court</a:t>
            </a:r>
          </a:p>
          <a:p>
            <a:pPr marL="82550" indent="0">
              <a:buNone/>
            </a:pPr>
            <a:endParaRPr lang="en-US" dirty="0"/>
          </a:p>
        </p:txBody>
      </p:sp>
      <p:sp>
        <p:nvSpPr>
          <p:cNvPr id="3" name="Footer Placeholder 2">
            <a:extLst>
              <a:ext uri="{FF2B5EF4-FFF2-40B4-BE49-F238E27FC236}">
                <a16:creationId xmlns:a16="http://schemas.microsoft.com/office/drawing/2014/main" id="{5A6CC0F3-6A20-D933-E635-9A0F8FFFA0C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792091680"/>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0F11A-5B46-95F5-A6F2-7A7F5CDC8C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73EC05-1B01-BEAA-022D-287D2FBE49B5}"/>
              </a:ext>
            </a:extLst>
          </p:cNvPr>
          <p:cNvSpPr>
            <a:spLocks noGrp="1"/>
          </p:cNvSpPr>
          <p:nvPr>
            <p:ph idx="1"/>
          </p:nvPr>
        </p:nvSpPr>
        <p:spPr>
          <a:xfrm>
            <a:off x="417910" y="381000"/>
            <a:ext cx="8421290" cy="510897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period is excluded in case assessment proceedings under section 153 of Income-tax Act, 1961 are stayed by Court prior to Finance Bill 2025?</a:t>
            </a:r>
          </a:p>
          <a:p>
            <a:pPr marL="0" indent="0" algn="just">
              <a:buNone/>
            </a:pPr>
            <a:r>
              <a:rPr lang="en-US" sz="2400" dirty="0">
                <a:latin typeface="Times New Roman" panose="02020603050405020304" pitchFamily="18" charset="0"/>
                <a:cs typeface="Times New Roman" panose="02020603050405020304" pitchFamily="18" charset="0"/>
              </a:rPr>
              <a:t>Ans.  As per existing provisions (Clause (ii) of Explanation 1) in section 153 of the Income Tax Act,1961 following period shall be excluded in computation of time limits in respective sections: -</a:t>
            </a:r>
          </a:p>
          <a:p>
            <a:pPr marL="0" indent="0" algn="just">
              <a:buNone/>
            </a:pPr>
            <a:r>
              <a:rPr lang="en-US" sz="2400" dirty="0">
                <a:latin typeface="Times New Roman" panose="02020603050405020304" pitchFamily="18" charset="0"/>
                <a:cs typeface="Times New Roman" panose="02020603050405020304" pitchFamily="18" charset="0"/>
              </a:rPr>
              <a:t>“the period during which the assessment proceeding is stayed by an order or injunction of any court”.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721776E-7261-DCF6-712C-1015652138A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00739914"/>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29D29-86B4-02ED-73ED-2EFD72D1A3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292D89-6281-53BB-8454-BBFA5CEBECF0}"/>
              </a:ext>
            </a:extLst>
          </p:cNvPr>
          <p:cNvSpPr>
            <a:spLocks noGrp="1"/>
          </p:cNvSpPr>
          <p:nvPr>
            <p:ph idx="1"/>
          </p:nvPr>
        </p:nvSpPr>
        <p:spPr>
          <a:xfrm>
            <a:off x="228600" y="152400"/>
            <a:ext cx="8610600" cy="5791200"/>
          </a:xfrm>
        </p:spPr>
        <p:txBody>
          <a:bodyPr>
            <a:noAutofit/>
          </a:bodyPr>
          <a:lstStyle/>
          <a:p>
            <a:pPr marL="0" indent="0" algn="just">
              <a:buNone/>
            </a:pPr>
            <a:r>
              <a:rPr lang="en-US" sz="2100" b="1" dirty="0">
                <a:latin typeface="Times New Roman" panose="02020603050405020304" pitchFamily="18" charset="0"/>
                <a:cs typeface="Times New Roman" panose="02020603050405020304" pitchFamily="18" charset="0"/>
              </a:rPr>
              <a:t>Q.2  What is the amendment regarding the time limit for completion of assessment, reassessment and </a:t>
            </a:r>
            <a:r>
              <a:rPr lang="en-US" sz="2100" b="1" dirty="0" err="1">
                <a:latin typeface="Times New Roman" panose="02020603050405020304" pitchFamily="18" charset="0"/>
                <a:cs typeface="Times New Roman" panose="02020603050405020304" pitchFamily="18" charset="0"/>
              </a:rPr>
              <a:t>recomputation</a:t>
            </a:r>
            <a:r>
              <a:rPr lang="en-US" sz="2100" b="1" dirty="0">
                <a:latin typeface="Times New Roman" panose="02020603050405020304" pitchFamily="18" charset="0"/>
                <a:cs typeface="Times New Roman" panose="02020603050405020304" pitchFamily="18" charset="0"/>
              </a:rPr>
              <a:t> in section 153 of Income-tax Act, 1961 in Finance Bill 2025?</a:t>
            </a:r>
          </a:p>
          <a:p>
            <a:pPr marL="0" indent="0" algn="just">
              <a:buNone/>
            </a:pPr>
            <a:r>
              <a:rPr lang="en-US" sz="2100" dirty="0">
                <a:latin typeface="Times New Roman" panose="02020603050405020304" pitchFamily="18" charset="0"/>
                <a:cs typeface="Times New Roman" panose="02020603050405020304" pitchFamily="18" charset="0"/>
              </a:rPr>
              <a:t>Ans.	</a:t>
            </a:r>
            <a:r>
              <a:rPr lang="en-US" sz="2100" b="1" u="sng" dirty="0">
                <a:latin typeface="Times New Roman" panose="02020603050405020304" pitchFamily="18" charset="0"/>
                <a:cs typeface="Times New Roman" panose="02020603050405020304" pitchFamily="18" charset="0"/>
              </a:rPr>
              <a:t>As per Finance Bill 2025 amendment, as per clause (ii) of Explanation 1 of section 153 of the Income Tax Act,1961 following period shall be excluded in computation of time limit for completion of assessment, reassessment and </a:t>
            </a:r>
            <a:r>
              <a:rPr lang="en-US" sz="2100" b="1" u="sng" dirty="0" err="1">
                <a:latin typeface="Times New Roman" panose="02020603050405020304" pitchFamily="18" charset="0"/>
                <a:cs typeface="Times New Roman" panose="02020603050405020304" pitchFamily="18" charset="0"/>
              </a:rPr>
              <a:t>recomputation</a:t>
            </a:r>
            <a:r>
              <a:rPr lang="en-US" sz="2100" b="1" u="sng" dirty="0">
                <a:latin typeface="Times New Roman" panose="02020603050405020304" pitchFamily="18" charset="0"/>
                <a:cs typeface="Times New Roman" panose="02020603050405020304" pitchFamily="18" charset="0"/>
              </a:rPr>
              <a:t>: - “the period commencing on the date on which stay on the assessment proceeding was granted by an order of any court and ending on the date on which certified copy of the order vacating the stay is received by the jurisdictional Principal Commissioner or Commissioner.”</a:t>
            </a:r>
          </a:p>
          <a:p>
            <a:pPr marL="0" indent="0" algn="just">
              <a:buNone/>
            </a:pPr>
            <a:endParaRPr lang="en-US" sz="2100" dirty="0">
              <a:latin typeface="Times New Roman" panose="02020603050405020304" pitchFamily="18" charset="0"/>
              <a:cs typeface="Times New Roman" panose="02020603050405020304" pitchFamily="18" charset="0"/>
            </a:endParaRPr>
          </a:p>
          <a:p>
            <a:pPr marL="0" indent="0" algn="just">
              <a:buNone/>
            </a:pPr>
            <a:r>
              <a:rPr lang="en-US" sz="2100" b="1" dirty="0">
                <a:latin typeface="Times New Roman" panose="02020603050405020304" pitchFamily="18" charset="0"/>
                <a:cs typeface="Times New Roman" panose="02020603050405020304" pitchFamily="18" charset="0"/>
              </a:rPr>
              <a:t>Q3.  What sections regarding the vacation of stay of Court has been amended in Finance Bill 2025?</a:t>
            </a:r>
          </a:p>
          <a:p>
            <a:pPr marL="0" indent="0" algn="just">
              <a:buNone/>
            </a:pPr>
            <a:r>
              <a:rPr lang="en-US" sz="2100" dirty="0">
                <a:latin typeface="Times New Roman" panose="02020603050405020304" pitchFamily="18" charset="0"/>
                <a:cs typeface="Times New Roman" panose="02020603050405020304" pitchFamily="18" charset="0"/>
              </a:rPr>
              <a:t>Ans.  Sections 144BA,153,153B,158BE,158BFA,263,264 and Rule 68B of Schedule II of the Income Tax Act,1961 has been amended to clarify the commencement and end date for exclusion of time period of limitation of respective sections.</a:t>
            </a:r>
          </a:p>
          <a:p>
            <a:pPr marL="0" indent="0">
              <a:buNone/>
            </a:pPr>
            <a:endParaRPr lang="en-US" sz="21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84E8778-81B0-7BFF-33E2-001228F8C73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572710728"/>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459" y="152400"/>
            <a:ext cx="8714492" cy="6019800"/>
          </a:xfrm>
        </p:spPr>
        <p:txBody>
          <a:bodyPr>
            <a:normAutofit/>
          </a:bodyPr>
          <a:lstStyle/>
          <a:p>
            <a:pPr marL="0" indent="0" algn="just">
              <a:buNone/>
            </a:pPr>
            <a:r>
              <a:rPr lang="en-US" sz="2200" b="1" dirty="0">
                <a:latin typeface="Times New Roman" panose="02020603050405020304" pitchFamily="18" charset="0"/>
                <a:cs typeface="Times New Roman" panose="02020603050405020304" pitchFamily="18" charset="0"/>
              </a:rPr>
              <a:t>XIX. </a:t>
            </a:r>
            <a:r>
              <a:rPr lang="en-US" sz="2200" b="1" dirty="0" err="1">
                <a:latin typeface="Times New Roman" panose="02020603050405020304" pitchFamily="18" charset="0"/>
                <a:cs typeface="Times New Roman" panose="02020603050405020304" pitchFamily="18" charset="0"/>
              </a:rPr>
              <a:t>Rationalisation</a:t>
            </a:r>
            <a:r>
              <a:rPr lang="en-US" sz="2200" b="1" dirty="0">
                <a:latin typeface="Times New Roman" panose="02020603050405020304" pitchFamily="18" charset="0"/>
                <a:cs typeface="Times New Roman" panose="02020603050405020304" pitchFamily="18" charset="0"/>
              </a:rPr>
              <a:t> of provisions related to carry forward of losses in case of amalgamation </a:t>
            </a:r>
          </a:p>
          <a:p>
            <a:pPr marL="0" indent="0" algn="just">
              <a:buNone/>
            </a:pPr>
            <a:r>
              <a:rPr lang="en-US" sz="2200" dirty="0">
                <a:latin typeface="Times New Roman" panose="02020603050405020304" pitchFamily="18" charset="0"/>
                <a:cs typeface="Times New Roman" panose="02020603050405020304" pitchFamily="18" charset="0"/>
              </a:rPr>
              <a:t>Section 72A and 72AA of the Act provide provisions relating to carry forward and set-off of accumulated loss and unabsorbed depreciation allowance in cases of amalgamation or business reorganization as specified therein. </a:t>
            </a:r>
          </a:p>
          <a:p>
            <a:pPr marL="0" indent="0" algn="just">
              <a:buNone/>
            </a:pPr>
            <a:endParaRPr lang="en-US" sz="2200" dirty="0">
              <a:latin typeface="Times New Roman" panose="02020603050405020304" pitchFamily="18" charset="0"/>
              <a:cs typeface="Times New Roman" panose="02020603050405020304" pitchFamily="18" charset="0"/>
            </a:endParaRPr>
          </a:p>
          <a:p>
            <a:pPr marL="0" indent="0" algn="just">
              <a:buNone/>
            </a:pPr>
            <a:r>
              <a:rPr lang="en-US" sz="2200" dirty="0">
                <a:latin typeface="Times New Roman" panose="02020603050405020304" pitchFamily="18" charset="0"/>
                <a:cs typeface="Times New Roman" panose="02020603050405020304" pitchFamily="18" charset="0"/>
              </a:rPr>
              <a:t>2. </a:t>
            </a:r>
            <a:r>
              <a:rPr lang="en-US" sz="2200" b="1" u="sng" dirty="0">
                <a:latin typeface="Times New Roman" panose="02020603050405020304" pitchFamily="18" charset="0"/>
                <a:cs typeface="Times New Roman" panose="02020603050405020304" pitchFamily="18" charset="0"/>
              </a:rPr>
              <a:t>Section 72A and 72AA provide that accumulated loss of the amalgamating entity or predecessor entity shall be deemed to be the loss of the amalgamated entity or the successor entity for the previous year in which amalgamation or business </a:t>
            </a:r>
            <a:r>
              <a:rPr lang="en-US" sz="2200" b="1" u="sng" dirty="0" err="1">
                <a:latin typeface="Times New Roman" panose="02020603050405020304" pitchFamily="18" charset="0"/>
                <a:cs typeface="Times New Roman" panose="02020603050405020304" pitchFamily="18" charset="0"/>
              </a:rPr>
              <a:t>reorganisation</a:t>
            </a:r>
            <a:r>
              <a:rPr lang="en-US" sz="2200" b="1" u="sng" dirty="0">
                <a:latin typeface="Times New Roman" panose="02020603050405020304" pitchFamily="18" charset="0"/>
                <a:cs typeface="Times New Roman" panose="02020603050405020304" pitchFamily="18" charset="0"/>
              </a:rPr>
              <a:t> has been effected or brought into force.</a:t>
            </a:r>
            <a:r>
              <a:rPr lang="en-US" sz="2200" dirty="0">
                <a:latin typeface="Times New Roman" panose="02020603050405020304" pitchFamily="18" charset="0"/>
                <a:cs typeface="Times New Roman" panose="02020603050405020304" pitchFamily="18" charset="0"/>
              </a:rPr>
              <a:t> </a:t>
            </a:r>
          </a:p>
          <a:p>
            <a:pPr marL="0" indent="0" algn="just">
              <a:buNone/>
            </a:pPr>
            <a:r>
              <a:rPr lang="en-US" sz="2200" dirty="0">
                <a:latin typeface="Times New Roman" panose="02020603050405020304" pitchFamily="18" charset="0"/>
                <a:cs typeface="Times New Roman" panose="02020603050405020304" pitchFamily="18" charset="0"/>
              </a:rPr>
              <a:t>Further, </a:t>
            </a:r>
            <a:r>
              <a:rPr lang="en-US" sz="2200" b="1" u="sng" dirty="0">
                <a:latin typeface="Times New Roman" panose="02020603050405020304" pitchFamily="18" charset="0"/>
                <a:cs typeface="Times New Roman" panose="02020603050405020304" pitchFamily="18" charset="0"/>
              </a:rPr>
              <a:t>section 72 of the Act</a:t>
            </a:r>
            <a:r>
              <a:rPr lang="en-US" sz="2200" dirty="0">
                <a:latin typeface="Times New Roman" panose="02020603050405020304" pitchFamily="18" charset="0"/>
                <a:cs typeface="Times New Roman" panose="02020603050405020304" pitchFamily="18" charset="0"/>
              </a:rPr>
              <a:t> provides that no loss (other than loss from speculation business) under the head “Profits and gains from business or profession” </a:t>
            </a:r>
            <a:r>
              <a:rPr lang="en-US" sz="2200" b="1" u="sng" dirty="0">
                <a:latin typeface="Times New Roman" panose="02020603050405020304" pitchFamily="18" charset="0"/>
                <a:cs typeface="Times New Roman" panose="02020603050405020304" pitchFamily="18" charset="0"/>
              </a:rPr>
              <a:t>shall be carried forward for more than 8 assessment years immediately succeeding the assessment years for which the loss was first computed.</a:t>
            </a:r>
            <a:r>
              <a:rPr lang="en-US" sz="2200" dirty="0">
                <a:latin typeface="Times New Roman" panose="02020603050405020304" pitchFamily="18" charset="0"/>
                <a:cs typeface="Times New Roman" panose="02020603050405020304" pitchFamily="18" charset="0"/>
              </a:rPr>
              <a:t> </a:t>
            </a:r>
          </a:p>
        </p:txBody>
      </p:sp>
      <p:sp>
        <p:nvSpPr>
          <p:cNvPr id="2" name="Footer Placeholder 1">
            <a:extLst>
              <a:ext uri="{FF2B5EF4-FFF2-40B4-BE49-F238E27FC236}">
                <a16:creationId xmlns:a16="http://schemas.microsoft.com/office/drawing/2014/main" id="{8CA27C0B-EABF-BA81-70EF-994E90D52E5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In order to bring clarity and parity with the provisions of section 72 of the Act, </a:t>
            </a:r>
            <a:r>
              <a:rPr lang="en-US" sz="2400" b="1" u="sng" dirty="0">
                <a:latin typeface="Times New Roman" panose="02020603050405020304" pitchFamily="18" charset="0"/>
                <a:cs typeface="Times New Roman" panose="02020603050405020304" pitchFamily="18" charset="0"/>
              </a:rPr>
              <a:t>it is proposed to amend section 72A and section 72AA of the Act</a:t>
            </a:r>
            <a:r>
              <a:rPr lang="en-US" sz="2400" dirty="0">
                <a:latin typeface="Times New Roman" panose="02020603050405020304" pitchFamily="18" charset="0"/>
                <a:cs typeface="Times New Roman" panose="02020603050405020304" pitchFamily="18" charset="0"/>
              </a:rPr>
              <a:t> to provide that </a:t>
            </a:r>
            <a:r>
              <a:rPr lang="en-US" sz="2400" b="1" u="sng" dirty="0">
                <a:latin typeface="Times New Roman" panose="02020603050405020304" pitchFamily="18" charset="0"/>
                <a:cs typeface="Times New Roman" panose="02020603050405020304" pitchFamily="18" charset="0"/>
              </a:rPr>
              <a:t>any loss forming part of the accumulated loss of the predecessor entity, which is deemed to be the loss of the successor entity, shall be eligible to be carried forward for not more than eight assessment years immediately succeeding the assessment year for which such loss was first computed for original predecessor entity.</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The proposed </a:t>
            </a:r>
            <a:r>
              <a:rPr lang="en-US" sz="2400" b="1" u="sng" dirty="0">
                <a:latin typeface="Times New Roman" panose="02020603050405020304" pitchFamily="18" charset="0"/>
                <a:cs typeface="Times New Roman" panose="02020603050405020304" pitchFamily="18" charset="0"/>
              </a:rPr>
              <a:t>amendment is aimed to prevent evergreening of the losses of the predecessor entity resulting from successive amalgamations and also to ensure that no carry forward and set off of accumulated loss is allowed after eight assessment years from the immediately succeeding the assessment year for which such loss was first computed for original predecessor entity.</a:t>
            </a:r>
          </a:p>
        </p:txBody>
      </p:sp>
      <p:sp>
        <p:nvSpPr>
          <p:cNvPr id="2" name="Footer Placeholder 1">
            <a:extLst>
              <a:ext uri="{FF2B5EF4-FFF2-40B4-BE49-F238E27FC236}">
                <a16:creationId xmlns:a16="http://schemas.microsoft.com/office/drawing/2014/main" id="{D4F571F3-3698-F3CA-7544-D55F35C0C4F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The aforesaid amendments shall apply to any amalgamation or business re-</a:t>
            </a:r>
            <a:r>
              <a:rPr lang="en-US" sz="2400" dirty="0" err="1">
                <a:latin typeface="Times New Roman" panose="02020603050405020304" pitchFamily="18" charset="0"/>
                <a:cs typeface="Times New Roman" panose="02020603050405020304" pitchFamily="18" charset="0"/>
              </a:rPr>
              <a:t>organisation</a:t>
            </a:r>
            <a:r>
              <a:rPr lang="en-US" sz="2400" dirty="0">
                <a:latin typeface="Times New Roman" panose="02020603050405020304" pitchFamily="18" charset="0"/>
                <a:cs typeface="Times New Roman" panose="02020603050405020304" pitchFamily="18" charset="0"/>
              </a:rPr>
              <a:t> which is effected on or after 01.04.2025.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4. These amendments will take effect from the 1st day of April, 2026.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14 &amp; 15]</a:t>
            </a:r>
          </a:p>
        </p:txBody>
      </p:sp>
      <p:sp>
        <p:nvSpPr>
          <p:cNvPr id="2" name="Footer Placeholder 1">
            <a:extLst>
              <a:ext uri="{FF2B5EF4-FFF2-40B4-BE49-F238E27FC236}">
                <a16:creationId xmlns:a16="http://schemas.microsoft.com/office/drawing/2014/main" id="{BC3C2B70-08F3-24C6-EA4C-C1755B83F6B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F87B6-3EE7-CF77-5836-1795219CA7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4F5EDC-9CD6-1E7D-0E40-0170A608FD1F}"/>
              </a:ext>
            </a:extLst>
          </p:cNvPr>
          <p:cNvSpPr>
            <a:spLocks noGrp="1"/>
          </p:cNvSpPr>
          <p:nvPr>
            <p:ph idx="1"/>
          </p:nvPr>
        </p:nvSpPr>
        <p:spPr>
          <a:xfrm>
            <a:off x="134775" y="1135856"/>
            <a:ext cx="8716396" cy="4354116"/>
          </a:xfrm>
        </p:spPr>
        <p:txBody>
          <a:bodyPr>
            <a:noAutofit/>
          </a:bodyPr>
          <a:lstStyle/>
          <a:p>
            <a:pPr marL="0" indent="0" algn="ctr">
              <a:buNone/>
            </a:pPr>
            <a:endParaRPr lang="en-US" sz="1800" b="1" dirty="0">
              <a:latin typeface="Times New Roman" panose="02020603050405020304" pitchFamily="18" charset="0"/>
              <a:cs typeface="Times New Roman" panose="02020603050405020304" pitchFamily="18" charset="0"/>
            </a:endParaRPr>
          </a:p>
          <a:p>
            <a:pPr marL="0" indent="0" algn="ctr">
              <a:buNone/>
            </a:pPr>
            <a:endParaRPr lang="en-US" sz="1800" b="1" dirty="0">
              <a:latin typeface="Times New Roman" panose="02020603050405020304" pitchFamily="18" charset="0"/>
              <a:cs typeface="Times New Roman" panose="02020603050405020304" pitchFamily="18" charset="0"/>
            </a:endParaRPr>
          </a:p>
          <a:p>
            <a:pPr marL="0" indent="0" algn="ctr">
              <a:buNone/>
            </a:pPr>
            <a:endParaRPr lang="en-US" sz="1800" b="1" dirty="0">
              <a:latin typeface="Times New Roman" panose="02020603050405020304" pitchFamily="18" charset="0"/>
              <a:cs typeface="Times New Roman" panose="02020603050405020304" pitchFamily="18" charset="0"/>
            </a:endParaRPr>
          </a:p>
          <a:p>
            <a:pPr marL="0" indent="0" algn="ctr">
              <a:buNone/>
            </a:pPr>
            <a:r>
              <a:rPr lang="en-US" sz="3300" b="1" dirty="0">
                <a:latin typeface="Times New Roman" panose="02020603050405020304" pitchFamily="18" charset="0"/>
                <a:cs typeface="Times New Roman" panose="02020603050405020304" pitchFamily="18" charset="0"/>
              </a:rPr>
              <a:t>FAQ no. 24 - </a:t>
            </a:r>
            <a:r>
              <a:rPr lang="en-US" sz="3300" b="1" dirty="0" err="1">
                <a:latin typeface="Times New Roman" panose="02020603050405020304" pitchFamily="18" charset="0"/>
                <a:cs typeface="Times New Roman" panose="02020603050405020304" pitchFamily="18" charset="0"/>
              </a:rPr>
              <a:t>Rationalisation</a:t>
            </a:r>
            <a:r>
              <a:rPr lang="en-US" sz="3300" b="1" dirty="0">
                <a:latin typeface="Times New Roman" panose="02020603050405020304" pitchFamily="18" charset="0"/>
                <a:cs typeface="Times New Roman" panose="02020603050405020304" pitchFamily="18" charset="0"/>
              </a:rPr>
              <a:t> of provisions related to carry forward of losses in case of amalgamation</a:t>
            </a:r>
          </a:p>
        </p:txBody>
      </p:sp>
      <p:sp>
        <p:nvSpPr>
          <p:cNvPr id="2" name="Footer Placeholder 1">
            <a:extLst>
              <a:ext uri="{FF2B5EF4-FFF2-40B4-BE49-F238E27FC236}">
                <a16:creationId xmlns:a16="http://schemas.microsoft.com/office/drawing/2014/main" id="{CD0E4CDB-A4EF-1004-3E61-13FD7E6E1C5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7200189"/>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968FE-7934-1D3B-296A-AEB582DE7E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08E35E-CCCE-08F2-E7DF-8FA0B5640066}"/>
              </a:ext>
            </a:extLst>
          </p:cNvPr>
          <p:cNvSpPr>
            <a:spLocks noGrp="1"/>
          </p:cNvSpPr>
          <p:nvPr>
            <p:ph idx="1"/>
          </p:nvPr>
        </p:nvSpPr>
        <p:spPr>
          <a:xfrm>
            <a:off x="134775" y="304800"/>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provisions of section 72A and 72AA of the Act?</a:t>
            </a:r>
          </a:p>
          <a:p>
            <a:pPr marL="0" indent="0" algn="just">
              <a:buNone/>
            </a:pPr>
            <a:r>
              <a:rPr lang="en-US" sz="2400" dirty="0">
                <a:latin typeface="Times New Roman" panose="02020603050405020304" pitchFamily="18" charset="0"/>
                <a:cs typeface="Times New Roman" panose="02020603050405020304" pitchFamily="18" charset="0"/>
              </a:rPr>
              <a:t>Ans. Sections 72A and 72AA of the Act provide that in case of specified amalgamation or business reorganization, the accumulated loss of the predecessor entity is deemed to be the loss of successor entity for the previous year in which amalgamation or business reorganization is effected or brought into force.</a:t>
            </a:r>
          </a:p>
          <a:p>
            <a:pPr marL="0" indent="0" algn="just">
              <a:buNone/>
            </a:pPr>
            <a:r>
              <a:rPr lang="en-US" sz="2400" b="1" dirty="0">
                <a:latin typeface="Times New Roman" panose="02020603050405020304" pitchFamily="18" charset="0"/>
                <a:cs typeface="Times New Roman" panose="02020603050405020304" pitchFamily="18" charset="0"/>
              </a:rPr>
              <a:t>Q.2	As per present provisions, for how many years the accumulated loss of the predecessor entity can be carried forward by the successor entity?</a:t>
            </a:r>
          </a:p>
          <a:p>
            <a:pPr marL="0" indent="0" algn="just">
              <a:buNone/>
            </a:pPr>
            <a:r>
              <a:rPr lang="en-US" sz="2400" dirty="0">
                <a:latin typeface="Times New Roman" panose="02020603050405020304" pitchFamily="18" charset="0"/>
                <a:cs typeface="Times New Roman" panose="02020603050405020304" pitchFamily="18" charset="0"/>
              </a:rPr>
              <a:t>Ans. The accumulated loss of the predecessor entity can be carried forward for eight assessment years from the previous year in which amalgamation or business reorganization is effected.</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1FDC239-261C-C99F-CCAC-C8C40737F88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71827096"/>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E2418-0B32-4504-D788-ED8D5AE1F8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D235B8-1EC8-D185-F34A-AE44C51F644E}"/>
              </a:ext>
            </a:extLst>
          </p:cNvPr>
          <p:cNvSpPr>
            <a:spLocks noGrp="1"/>
          </p:cNvSpPr>
          <p:nvPr>
            <p:ph idx="1"/>
          </p:nvPr>
        </p:nvSpPr>
        <p:spPr>
          <a:xfrm>
            <a:off x="134775" y="2286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What are the changes proposed in section 72A and 72AA in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It is proposed that loss of the predecessor entity will be allowed to be carried forward for eight assessment years from the assessment year in which such loss was first computed for the predecessor entity.</a:t>
            </a:r>
          </a:p>
          <a:p>
            <a:pPr marL="0" indent="0" algn="just">
              <a:buNone/>
            </a:pPr>
            <a:r>
              <a:rPr lang="en-US" sz="2400" b="1" u="sng" dirty="0">
                <a:latin typeface="Times New Roman" panose="02020603050405020304" pitchFamily="18" charset="0"/>
                <a:cs typeface="Times New Roman" panose="02020603050405020304" pitchFamily="18" charset="0"/>
              </a:rPr>
              <a:t>Therefore, after amendment the period of carry forward of loss shall be computed from the year of its first occurrence in the hands of the first predecessor entity in which such loss had occurred instead of the previous year in which amalgamation for business reorganization has been effected.</a:t>
            </a: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BD562F3-BD08-C145-2366-996412F7F38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233645"/>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1C197-6ACC-3F8A-5423-1C74B64C7A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C514E3-5378-0FB6-6895-F799E71DDF0B}"/>
              </a:ext>
            </a:extLst>
          </p:cNvPr>
          <p:cNvSpPr>
            <a:spLocks noGrp="1"/>
          </p:cNvSpPr>
          <p:nvPr>
            <p:ph idx="1"/>
          </p:nvPr>
        </p:nvSpPr>
        <p:spPr>
          <a:xfrm>
            <a:off x="134775" y="3048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When will these changes become applicable?</a:t>
            </a:r>
          </a:p>
          <a:p>
            <a:pPr marL="0" indent="0" algn="just">
              <a:buNone/>
            </a:pPr>
            <a:r>
              <a:rPr lang="en-US" sz="2400" dirty="0">
                <a:latin typeface="Times New Roman" panose="02020603050405020304" pitchFamily="18" charset="0"/>
                <a:cs typeface="Times New Roman" panose="02020603050405020304" pitchFamily="18" charset="0"/>
              </a:rPr>
              <a:t>Ans. The proposed changes will be applicable for any amalgamation or business reorganization which is effected or brought into force on or after 01.04.2025.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Q.5 Why is this change required to be made?</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present provisions may result in indefinite carry forward of losses if there is a series or chain of amalgamations. The amended provision plug this loophole for amalgamations after 01.04.2025.</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BC8130D-8295-2F57-8366-9FDB9040F71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85596666"/>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A4678-D3CE-72B4-BEDA-CEFDC4CC89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31EC1A-9543-3C81-0A2F-95908C82FA54}"/>
              </a:ext>
            </a:extLst>
          </p:cNvPr>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0" indent="0" algn="just">
              <a:spcAft>
                <a:spcPts val="600"/>
              </a:spcAft>
              <a:buNone/>
            </a:pP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Ease of Doing Business </a:t>
            </a:r>
            <a:endParaRPr lang="en-US" sz="2400" b="1" i="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600"/>
              </a:spcAft>
              <a:buNone/>
            </a:pP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144</a:t>
            </a:r>
            <a:r>
              <a:rPr lang="en-US" sz="2400" b="1" i="1" dirty="0">
                <a:latin typeface="Times New Roman" panose="02020603050405020304" pitchFamily="18" charset="0"/>
                <a:ea typeface="Calibri" panose="020F0502020204030204" pitchFamily="34" charset="0"/>
                <a:cs typeface="Times New Roman" panose="02020603050405020304" pitchFamily="18" charset="0"/>
              </a:rPr>
              <a:t>.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To streamline the process of transfer pricing and to provide an alternative to yearly examination, I propose to introduce a scheme for determining arm's length price of international transaction for a block period of three years. This will be in line with global best practices.</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75D1006-9746-3E4E-9AD9-4CB9F36939A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5990202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5995" y="304800"/>
            <a:ext cx="862821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XX. </a:t>
            </a:r>
            <a:r>
              <a:rPr lang="en-US" sz="2400" b="1" dirty="0" err="1">
                <a:latin typeface="Times New Roman" panose="02020603050405020304" pitchFamily="18" charset="0"/>
                <a:cs typeface="Times New Roman" panose="02020603050405020304" pitchFamily="18" charset="0"/>
              </a:rPr>
              <a:t>Rationalisation</a:t>
            </a:r>
            <a:r>
              <a:rPr lang="en-US" sz="2400" b="1" dirty="0">
                <a:latin typeface="Times New Roman" panose="02020603050405020304" pitchFamily="18" charset="0"/>
                <a:cs typeface="Times New Roman" panose="02020603050405020304" pitchFamily="18" charset="0"/>
              </a:rPr>
              <a:t> of transfer pricing provisions for carrying out multi-year arm’s length price determination </a:t>
            </a:r>
          </a:p>
          <a:p>
            <a:pPr marL="0" indent="0" algn="just">
              <a:buNone/>
            </a:pPr>
            <a:r>
              <a:rPr lang="en-US" sz="2400" dirty="0">
                <a:latin typeface="Times New Roman" panose="02020603050405020304" pitchFamily="18" charset="0"/>
                <a:cs typeface="Times New Roman" panose="02020603050405020304" pitchFamily="18" charset="0"/>
              </a:rPr>
              <a:t>Transfer pricing provisions enable computation of income arising from an international transaction or a specified domestic transaction with regard to an arm’s length price. These provisions are contained in sections 92 to 92F.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Section 92CA provides the procedure governing reference of an international transaction or a specified domestic transaction to the Transfer Pricing Officer (TPO), for computation of their arm’s length price (ALP). Section 92C provides for computation of arm’s length price in relation to an international transaction or a specified domestic transaction.</a:t>
            </a:r>
          </a:p>
        </p:txBody>
      </p:sp>
      <p:sp>
        <p:nvSpPr>
          <p:cNvPr id="2" name="Footer Placeholder 1">
            <a:extLst>
              <a:ext uri="{FF2B5EF4-FFF2-40B4-BE49-F238E27FC236}">
                <a16:creationId xmlns:a16="http://schemas.microsoft.com/office/drawing/2014/main" id="{C87126B0-55B6-ADE9-B4C7-01A480DF7B3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3. The determination of ALP in transfer pricing provisions inter alia proceeds in the following manner – </a:t>
            </a:r>
          </a:p>
          <a:p>
            <a:pPr algn="just"/>
            <a:r>
              <a:rPr lang="en-US" sz="2400" dirty="0">
                <a:latin typeface="Times New Roman" panose="02020603050405020304" pitchFamily="18" charset="0"/>
                <a:cs typeface="Times New Roman" panose="02020603050405020304" pitchFamily="18" charset="0"/>
              </a:rPr>
              <a:t>the Assessing Officer (AO) may, refer the computation of the ALP with the previous approval of the Principal Commissioner or Commissioner, in relation to an international transaction or a specified domestic transaction entered in any previous year, to the TPO; </a:t>
            </a:r>
          </a:p>
          <a:p>
            <a:pPr algn="just"/>
            <a:r>
              <a:rPr lang="en-US" sz="2400" dirty="0">
                <a:latin typeface="Times New Roman" panose="02020603050405020304" pitchFamily="18" charset="0"/>
                <a:cs typeface="Times New Roman" panose="02020603050405020304" pitchFamily="18" charset="0"/>
              </a:rPr>
              <a:t>the TPO determine the ALP in relation to the said transaction In accordance with sub-section (3) of section 92C and sends a copy of his order to the AO and to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a:t>
            </a:r>
          </a:p>
          <a:p>
            <a:pPr algn="just"/>
            <a:r>
              <a:rPr lang="en-US" sz="2400" dirty="0">
                <a:latin typeface="Times New Roman" panose="02020603050405020304" pitchFamily="18" charset="0"/>
                <a:cs typeface="Times New Roman" panose="02020603050405020304" pitchFamily="18" charset="0"/>
              </a:rPr>
              <a:t>the AO shall proceed to compute the total income of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for such previous year under sub-section (4) of section 92C in conformity with the ALP as so determined by the TPO.</a:t>
            </a:r>
          </a:p>
        </p:txBody>
      </p:sp>
      <p:sp>
        <p:nvSpPr>
          <p:cNvPr id="2" name="Footer Placeholder 1">
            <a:extLst>
              <a:ext uri="{FF2B5EF4-FFF2-40B4-BE49-F238E27FC236}">
                <a16:creationId xmlns:a16="http://schemas.microsoft.com/office/drawing/2014/main" id="{AF919187-1FE2-2653-C850-F2335509D99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4. It has been noted that in reference under section 92CA for computation of arm’s length price, in many cases, there are similar international transactions or specified transactions for various years, same  facts like enterprises with whom such transaction is done, proportionate quantum of transaction, location of associated enterprises etc., and same arm’s length analysis are repeated every year, creating compliance burden on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as well as administrative burden on the TPOs. </a:t>
            </a:r>
          </a:p>
          <a:p>
            <a:pPr marL="0" indent="0" algn="just">
              <a:buNone/>
            </a:pPr>
            <a:r>
              <a:rPr lang="en-US" sz="2400" dirty="0">
                <a:latin typeface="Times New Roman" panose="02020603050405020304" pitchFamily="18" charset="0"/>
                <a:cs typeface="Times New Roman" panose="02020603050405020304" pitchFamily="18" charset="0"/>
              </a:rPr>
              <a:t>In view of the same, in such situations, it is proposed to carry out TP assessments in a block.</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192CBD6-24B7-CE66-BC1B-58EFA5DBB0E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5. It is, therefore, proposed to provide that the ALP determined in relation to an international transaction or a specified domestic transaction for any previous year shall apply to the similar transaction for the two consecutive previous years immediately following such previous year. For the same, it is proposed to make the following amendments,–</a:t>
            </a:r>
          </a:p>
          <a:p>
            <a:pPr marL="0" indent="0" algn="just">
              <a:buNone/>
            </a:pPr>
            <a:r>
              <a:rPr lang="en-US" sz="2400" dirty="0">
                <a:latin typeface="Times New Roman" panose="02020603050405020304" pitchFamily="18" charset="0"/>
                <a:cs typeface="Times New Roman" panose="02020603050405020304" pitchFamily="18" charset="0"/>
              </a:rPr>
              <a:t>5.1 Reference to TPO</a:t>
            </a:r>
          </a:p>
          <a:p>
            <a:pPr marL="514350" indent="-514350" algn="just">
              <a:buAutoNum type="romanUcParenBoth"/>
            </a:pPr>
            <a:r>
              <a:rPr lang="en-US" sz="2400" dirty="0">
                <a:latin typeface="Times New Roman" panose="02020603050405020304" pitchFamily="18" charset="0"/>
                <a:cs typeface="Times New Roman" panose="02020603050405020304" pitchFamily="18" charset="0"/>
              </a:rPr>
              <a:t>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shall be required to exercise an option or options for the above effect in the form, manner and within such time period as may be prescribed [new sub-section (3B) in section 92CA];</a:t>
            </a:r>
          </a:p>
          <a:p>
            <a:pPr marL="514350" indent="-514350" algn="just">
              <a:buAutoNum type="romanUcParenBoth"/>
            </a:pPr>
            <a:r>
              <a:rPr lang="en-US" sz="2400" dirty="0">
                <a:latin typeface="Times New Roman" panose="02020603050405020304" pitchFamily="18" charset="0"/>
                <a:cs typeface="Times New Roman" panose="02020603050405020304" pitchFamily="18" charset="0"/>
              </a:rPr>
              <a:t>the TPO may by an order within one month from the end of the month in which such option is exercised, declare that the option is valid subject to the prescribed conditions [new sub-section (3B) in section 92CA]; </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A3A4005-FB31-F5DE-CCBA-57481FE7DC4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(III) if the TPO declares that the option exercised by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is valid,– </a:t>
            </a:r>
          </a:p>
          <a:p>
            <a:pPr algn="just"/>
            <a:r>
              <a:rPr lang="en-US" sz="2400" dirty="0">
                <a:latin typeface="Times New Roman" panose="02020603050405020304" pitchFamily="18" charset="0"/>
                <a:cs typeface="Times New Roman" panose="02020603050405020304" pitchFamily="18" charset="0"/>
              </a:rPr>
              <a:t>the ALP determined in relation to an international transaction or a specified domestic transaction for any previous year shall apply to the similar international transaction or the specified domestic transaction for the two consecutive previous years immediately following such previous year [new sub-section (3B) in section 92CA]; </a:t>
            </a:r>
          </a:p>
          <a:p>
            <a:pPr algn="just"/>
            <a:r>
              <a:rPr lang="en-US" sz="2400" dirty="0">
                <a:latin typeface="Times New Roman" panose="02020603050405020304" pitchFamily="18" charset="0"/>
                <a:cs typeface="Times New Roman" panose="02020603050405020304" pitchFamily="18" charset="0"/>
              </a:rPr>
              <a:t>the TPO shall examine and determine the ALP in relation to such similar transaction for such consecutive previous years, in the order referred to in sub-section (3) of section 92CA [new sub section (4A) in section 92CA]; </a:t>
            </a:r>
          </a:p>
        </p:txBody>
      </p:sp>
      <p:sp>
        <p:nvSpPr>
          <p:cNvPr id="2" name="Footer Placeholder 1">
            <a:extLst>
              <a:ext uri="{FF2B5EF4-FFF2-40B4-BE49-F238E27FC236}">
                <a16:creationId xmlns:a16="http://schemas.microsoft.com/office/drawing/2014/main" id="{35C038A0-E535-B5DC-7AD5-9D705D46FB5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algn="just"/>
            <a:r>
              <a:rPr lang="en-US" sz="2400" dirty="0">
                <a:latin typeface="Times New Roman" panose="02020603050405020304" pitchFamily="18" charset="0"/>
                <a:cs typeface="Times New Roman" panose="02020603050405020304" pitchFamily="18" charset="0"/>
              </a:rPr>
              <a:t>on receipt of such order from the TPO, the AO shall </a:t>
            </a:r>
            <a:r>
              <a:rPr lang="en-US" sz="2400" dirty="0" err="1">
                <a:latin typeface="Times New Roman" panose="02020603050405020304" pitchFamily="18" charset="0"/>
                <a:cs typeface="Times New Roman" panose="02020603050405020304" pitchFamily="18" charset="0"/>
              </a:rPr>
              <a:t>recompute</a:t>
            </a:r>
            <a:r>
              <a:rPr lang="en-US" sz="2400" dirty="0">
                <a:latin typeface="Times New Roman" panose="02020603050405020304" pitchFamily="18" charset="0"/>
                <a:cs typeface="Times New Roman" panose="02020603050405020304" pitchFamily="18" charset="0"/>
              </a:rPr>
              <a:t> the total income of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for such consecutive previous years as per the provisions of sub-section (21) of section 155 [new sub-section (4A) in section 92CA]; </a:t>
            </a:r>
          </a:p>
          <a:p>
            <a:pPr algn="just"/>
            <a:r>
              <a:rPr lang="en-US" sz="2400" dirty="0">
                <a:latin typeface="Times New Roman" panose="02020603050405020304" pitchFamily="18" charset="0"/>
                <a:cs typeface="Times New Roman" panose="02020603050405020304" pitchFamily="18" charset="0"/>
              </a:rPr>
              <a:t>no reference for computation of ALP in relation to such transaction shall be made [new first proviso to sub-section (1) of section 92CA]; </a:t>
            </a:r>
          </a:p>
          <a:p>
            <a:pPr algn="just"/>
            <a:r>
              <a:rPr lang="en-US" sz="2400" dirty="0">
                <a:latin typeface="Times New Roman" panose="02020603050405020304" pitchFamily="18" charset="0"/>
                <a:cs typeface="Times New Roman" panose="02020603050405020304" pitchFamily="18" charset="0"/>
              </a:rPr>
              <a:t>if any reference is made in such scenarios, before or after the above declaration by the TPO, the provisions of sub-section (1) of section 92CA shall have the effect as if no reference is made for such transaction [new second proviso to sub-section (1) of section 92CA]; </a:t>
            </a: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F7A4BE4-12C1-5213-2A2F-810A18B3AB8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(IV) the provisions of exercising option mentioned above and consequent proceedings, shall not apply to any proceedings under Chapter XIV-B [proviso to new sub-section (3B) in section 92CA];</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(V) If any difficulty arises in giving effect to the provisions of sub-section (3B) and sub-section (4A) of section 92CA, the Board may, with the previous approval of the Central Government, issue guidelines for the purpose of removing the difficulty and every guideline issued by the Board shall be laid before each House of Parliament, and shall be binding on the income-tax authorities and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[new sub-section (11) in section 92CA]. </a:t>
            </a:r>
          </a:p>
        </p:txBody>
      </p:sp>
      <p:sp>
        <p:nvSpPr>
          <p:cNvPr id="2" name="Footer Placeholder 1">
            <a:extLst>
              <a:ext uri="{FF2B5EF4-FFF2-40B4-BE49-F238E27FC236}">
                <a16:creationId xmlns:a16="http://schemas.microsoft.com/office/drawing/2014/main" id="{8E3C83DE-A6B4-0986-D242-A69EB2DA4EF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0960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5.2 </a:t>
            </a:r>
            <a:r>
              <a:rPr lang="en-US" sz="2400" b="1" dirty="0" err="1">
                <a:latin typeface="Times New Roman" panose="02020603050405020304" pitchFamily="18" charset="0"/>
                <a:cs typeface="Times New Roman" panose="02020603050405020304" pitchFamily="18" charset="0"/>
              </a:rPr>
              <a:t>Recomputation</a:t>
            </a:r>
            <a:r>
              <a:rPr lang="en-US" sz="2400" b="1" dirty="0">
                <a:latin typeface="Times New Roman" panose="02020603050405020304" pitchFamily="18" charset="0"/>
                <a:cs typeface="Times New Roman" panose="02020603050405020304" pitchFamily="18" charset="0"/>
              </a:rPr>
              <a:t> of income under section 155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 new sub-section (21) shall be inserted in section 155, so that where the ALP determined for an international transaction or a specified domestic transaction for any previous year and the TPO has declared an option exercised by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as valid option in respect of such transaction for two consecutive previous years immediately following such previous year, then:- </a:t>
            </a:r>
          </a:p>
        </p:txBody>
      </p:sp>
      <p:sp>
        <p:nvSpPr>
          <p:cNvPr id="2" name="Footer Placeholder 1">
            <a:extLst>
              <a:ext uri="{FF2B5EF4-FFF2-40B4-BE49-F238E27FC236}">
                <a16:creationId xmlns:a16="http://schemas.microsoft.com/office/drawing/2014/main" id="{2DEEC08C-9D0B-0C88-0DA6-E57B140A73B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(I) the AO shall </a:t>
            </a:r>
            <a:r>
              <a:rPr lang="en-US" sz="2400" dirty="0" err="1">
                <a:latin typeface="Times New Roman" panose="02020603050405020304" pitchFamily="18" charset="0"/>
                <a:cs typeface="Times New Roman" panose="02020603050405020304" pitchFamily="18" charset="0"/>
              </a:rPr>
              <a:t>recompute</a:t>
            </a:r>
            <a:r>
              <a:rPr lang="en-US" sz="2400" dirty="0">
                <a:latin typeface="Times New Roman" panose="02020603050405020304" pitchFamily="18" charset="0"/>
                <a:cs typeface="Times New Roman" panose="02020603050405020304" pitchFamily="18" charset="0"/>
              </a:rPr>
              <a:t> the total income of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for such consecutive previous years, by amending the order of assessment or any intimation or deemed intimation under sub-section (1) of section 143,– </a:t>
            </a:r>
          </a:p>
          <a:p>
            <a:pPr algn="just"/>
            <a:r>
              <a:rPr lang="en-US" sz="2400" dirty="0">
                <a:latin typeface="Times New Roman" panose="02020603050405020304" pitchFamily="18" charset="0"/>
                <a:cs typeface="Times New Roman" panose="02020603050405020304" pitchFamily="18" charset="0"/>
              </a:rPr>
              <a:t>in conformity with the ALP so determined by the TPO under sub-section (4A) of section 92CA in respect of such transaction; </a:t>
            </a:r>
          </a:p>
          <a:p>
            <a:pPr algn="just"/>
            <a:r>
              <a:rPr lang="en-US" sz="2400" dirty="0">
                <a:latin typeface="Times New Roman" panose="02020603050405020304" pitchFamily="18" charset="0"/>
                <a:cs typeface="Times New Roman" panose="02020603050405020304" pitchFamily="18" charset="0"/>
              </a:rPr>
              <a:t>taking into account the directions issued under sub-section (5) of section 144C, if any, for such previous year;</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such </a:t>
            </a:r>
            <a:r>
              <a:rPr lang="en-US" sz="2400" dirty="0" err="1">
                <a:latin typeface="Times New Roman" panose="02020603050405020304" pitchFamily="18" charset="0"/>
                <a:cs typeface="Times New Roman" panose="02020603050405020304" pitchFamily="18" charset="0"/>
              </a:rPr>
              <a:t>recomputation</a:t>
            </a:r>
            <a:r>
              <a:rPr lang="en-US" sz="2400" dirty="0">
                <a:latin typeface="Times New Roman" panose="02020603050405020304" pitchFamily="18" charset="0"/>
                <a:cs typeface="Times New Roman" panose="02020603050405020304" pitchFamily="18" charset="0"/>
              </a:rPr>
              <a:t> shall be done within three months from the end of the month in which the assessment is completed in the case of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for such previous year; </a:t>
            </a:r>
          </a:p>
          <a:p>
            <a:pPr marL="0" indent="0" algn="just">
              <a:buNone/>
            </a:pPr>
            <a:r>
              <a:rPr lang="en-US" sz="2400" dirty="0">
                <a:latin typeface="Times New Roman" panose="02020603050405020304" pitchFamily="18" charset="0"/>
                <a:cs typeface="Times New Roman" panose="02020603050405020304" pitchFamily="18" charset="0"/>
              </a:rPr>
              <a:t>(III) the first and second proviso to sub-section (4) of section 92C shall apply to such </a:t>
            </a:r>
            <a:r>
              <a:rPr lang="en-US" sz="2400" dirty="0" err="1">
                <a:latin typeface="Times New Roman" panose="02020603050405020304" pitchFamily="18" charset="0"/>
                <a:cs typeface="Times New Roman" panose="02020603050405020304" pitchFamily="18" charset="0"/>
              </a:rPr>
              <a:t>recomputation</a:t>
            </a:r>
            <a:r>
              <a:rPr lang="en-US" sz="2400" dirty="0">
                <a:latin typeface="Times New Roman" panose="02020603050405020304" pitchFamily="18" charset="0"/>
                <a:cs typeface="Times New Roman" panose="02020603050405020304" pitchFamily="18" charset="0"/>
              </a:rPr>
              <a:t>; </a:t>
            </a: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A591649-C49B-00CD-9396-B634BF2211B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(IV) such </a:t>
            </a:r>
            <a:r>
              <a:rPr lang="en-US" sz="2400" dirty="0" err="1">
                <a:latin typeface="Times New Roman" panose="02020603050405020304" pitchFamily="18" charset="0"/>
                <a:cs typeface="Times New Roman" panose="02020603050405020304" pitchFamily="18" charset="0"/>
              </a:rPr>
              <a:t>recomputation</a:t>
            </a:r>
            <a:r>
              <a:rPr lang="en-US" sz="2400" dirty="0">
                <a:latin typeface="Times New Roman" panose="02020603050405020304" pitchFamily="18" charset="0"/>
                <a:cs typeface="Times New Roman" panose="02020603050405020304" pitchFamily="18" charset="0"/>
              </a:rPr>
              <a:t> shall be made within three months from the end of the month in which order of assessment or any intimation or deemed intimation is made, in case that is not made before the period of three months as mentioned above.</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6. These amendments will take effect from the 1st day of April, 2026 and shall accordingly, apply in relation to the assessment year 2026-27 and subsequent assessment years.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21 &amp; 45]</a:t>
            </a:r>
          </a:p>
        </p:txBody>
      </p:sp>
      <p:sp>
        <p:nvSpPr>
          <p:cNvPr id="2" name="Footer Placeholder 1">
            <a:extLst>
              <a:ext uri="{FF2B5EF4-FFF2-40B4-BE49-F238E27FC236}">
                <a16:creationId xmlns:a16="http://schemas.microsoft.com/office/drawing/2014/main" id="{FF1E8F97-F5DB-66F4-8B37-6C5F8E80893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26930-EFCC-2626-1F67-5998275579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13DEA0-0042-6B50-7C0A-A57C19E9E9E1}"/>
              </a:ext>
            </a:extLst>
          </p:cNvPr>
          <p:cNvSpPr>
            <a:spLocks noGrp="1"/>
          </p:cNvSpPr>
          <p:nvPr>
            <p:ph idx="1"/>
          </p:nvPr>
        </p:nvSpPr>
        <p:spPr>
          <a:xfrm>
            <a:off x="276367" y="1184797"/>
            <a:ext cx="8516203" cy="4305176"/>
          </a:xfrm>
        </p:spPr>
        <p:txBody>
          <a:bodyPr anchor="ctr">
            <a:normAutofit/>
          </a:bodyPr>
          <a:lstStyle/>
          <a:p>
            <a:pPr marL="0" indent="0" algn="ctr">
              <a:buNone/>
            </a:pPr>
            <a:r>
              <a:rPr lang="en-US" sz="3000" b="1" dirty="0">
                <a:latin typeface="Times New Roman" panose="02020603050405020304" pitchFamily="18" charset="0"/>
                <a:cs typeface="Times New Roman" panose="02020603050405020304" pitchFamily="18" charset="0"/>
              </a:rPr>
              <a:t>FAQ:6- Rationalization of transfer pricing provisions for carrying out multi-year arm’s length price determination</a:t>
            </a:r>
          </a:p>
          <a:p>
            <a:pPr marL="0" indent="0" algn="ctr">
              <a:buNone/>
            </a:pPr>
            <a:endParaRPr lang="en-US" sz="30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F5F8598-F786-ECF7-6D58-1868C447F88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8619084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5BFC4-6893-8ED3-4973-C4D4D4473A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D0DBDC-8CC8-00C1-2255-4F4BCB96EC2D}"/>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transfer pricing provisions?</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Transfer pricing provisions enable computation of income arising from an international transaction or a specified domestic transaction with regard to an Arm’s Length Price (ALP).	</a:t>
            </a:r>
          </a:p>
        </p:txBody>
      </p:sp>
      <p:sp>
        <p:nvSpPr>
          <p:cNvPr id="2" name="Footer Placeholder 1">
            <a:extLst>
              <a:ext uri="{FF2B5EF4-FFF2-40B4-BE49-F238E27FC236}">
                <a16:creationId xmlns:a16="http://schemas.microsoft.com/office/drawing/2014/main" id="{87F9FBF5-CD37-5DE4-DB44-31FEEC54AE6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965176786"/>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89D27-2832-3E0D-6AC5-B2E0DACB9F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44B8AF-4CE9-09C2-BA38-0D14BBACB1BD}"/>
              </a:ext>
            </a:extLst>
          </p:cNvPr>
          <p:cNvSpPr>
            <a:spLocks noGrp="1"/>
          </p:cNvSpPr>
          <p:nvPr>
            <p:ph idx="1"/>
          </p:nvPr>
        </p:nvSpPr>
        <p:spPr>
          <a:xfrm>
            <a:off x="276367" y="228600"/>
            <a:ext cx="8516203" cy="4305176"/>
          </a:xfrm>
        </p:spPr>
        <p:txBody>
          <a:bodyPr>
            <a:noAutofit/>
          </a:bodyPr>
          <a:lstStyle/>
          <a:p>
            <a:pPr marL="0" indent="0" algn="just">
              <a:buNone/>
            </a:pPr>
            <a:r>
              <a:rPr lang="en-US" sz="2250" b="1" dirty="0">
                <a:latin typeface="Times New Roman" panose="02020603050405020304" pitchFamily="18" charset="0"/>
                <a:cs typeface="Times New Roman" panose="02020603050405020304" pitchFamily="18" charset="0"/>
              </a:rPr>
              <a:t>Q.2. How is income computed while reference is made for determination of arm’s length price?</a:t>
            </a:r>
          </a:p>
          <a:p>
            <a:pPr marL="0" indent="0" algn="just">
              <a:buNone/>
            </a:pPr>
            <a:r>
              <a:rPr lang="en-US" sz="2250" b="1" dirty="0">
                <a:latin typeface="Times New Roman" panose="02020603050405020304" pitchFamily="18" charset="0"/>
                <a:cs typeface="Times New Roman" panose="02020603050405020304" pitchFamily="18" charset="0"/>
              </a:rPr>
              <a:t>Ans.</a:t>
            </a:r>
            <a:r>
              <a:rPr lang="en-US" sz="2250" dirty="0">
                <a:latin typeface="Times New Roman" panose="02020603050405020304" pitchFamily="18" charset="0"/>
                <a:cs typeface="Times New Roman" panose="02020603050405020304" pitchFamily="18" charset="0"/>
              </a:rPr>
              <a:t> The determination of ALP in transfer pricing provisions inter alia proceeds in the following manner –</a:t>
            </a:r>
          </a:p>
          <a:p>
            <a:pPr marL="0" indent="0" algn="just">
              <a:buNone/>
            </a:pPr>
            <a:r>
              <a:rPr lang="en-US" sz="2250" dirty="0">
                <a:latin typeface="Times New Roman" panose="02020603050405020304" pitchFamily="18" charset="0"/>
                <a:cs typeface="Times New Roman" panose="02020603050405020304" pitchFamily="18" charset="0"/>
              </a:rPr>
              <a:t>• the Assessing Officer (AO) may, refer the computation of the ALP in relation to an international transaction or a specified domestic transaction entered in any previous year, to the Transfer Pricing Officer (TPO);</a:t>
            </a:r>
          </a:p>
          <a:p>
            <a:pPr marL="0" indent="0" algn="just">
              <a:buNone/>
            </a:pPr>
            <a:r>
              <a:rPr lang="en-US" sz="2250" dirty="0">
                <a:latin typeface="Times New Roman" panose="02020603050405020304" pitchFamily="18" charset="0"/>
                <a:cs typeface="Times New Roman" panose="02020603050405020304" pitchFamily="18" charset="0"/>
              </a:rPr>
              <a:t>• the TPO determines the ALP in relation to the said transaction in accordance with sub- section (3) of section 92C and sends a copy of his order to the AO and to the </a:t>
            </a:r>
            <a:r>
              <a:rPr lang="en-US" sz="2250" dirty="0" err="1">
                <a:latin typeface="Times New Roman" panose="02020603050405020304" pitchFamily="18" charset="0"/>
                <a:cs typeface="Times New Roman" panose="02020603050405020304" pitchFamily="18" charset="0"/>
              </a:rPr>
              <a:t>assessee</a:t>
            </a:r>
            <a:r>
              <a:rPr lang="en-US" sz="2250" dirty="0">
                <a:latin typeface="Times New Roman" panose="02020603050405020304" pitchFamily="18" charset="0"/>
                <a:cs typeface="Times New Roman" panose="02020603050405020304" pitchFamily="18" charset="0"/>
              </a:rPr>
              <a:t>;</a:t>
            </a:r>
          </a:p>
          <a:p>
            <a:pPr marL="0" indent="0" algn="just">
              <a:buNone/>
            </a:pPr>
            <a:r>
              <a:rPr lang="en-US" sz="2250" dirty="0">
                <a:latin typeface="Times New Roman" panose="02020603050405020304" pitchFamily="18" charset="0"/>
                <a:cs typeface="Times New Roman" panose="02020603050405020304" pitchFamily="18" charset="0"/>
              </a:rPr>
              <a:t>• the AO proceeds to compute the total income of the </a:t>
            </a:r>
            <a:r>
              <a:rPr lang="en-US" sz="2250" dirty="0" err="1">
                <a:latin typeface="Times New Roman" panose="02020603050405020304" pitchFamily="18" charset="0"/>
                <a:cs typeface="Times New Roman" panose="02020603050405020304" pitchFamily="18" charset="0"/>
              </a:rPr>
              <a:t>assessee</a:t>
            </a:r>
            <a:r>
              <a:rPr lang="en-US" sz="2250" dirty="0">
                <a:latin typeface="Times New Roman" panose="02020603050405020304" pitchFamily="18" charset="0"/>
                <a:cs typeface="Times New Roman" panose="02020603050405020304" pitchFamily="18" charset="0"/>
              </a:rPr>
              <a:t> for such previous year under sub-section (4) of section 92C in conformity with the ALP as so determined by the TPO.</a:t>
            </a:r>
          </a:p>
          <a:p>
            <a:pPr marL="0" indent="0" algn="just">
              <a:buNone/>
            </a:pPr>
            <a:r>
              <a:rPr lang="en-US" sz="2250" dirty="0">
                <a:latin typeface="Times New Roman" panose="02020603050405020304" pitchFamily="18" charset="0"/>
                <a:cs typeface="Times New Roman" panose="02020603050405020304" pitchFamily="18" charset="0"/>
              </a:rPr>
              <a:t>• This examination is done during a reference made every year and is repetitive.	</a:t>
            </a:r>
          </a:p>
        </p:txBody>
      </p:sp>
      <p:sp>
        <p:nvSpPr>
          <p:cNvPr id="2" name="Footer Placeholder 1">
            <a:extLst>
              <a:ext uri="{FF2B5EF4-FFF2-40B4-BE49-F238E27FC236}">
                <a16:creationId xmlns:a16="http://schemas.microsoft.com/office/drawing/2014/main" id="{CEA161D5-069D-E73E-A532-330B555A849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5132146"/>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31474-EBE3-4FC9-2F97-D3E4321CD0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F10545-5B70-3950-7D4D-1B8AFF49C9D8}"/>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What change is provided under the current Finance Bill to the </a:t>
            </a:r>
            <a:r>
              <a:rPr lang="en-US" sz="2400" b="1" dirty="0" err="1">
                <a:latin typeface="Times New Roman" panose="02020603050405020304" pitchFamily="18" charset="0"/>
                <a:cs typeface="Times New Roman" panose="02020603050405020304" pitchFamily="18" charset="0"/>
              </a:rPr>
              <a:t>assessee</a:t>
            </a:r>
            <a:r>
              <a:rPr lang="en-US" sz="2400" b="1" dirty="0">
                <a:latin typeface="Times New Roman" panose="02020603050405020304" pitchFamily="18" charset="0"/>
                <a:cs typeface="Times New Roman" panose="02020603050405020304" pitchFamily="18" charset="0"/>
              </a:rPr>
              <a:t> for the determination of Arm’s Length Price?</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The </a:t>
            </a:r>
            <a:r>
              <a:rPr lang="en-US" sz="2400" b="1" u="sng" dirty="0" err="1">
                <a:latin typeface="Times New Roman" panose="02020603050405020304" pitchFamily="18" charset="0"/>
                <a:cs typeface="Times New Roman" panose="02020603050405020304" pitchFamily="18" charset="0"/>
              </a:rPr>
              <a:t>assessee</a:t>
            </a:r>
            <a:r>
              <a:rPr lang="en-US" sz="2400" b="1" u="sng" dirty="0">
                <a:latin typeface="Times New Roman" panose="02020603050405020304" pitchFamily="18" charset="0"/>
                <a:cs typeface="Times New Roman" panose="02020603050405020304" pitchFamily="18" charset="0"/>
              </a:rPr>
              <a:t> will have option to get the ALP, determined in relation to an international transaction or a specified domestic transaction for any previous year, applied to a similar transaction for the two consecutive previous years immediately following such previous year. </a:t>
            </a:r>
          </a:p>
          <a:p>
            <a:pPr marL="0" indent="0" algn="just">
              <a:buNone/>
            </a:pPr>
            <a:r>
              <a:rPr lang="en-US" sz="2400" b="1" u="sng" dirty="0">
                <a:latin typeface="Times New Roman" panose="02020603050405020304" pitchFamily="18" charset="0"/>
                <a:cs typeface="Times New Roman" panose="02020603050405020304" pitchFamily="18" charset="0"/>
              </a:rPr>
              <a:t>In effect, the ALP determined in addition to such transaction for a year can be valid for similar transactions for the next 2 years. This shall reduce multiple proceedings for determining ALP for similar transactions.</a:t>
            </a:r>
          </a:p>
        </p:txBody>
      </p:sp>
      <p:sp>
        <p:nvSpPr>
          <p:cNvPr id="2" name="Footer Placeholder 1">
            <a:extLst>
              <a:ext uri="{FF2B5EF4-FFF2-40B4-BE49-F238E27FC236}">
                <a16:creationId xmlns:a16="http://schemas.microsoft.com/office/drawing/2014/main" id="{4D203F9C-238D-B81D-29E8-5014F221D9E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105912592"/>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83D1D-E560-F4E0-D168-626BD1F86F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CA1BE5-AA64-8E32-5E47-A9BAA84152B3}"/>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How will the taxpayer exercise this option?</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taxpayer shall submit the option in a prescribed Form and the manner of filing this Form shall also be provided in the Rules.</a:t>
            </a:r>
          </a:p>
        </p:txBody>
      </p:sp>
      <p:sp>
        <p:nvSpPr>
          <p:cNvPr id="2" name="Footer Placeholder 1">
            <a:extLst>
              <a:ext uri="{FF2B5EF4-FFF2-40B4-BE49-F238E27FC236}">
                <a16:creationId xmlns:a16="http://schemas.microsoft.com/office/drawing/2014/main" id="{91BF3641-7497-457E-E568-4F6EF42129E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749042895"/>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885F1-578F-E631-DC23-D8843D0744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C9BE0B-381E-B8C2-C051-0235C03AE03D}"/>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Q5. When can this option be exercised? Can more than one option be exercised for one assessment year?</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a:t>
            </a:r>
            <a:r>
              <a:rPr lang="en-US" sz="2400" b="1" u="sng" dirty="0" err="1">
                <a:latin typeface="Times New Roman" panose="02020603050405020304" pitchFamily="18" charset="0"/>
                <a:cs typeface="Times New Roman" panose="02020603050405020304" pitchFamily="18" charset="0"/>
              </a:rPr>
              <a:t>assessee</a:t>
            </a:r>
            <a:r>
              <a:rPr lang="en-US" sz="2400" b="1" u="sng" dirty="0">
                <a:latin typeface="Times New Roman" panose="02020603050405020304" pitchFamily="18" charset="0"/>
                <a:cs typeface="Times New Roman" panose="02020603050405020304" pitchFamily="18" charset="0"/>
              </a:rPr>
              <a:t> shall give this option to the TPO during the course of TP proceeding for determination of ALP. </a:t>
            </a:r>
          </a:p>
          <a:p>
            <a:pPr marL="0" indent="0" algn="just">
              <a:buNone/>
            </a:pPr>
            <a:r>
              <a:rPr lang="en-US" sz="2400" b="1" u="sng" dirty="0">
                <a:latin typeface="Times New Roman" panose="02020603050405020304" pitchFamily="18" charset="0"/>
                <a:cs typeface="Times New Roman" panose="02020603050405020304" pitchFamily="18" charset="0"/>
              </a:rPr>
              <a:t>The exact timeline will be prescribed in the Rules. </a:t>
            </a:r>
          </a:p>
          <a:p>
            <a:pPr marL="0" indent="0" algn="just">
              <a:buNone/>
            </a:pPr>
            <a:r>
              <a:rPr lang="en-US" sz="2400" b="1" u="sng" dirty="0">
                <a:latin typeface="Times New Roman" panose="02020603050405020304" pitchFamily="18" charset="0"/>
                <a:cs typeface="Times New Roman" panose="02020603050405020304" pitchFamily="18" charset="0"/>
              </a:rPr>
              <a:t>For transactions of different assessment years, option may be exercised separately. </a:t>
            </a:r>
          </a:p>
          <a:p>
            <a:pPr marL="0" indent="0" algn="just">
              <a:buNone/>
            </a:pPr>
            <a:r>
              <a:rPr lang="en-US" sz="2400" b="1" u="sng" dirty="0">
                <a:latin typeface="Times New Roman" panose="02020603050405020304" pitchFamily="18" charset="0"/>
                <a:cs typeface="Times New Roman" panose="02020603050405020304" pitchFamily="18" charset="0"/>
              </a:rPr>
              <a:t>Thus, multiple options can be exercised for one assessment year.</a:t>
            </a:r>
          </a:p>
        </p:txBody>
      </p:sp>
      <p:sp>
        <p:nvSpPr>
          <p:cNvPr id="2" name="Footer Placeholder 1">
            <a:extLst>
              <a:ext uri="{FF2B5EF4-FFF2-40B4-BE49-F238E27FC236}">
                <a16:creationId xmlns:a16="http://schemas.microsoft.com/office/drawing/2014/main" id="{AEB49715-9994-F9E9-2CF6-4766A99FB4E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46807732"/>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823C9-7886-8101-FC63-6B47D68809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A72293-D3DC-A3A5-B4BD-CF0B40A52A99}"/>
              </a:ext>
            </a:extLst>
          </p:cNvPr>
          <p:cNvSpPr>
            <a:spLocks noGrp="1"/>
          </p:cNvSpPr>
          <p:nvPr>
            <p:ph idx="1"/>
          </p:nvPr>
        </p:nvSpPr>
        <p:spPr>
          <a:xfrm>
            <a:off x="276367" y="4572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Q.6. How shall the option be dealt by the TPO upon exercise of the option as introduced in the current Finance Bill?</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The TPO may by an order within one month from the end of the month in which such option is exercised, declare that the option is valid subject to the prescribed conditions. </a:t>
            </a:r>
          </a:p>
          <a:p>
            <a:pPr marL="0" indent="0" algn="just">
              <a:buNone/>
            </a:pPr>
            <a:r>
              <a:rPr lang="en-US" sz="2400" b="1" u="sng" dirty="0">
                <a:latin typeface="Times New Roman" panose="02020603050405020304" pitchFamily="18" charset="0"/>
                <a:cs typeface="Times New Roman" panose="02020603050405020304" pitchFamily="18" charset="0"/>
              </a:rPr>
              <a:t>For determining validity he will examine whether the transactions of the subsequent years are similar transactions or not.</a:t>
            </a:r>
          </a:p>
        </p:txBody>
      </p:sp>
      <p:sp>
        <p:nvSpPr>
          <p:cNvPr id="2" name="Footer Placeholder 1">
            <a:extLst>
              <a:ext uri="{FF2B5EF4-FFF2-40B4-BE49-F238E27FC236}">
                <a16:creationId xmlns:a16="http://schemas.microsoft.com/office/drawing/2014/main" id="{C326D4FC-3462-94AE-19C6-3CB636DE963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64736208"/>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C3542-EB9B-E9BB-E767-C15D4F8AA3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09BF46-1F77-D70D-3A87-071110D72E30}"/>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Q.7. Can AO make a reference again for a transaction for which a valid option has been exercised by the </a:t>
            </a:r>
            <a:r>
              <a:rPr lang="en-US" sz="2400" b="1" dirty="0" err="1">
                <a:latin typeface="Times New Roman" panose="02020603050405020304" pitchFamily="18" charset="0"/>
                <a:cs typeface="Times New Roman" panose="02020603050405020304" pitchFamily="18" charset="0"/>
              </a:rPr>
              <a:t>assessee</a:t>
            </a:r>
            <a:r>
              <a:rPr lang="en-US" sz="2400" b="1" dirty="0">
                <a:latin typeface="Times New Roman" panose="02020603050405020304" pitchFamily="18" charset="0"/>
                <a:cs typeface="Times New Roman" panose="02020603050405020304" pitchFamily="18" charset="0"/>
              </a:rPr>
              <a:t>?</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A </a:t>
            </a:r>
            <a:r>
              <a:rPr lang="en-US" sz="2400" b="1" u="sng" dirty="0">
                <a:latin typeface="Times New Roman" panose="02020603050405020304" pitchFamily="18" charset="0"/>
                <a:cs typeface="Times New Roman" panose="02020603050405020304" pitchFamily="18" charset="0"/>
              </a:rPr>
              <a:t>reference will not be made again for the transaction for which valid option is exercised. </a:t>
            </a:r>
          </a:p>
          <a:p>
            <a:pPr marL="0" indent="0" algn="just">
              <a:buNone/>
            </a:pPr>
            <a:r>
              <a:rPr lang="en-US" sz="2400" b="1" u="sng" dirty="0">
                <a:latin typeface="Times New Roman" panose="02020603050405020304" pitchFamily="18" charset="0"/>
                <a:cs typeface="Times New Roman" panose="02020603050405020304" pitchFamily="18" charset="0"/>
              </a:rPr>
              <a:t>Even if any reference is made in respect of such transaction, it shall have the effect as if no reference is made for such transaction provided the TPO has passed order determining the option as valid in respect of such transactions.</a:t>
            </a:r>
          </a:p>
        </p:txBody>
      </p:sp>
      <p:sp>
        <p:nvSpPr>
          <p:cNvPr id="2" name="Footer Placeholder 1">
            <a:extLst>
              <a:ext uri="{FF2B5EF4-FFF2-40B4-BE49-F238E27FC236}">
                <a16:creationId xmlns:a16="http://schemas.microsoft.com/office/drawing/2014/main" id="{F3F89CB9-A9CD-2C75-750B-D3F505BF631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702192544"/>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EA1F-8C70-79C4-1A14-4D2FB82BA9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EC9FD3-2BFE-F640-E48C-E89E7C72E876}"/>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Q.8. Do the provisions of exercising option mentioned above and consequent proceedings, apply to search cases?</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No.</a:t>
            </a:r>
          </a:p>
        </p:txBody>
      </p:sp>
      <p:sp>
        <p:nvSpPr>
          <p:cNvPr id="2" name="Footer Placeholder 1">
            <a:extLst>
              <a:ext uri="{FF2B5EF4-FFF2-40B4-BE49-F238E27FC236}">
                <a16:creationId xmlns:a16="http://schemas.microsoft.com/office/drawing/2014/main" id="{D170717C-BEFF-B9E7-8115-ABA7AD74422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266205815"/>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A30B2-D9C9-A7D7-2E48-56CC8AD2A0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24CD85-CCEF-416C-A827-56B07C464A3A}"/>
              </a:ext>
            </a:extLst>
          </p:cNvPr>
          <p:cNvSpPr>
            <a:spLocks noGrp="1"/>
          </p:cNvSpPr>
          <p:nvPr>
            <p:ph idx="1"/>
          </p:nvPr>
        </p:nvSpPr>
        <p:spPr>
          <a:xfrm>
            <a:off x="276367" y="3810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Q.9. How will the income will be recomputed once the TPO has examined and determined the ALP in relation to such similar transaction for such consecutive previous years, in the order?</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AO shall recompute the total income of the </a:t>
            </a:r>
            <a:r>
              <a:rPr lang="en-US" sz="2400" b="1" u="sng" dirty="0" err="1">
                <a:latin typeface="Times New Roman" panose="02020603050405020304" pitchFamily="18" charset="0"/>
                <a:cs typeface="Times New Roman" panose="02020603050405020304" pitchFamily="18" charset="0"/>
              </a:rPr>
              <a:t>assessee</a:t>
            </a:r>
            <a:r>
              <a:rPr lang="en-US" sz="2400" b="1" u="sng" dirty="0">
                <a:latin typeface="Times New Roman" panose="02020603050405020304" pitchFamily="18" charset="0"/>
                <a:cs typeface="Times New Roman" panose="02020603050405020304" pitchFamily="18" charset="0"/>
              </a:rPr>
              <a:t> for such consecutive previous years as per the provisions of sub-section (21) of section 155.</a:t>
            </a:r>
          </a:p>
        </p:txBody>
      </p:sp>
      <p:sp>
        <p:nvSpPr>
          <p:cNvPr id="2" name="Footer Placeholder 1">
            <a:extLst>
              <a:ext uri="{FF2B5EF4-FFF2-40B4-BE49-F238E27FC236}">
                <a16:creationId xmlns:a16="http://schemas.microsoft.com/office/drawing/2014/main" id="{DCCE1688-3CCB-4538-BFDB-5AC4B28E62F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67097096"/>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2728D-6B8E-7564-320E-890D2ACDA6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3B5F04-4F65-EE77-601E-1B8A0B83ED3E}"/>
              </a:ext>
            </a:extLst>
          </p:cNvPr>
          <p:cNvSpPr>
            <a:spLocks noGrp="1"/>
          </p:cNvSpPr>
          <p:nvPr>
            <p:ph idx="1"/>
          </p:nvPr>
        </p:nvSpPr>
        <p:spPr>
          <a:xfrm>
            <a:off x="276367" y="304800"/>
            <a:ext cx="8516203" cy="430517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Q.10.	How will the AO recompute the total income of the 2 consecutive previous years under the provisions of section 155(21) of the Income Act, 1961?</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AO shall recompute the total income of the </a:t>
            </a:r>
            <a:r>
              <a:rPr lang="en-US" sz="2400" b="1" u="sng" dirty="0" err="1">
                <a:latin typeface="Times New Roman" panose="02020603050405020304" pitchFamily="18" charset="0"/>
                <a:cs typeface="Times New Roman" panose="02020603050405020304" pitchFamily="18" charset="0"/>
              </a:rPr>
              <a:t>assessee</a:t>
            </a:r>
            <a:r>
              <a:rPr lang="en-US" sz="2400" b="1" u="sng" dirty="0">
                <a:latin typeface="Times New Roman" panose="02020603050405020304" pitchFamily="18" charset="0"/>
                <a:cs typeface="Times New Roman" panose="02020603050405020304" pitchFamily="18" charset="0"/>
              </a:rPr>
              <a:t> for such consecutive previous years, by amending the order of assessment or any intimation,-</a:t>
            </a:r>
          </a:p>
          <a:p>
            <a:pPr marL="0" indent="0" algn="just">
              <a:buNone/>
            </a:pPr>
            <a:r>
              <a:rPr lang="en-US" sz="2400" b="1" u="sng" dirty="0" err="1">
                <a:latin typeface="Times New Roman" panose="02020603050405020304" pitchFamily="18" charset="0"/>
                <a:cs typeface="Times New Roman" panose="02020603050405020304" pitchFamily="18" charset="0"/>
              </a:rPr>
              <a:t>i</a:t>
            </a:r>
            <a:r>
              <a:rPr lang="en-US" sz="2400" b="1" u="sng" dirty="0">
                <a:latin typeface="Times New Roman" panose="02020603050405020304" pitchFamily="18" charset="0"/>
                <a:cs typeface="Times New Roman" panose="02020603050405020304" pitchFamily="18" charset="0"/>
              </a:rPr>
              <a:t>. in conformity with the ALP so determined by the TPO under sub-section (4A) of section 92CA in respect of such transaction (being a similar transaction);</a:t>
            </a:r>
          </a:p>
          <a:p>
            <a:pPr marL="0" indent="0" algn="just">
              <a:buNone/>
            </a:pPr>
            <a:r>
              <a:rPr lang="en-US" sz="2400" b="1" u="sng" dirty="0">
                <a:latin typeface="Times New Roman" panose="02020603050405020304" pitchFamily="18" charset="0"/>
                <a:cs typeface="Times New Roman" panose="02020603050405020304" pitchFamily="18" charset="0"/>
              </a:rPr>
              <a:t>ii. considering the directions issued under sub-section (5) of section 144C, if any on the referred transaction.</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9ED7B61-BC8C-2D6E-8EC2-D7E81D20E10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677714512"/>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049" y="0"/>
            <a:ext cx="8714492" cy="5901186"/>
          </a:xfrm>
        </p:spPr>
        <p:txBody>
          <a:bodyPr>
            <a:normAutofit/>
          </a:bodyPr>
          <a:lstStyle/>
          <a:p>
            <a:pPr marL="0" indent="0" algn="just">
              <a:buNone/>
            </a:pPr>
            <a:r>
              <a:rPr lang="en-US" sz="2350" b="1" dirty="0">
                <a:latin typeface="Times New Roman" panose="02020603050405020304" pitchFamily="18" charset="0"/>
                <a:cs typeface="Times New Roman" panose="02020603050405020304" pitchFamily="18" charset="0"/>
              </a:rPr>
              <a:t>XXI. Removal of higher TDS/TCS for non-filers of return of income </a:t>
            </a:r>
          </a:p>
          <a:p>
            <a:pPr marL="0" indent="0" algn="just">
              <a:buNone/>
            </a:pPr>
            <a:r>
              <a:rPr lang="en-US" sz="2350" dirty="0">
                <a:latin typeface="Times New Roman" panose="02020603050405020304" pitchFamily="18" charset="0"/>
                <a:cs typeface="Times New Roman" panose="02020603050405020304" pitchFamily="18" charset="0"/>
              </a:rPr>
              <a:t>Section 206AB of the Act, requires deduction of tax at higher rate when the </a:t>
            </a:r>
            <a:r>
              <a:rPr lang="en-US" sz="2350" dirty="0" err="1">
                <a:latin typeface="Times New Roman" panose="02020603050405020304" pitchFamily="18" charset="0"/>
                <a:cs typeface="Times New Roman" panose="02020603050405020304" pitchFamily="18" charset="0"/>
              </a:rPr>
              <a:t>deductee</a:t>
            </a:r>
            <a:r>
              <a:rPr lang="en-US" sz="2350" dirty="0">
                <a:latin typeface="Times New Roman" panose="02020603050405020304" pitchFamily="18" charset="0"/>
                <a:cs typeface="Times New Roman" panose="02020603050405020304" pitchFamily="18" charset="0"/>
              </a:rPr>
              <a:t> specified therein is a non-filer of income-tax return. </a:t>
            </a:r>
          </a:p>
          <a:p>
            <a:pPr marL="0" indent="0" algn="just">
              <a:buNone/>
            </a:pPr>
            <a:r>
              <a:rPr lang="en-US" sz="2350" dirty="0">
                <a:latin typeface="Times New Roman" panose="02020603050405020304" pitchFamily="18" charset="0"/>
                <a:cs typeface="Times New Roman" panose="02020603050405020304" pitchFamily="18" charset="0"/>
              </a:rPr>
              <a:t>Section 206CCA of the Act, requires for collection of tax at higher rate when the </a:t>
            </a:r>
            <a:r>
              <a:rPr lang="en-US" sz="2350" dirty="0" err="1">
                <a:latin typeface="Times New Roman" panose="02020603050405020304" pitchFamily="18" charset="0"/>
                <a:cs typeface="Times New Roman" panose="02020603050405020304" pitchFamily="18" charset="0"/>
              </a:rPr>
              <a:t>collectee</a:t>
            </a:r>
            <a:r>
              <a:rPr lang="en-US" sz="2350" dirty="0">
                <a:latin typeface="Times New Roman" panose="02020603050405020304" pitchFamily="18" charset="0"/>
                <a:cs typeface="Times New Roman" panose="02020603050405020304" pitchFamily="18" charset="0"/>
              </a:rPr>
              <a:t> specified therein is a non-filer of income-tax return. </a:t>
            </a:r>
          </a:p>
          <a:p>
            <a:pPr marL="0" indent="0" algn="just">
              <a:buNone/>
            </a:pPr>
            <a:r>
              <a:rPr lang="en-US" sz="2350" dirty="0">
                <a:latin typeface="Times New Roman" panose="02020603050405020304" pitchFamily="18" charset="0"/>
                <a:cs typeface="Times New Roman" panose="02020603050405020304" pitchFamily="18" charset="0"/>
              </a:rPr>
              <a:t>This is subject to other conditions specified in the two sections. </a:t>
            </a:r>
          </a:p>
          <a:p>
            <a:pPr marL="0" indent="0" algn="just">
              <a:buNone/>
            </a:pPr>
            <a:endParaRPr lang="en-US" sz="2350" dirty="0">
              <a:latin typeface="Times New Roman" panose="02020603050405020304" pitchFamily="18" charset="0"/>
              <a:cs typeface="Times New Roman" panose="02020603050405020304" pitchFamily="18" charset="0"/>
            </a:endParaRPr>
          </a:p>
          <a:p>
            <a:pPr marL="0" indent="0" algn="just">
              <a:buNone/>
            </a:pPr>
            <a:r>
              <a:rPr lang="en-US" sz="2350" dirty="0">
                <a:latin typeface="Times New Roman" panose="02020603050405020304" pitchFamily="18" charset="0"/>
                <a:cs typeface="Times New Roman" panose="02020603050405020304" pitchFamily="18" charset="0"/>
              </a:rPr>
              <a:t>2. </a:t>
            </a:r>
            <a:r>
              <a:rPr lang="en-US" sz="2350" b="1" u="sng" dirty="0">
                <a:latin typeface="Times New Roman" panose="02020603050405020304" pitchFamily="18" charset="0"/>
                <a:cs typeface="Times New Roman" panose="02020603050405020304" pitchFamily="18" charset="0"/>
              </a:rPr>
              <a:t>Representations were received from various stakeholders that it is difficult for the </a:t>
            </a:r>
            <a:r>
              <a:rPr lang="en-US" sz="2350" b="1" u="sng" dirty="0" err="1">
                <a:latin typeface="Times New Roman" panose="02020603050405020304" pitchFamily="18" charset="0"/>
                <a:cs typeface="Times New Roman" panose="02020603050405020304" pitchFamily="18" charset="0"/>
              </a:rPr>
              <a:t>deductor</a:t>
            </a:r>
            <a:r>
              <a:rPr lang="en-US" sz="2350" b="1" u="sng" dirty="0">
                <a:latin typeface="Times New Roman" panose="02020603050405020304" pitchFamily="18" charset="0"/>
                <a:cs typeface="Times New Roman" panose="02020603050405020304" pitchFamily="18" charset="0"/>
              </a:rPr>
              <a:t> / collector, at the time of deduction/ collection, to verify whether returns have been filed by the </a:t>
            </a:r>
            <a:r>
              <a:rPr lang="en-US" sz="2350" b="1" u="sng" dirty="0" err="1">
                <a:latin typeface="Times New Roman" panose="02020603050405020304" pitchFamily="18" charset="0"/>
                <a:cs typeface="Times New Roman" panose="02020603050405020304" pitchFamily="18" charset="0"/>
              </a:rPr>
              <a:t>deductee</a:t>
            </a:r>
            <a:r>
              <a:rPr lang="en-US" sz="2350" b="1" u="sng" dirty="0">
                <a:latin typeface="Times New Roman" panose="02020603050405020304" pitchFamily="18" charset="0"/>
                <a:cs typeface="Times New Roman" panose="02020603050405020304" pitchFamily="18" charset="0"/>
              </a:rPr>
              <a:t>/ </a:t>
            </a:r>
            <a:r>
              <a:rPr lang="en-US" sz="2350" b="1" u="sng" dirty="0" err="1">
                <a:latin typeface="Times New Roman" panose="02020603050405020304" pitchFamily="18" charset="0"/>
                <a:cs typeface="Times New Roman" panose="02020603050405020304" pitchFamily="18" charset="0"/>
              </a:rPr>
              <a:t>collectee</a:t>
            </a:r>
            <a:r>
              <a:rPr lang="en-US" sz="2350" b="1" u="sng" dirty="0">
                <a:latin typeface="Times New Roman" panose="02020603050405020304" pitchFamily="18" charset="0"/>
                <a:cs typeface="Times New Roman" panose="02020603050405020304" pitchFamily="18" charset="0"/>
              </a:rPr>
              <a:t>, resulting in application of higher rates of deduction/collection, blocking of capital and increased compliance burden</a:t>
            </a:r>
            <a:r>
              <a:rPr lang="en-US" sz="2350" dirty="0">
                <a:latin typeface="Times New Roman" panose="02020603050405020304" pitchFamily="18" charset="0"/>
                <a:cs typeface="Times New Roman" panose="02020603050405020304" pitchFamily="18" charset="0"/>
              </a:rPr>
              <a:t>.</a:t>
            </a:r>
          </a:p>
        </p:txBody>
      </p:sp>
      <p:sp>
        <p:nvSpPr>
          <p:cNvPr id="2" name="Footer Placeholder 1">
            <a:extLst>
              <a:ext uri="{FF2B5EF4-FFF2-40B4-BE49-F238E27FC236}">
                <a16:creationId xmlns:a16="http://schemas.microsoft.com/office/drawing/2014/main" id="{3FE87AC9-55DC-9ACD-7576-1636FD62723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a:t>
            </a:r>
            <a:r>
              <a:rPr lang="en-US" sz="2400" b="1" u="sng" dirty="0">
                <a:latin typeface="Times New Roman" panose="02020603050405020304" pitchFamily="18" charset="0"/>
                <a:cs typeface="Times New Roman" panose="02020603050405020304" pitchFamily="18" charset="0"/>
              </a:rPr>
              <a:t>Accordingly, to address this issue and reduce compliance burden for the </a:t>
            </a:r>
            <a:r>
              <a:rPr lang="en-US" sz="2400" b="1" u="sng" dirty="0" err="1">
                <a:latin typeface="Times New Roman" panose="02020603050405020304" pitchFamily="18" charset="0"/>
                <a:cs typeface="Times New Roman" panose="02020603050405020304" pitchFamily="18" charset="0"/>
              </a:rPr>
              <a:t>deductor</a:t>
            </a:r>
            <a:r>
              <a:rPr lang="en-US" sz="2400" b="1" u="sng" dirty="0">
                <a:latin typeface="Times New Roman" panose="02020603050405020304" pitchFamily="18" charset="0"/>
                <a:cs typeface="Times New Roman" panose="02020603050405020304" pitchFamily="18" charset="0"/>
              </a:rPr>
              <a:t>/collector, it is proposed to omit section 206AB of the Act and section 206CCA of the Act.</a:t>
            </a: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These amendments will take effect from the 1st day of April, 2025. </a:t>
            </a:r>
          </a:p>
          <a:p>
            <a:pPr marL="0" indent="0" algn="r">
              <a:buNone/>
            </a:pPr>
            <a:r>
              <a:rPr lang="en-US" sz="2400" b="1" dirty="0">
                <a:latin typeface="Times New Roman" panose="02020603050405020304" pitchFamily="18" charset="0"/>
                <a:cs typeface="Times New Roman" panose="02020603050405020304" pitchFamily="18" charset="0"/>
              </a:rPr>
              <a:t>[Clauses 65, 66 &amp; 68] </a:t>
            </a:r>
          </a:p>
        </p:txBody>
      </p:sp>
      <p:sp>
        <p:nvSpPr>
          <p:cNvPr id="2" name="Footer Placeholder 1">
            <a:extLst>
              <a:ext uri="{FF2B5EF4-FFF2-40B4-BE49-F238E27FC236}">
                <a16:creationId xmlns:a16="http://schemas.microsoft.com/office/drawing/2014/main" id="{DC2B91DD-6F58-65FC-2B00-295FA938F65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30ED1-9FC5-E33D-F241-2462FF56F4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102D95-31D6-C23F-3A04-FE3BB9EE316B}"/>
              </a:ext>
            </a:extLst>
          </p:cNvPr>
          <p:cNvSpPr>
            <a:spLocks noGrp="1"/>
          </p:cNvSpPr>
          <p:nvPr>
            <p:ph idx="1"/>
          </p:nvPr>
        </p:nvSpPr>
        <p:spPr>
          <a:xfrm>
            <a:off x="134775" y="1125620"/>
            <a:ext cx="8716396" cy="4354116"/>
          </a:xfrm>
        </p:spPr>
        <p:txBody>
          <a:bodyPr>
            <a:noAutofit/>
          </a:bodyPr>
          <a:lstStyle/>
          <a:p>
            <a:pPr marL="0" indent="0" algn="ctr">
              <a:buNone/>
            </a:pPr>
            <a:endParaRPr lang="en-US" sz="3000" b="1" dirty="0">
              <a:latin typeface="Times New Roman" panose="02020603050405020304" pitchFamily="18" charset="0"/>
              <a:cs typeface="Times New Roman" panose="02020603050405020304" pitchFamily="18" charset="0"/>
            </a:endParaRPr>
          </a:p>
          <a:p>
            <a:pPr marL="0" indent="0" algn="ctr">
              <a:buNone/>
            </a:pPr>
            <a:endParaRPr lang="en-US" sz="3000" b="1" dirty="0">
              <a:latin typeface="Times New Roman" panose="02020603050405020304" pitchFamily="18" charset="0"/>
              <a:cs typeface="Times New Roman" panose="02020603050405020304" pitchFamily="18" charset="0"/>
            </a:endParaRPr>
          </a:p>
          <a:p>
            <a:pPr marL="0" indent="0" algn="ctr">
              <a:buNone/>
            </a:pPr>
            <a:r>
              <a:rPr lang="en-US" sz="3000" b="1" dirty="0">
                <a:latin typeface="Times New Roman" panose="02020603050405020304" pitchFamily="18" charset="0"/>
                <a:cs typeface="Times New Roman" panose="02020603050405020304" pitchFamily="18" charset="0"/>
              </a:rPr>
              <a:t>FAQ no. 20 Removal of higher TDS/TCS for non-filers of return of income</a:t>
            </a:r>
          </a:p>
        </p:txBody>
      </p:sp>
      <p:sp>
        <p:nvSpPr>
          <p:cNvPr id="2" name="Footer Placeholder 1">
            <a:extLst>
              <a:ext uri="{FF2B5EF4-FFF2-40B4-BE49-F238E27FC236}">
                <a16:creationId xmlns:a16="http://schemas.microsoft.com/office/drawing/2014/main" id="{FA001D17-E4E9-1BE6-B8AF-1B6C30C4BFC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845910132"/>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15743-35E3-D1DC-EE6E-D25A23E09BB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929D80-91C5-FF40-3809-400A982A2059}"/>
              </a:ext>
            </a:extLst>
          </p:cNvPr>
          <p:cNvSpPr>
            <a:spLocks noGrp="1"/>
          </p:cNvSpPr>
          <p:nvPr>
            <p:ph idx="1"/>
          </p:nvPr>
        </p:nvSpPr>
        <p:spPr>
          <a:xfrm>
            <a:off x="199004" y="277243"/>
            <a:ext cx="8716396" cy="466820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provisions of section 206AB and 206CCA of the Act.</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Section 206AB of the Act, mandates deduction of tax at higher rate where the </a:t>
            </a:r>
            <a:r>
              <a:rPr lang="en-US" sz="2400" b="1" u="sng" dirty="0" err="1">
                <a:latin typeface="Times New Roman" panose="02020603050405020304" pitchFamily="18" charset="0"/>
                <a:cs typeface="Times New Roman" panose="02020603050405020304" pitchFamily="18" charset="0"/>
              </a:rPr>
              <a:t>deductee</a:t>
            </a:r>
            <a:r>
              <a:rPr lang="en-US" sz="2400" b="1" u="sng" dirty="0">
                <a:latin typeface="Times New Roman" panose="02020603050405020304" pitchFamily="18" charset="0"/>
                <a:cs typeface="Times New Roman" panose="02020603050405020304" pitchFamily="18" charset="0"/>
              </a:rPr>
              <a:t> is a non-filer of Income Tax Return.</a:t>
            </a:r>
          </a:p>
          <a:p>
            <a:pPr marL="0" indent="0" algn="just">
              <a:buNone/>
            </a:pPr>
            <a:r>
              <a:rPr lang="en-US" sz="2400" b="1" u="sng" dirty="0">
                <a:latin typeface="Times New Roman" panose="02020603050405020304" pitchFamily="18" charset="0"/>
                <a:cs typeface="Times New Roman" panose="02020603050405020304" pitchFamily="18" charset="0"/>
              </a:rPr>
              <a:t>Section 206CCA of the Act, mandates collection of tax at higher rate where the </a:t>
            </a:r>
            <a:r>
              <a:rPr lang="en-US" sz="2400" b="1" u="sng" dirty="0" err="1">
                <a:latin typeface="Times New Roman" panose="02020603050405020304" pitchFamily="18" charset="0"/>
                <a:cs typeface="Times New Roman" panose="02020603050405020304" pitchFamily="18" charset="0"/>
              </a:rPr>
              <a:t>collectee</a:t>
            </a:r>
            <a:r>
              <a:rPr lang="en-US" sz="2400" b="1" u="sng" dirty="0">
                <a:latin typeface="Times New Roman" panose="02020603050405020304" pitchFamily="18" charset="0"/>
                <a:cs typeface="Times New Roman" panose="02020603050405020304" pitchFamily="18" charset="0"/>
              </a:rPr>
              <a:t> is a non-filer of Income Tax Return.</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Q.2 What are the changes brought in Finance Bill 2025 in these sections?</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It is proposed to omit these sections from 01.04.2025 onwards.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769E12B-42D0-8A72-E18F-7E33B5673F7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02062083"/>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60356-324F-8995-55D5-1CDFB4D7FB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67B272-ADED-03FD-49F1-9D1863A70644}"/>
              </a:ext>
            </a:extLst>
          </p:cNvPr>
          <p:cNvSpPr>
            <a:spLocks noGrp="1"/>
          </p:cNvSpPr>
          <p:nvPr>
            <p:ph idx="1"/>
          </p:nvPr>
        </p:nvSpPr>
        <p:spPr>
          <a:xfrm>
            <a:off x="199004" y="228600"/>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Q.3 How will these changes benefit the taxpayers?</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For any </a:t>
            </a:r>
            <a:r>
              <a:rPr lang="en-US" sz="2400" b="1" u="sng" dirty="0" err="1">
                <a:latin typeface="Times New Roman" panose="02020603050405020304" pitchFamily="18" charset="0"/>
                <a:cs typeface="Times New Roman" panose="02020603050405020304" pitchFamily="18" charset="0"/>
              </a:rPr>
              <a:t>deductor</a:t>
            </a:r>
            <a:r>
              <a:rPr lang="en-US" sz="2400" b="1" u="sng" dirty="0">
                <a:latin typeface="Times New Roman" panose="02020603050405020304" pitchFamily="18" charset="0"/>
                <a:cs typeface="Times New Roman" panose="02020603050405020304" pitchFamily="18" charset="0"/>
              </a:rPr>
              <a:t>/collector it is difficult to ascertain whether a return has been filed or not filed by the </a:t>
            </a:r>
            <a:r>
              <a:rPr lang="en-US" sz="2400" b="1" u="sng" dirty="0" err="1">
                <a:latin typeface="Times New Roman" panose="02020603050405020304" pitchFamily="18" charset="0"/>
                <a:cs typeface="Times New Roman" panose="02020603050405020304" pitchFamily="18" charset="0"/>
              </a:rPr>
              <a:t>deductee</a:t>
            </a:r>
            <a:r>
              <a:rPr lang="en-US" sz="2400" b="1" u="sng" dirty="0">
                <a:latin typeface="Times New Roman" panose="02020603050405020304" pitchFamily="18" charset="0"/>
                <a:cs typeface="Times New Roman" panose="02020603050405020304" pitchFamily="18" charset="0"/>
              </a:rPr>
              <a:t>/</a:t>
            </a:r>
            <a:r>
              <a:rPr lang="en-US" sz="2400" b="1" u="sng" dirty="0" err="1">
                <a:latin typeface="Times New Roman" panose="02020603050405020304" pitchFamily="18" charset="0"/>
                <a:cs typeface="Times New Roman" panose="02020603050405020304" pitchFamily="18" charset="0"/>
              </a:rPr>
              <a:t>collectee</a:t>
            </a:r>
            <a:r>
              <a:rPr lang="en-US" sz="2400" b="1" u="sng" dirty="0">
                <a:latin typeface="Times New Roman" panose="02020603050405020304" pitchFamily="18" charset="0"/>
                <a:cs typeface="Times New Roman" panose="02020603050405020304" pitchFamily="18" charset="0"/>
              </a:rPr>
              <a:t>. </a:t>
            </a:r>
          </a:p>
          <a:p>
            <a:pPr marL="0" indent="0" algn="just">
              <a:buNone/>
            </a:pPr>
            <a:r>
              <a:rPr lang="en-US" sz="2400" b="1" u="sng" dirty="0">
                <a:latin typeface="Times New Roman" panose="02020603050405020304" pitchFamily="18" charset="0"/>
                <a:cs typeface="Times New Roman" panose="02020603050405020304" pitchFamily="18" charset="0"/>
              </a:rPr>
              <a:t>Therefore, in case of uncertainty and to avoid default, higher tax is deducted/collected by the </a:t>
            </a:r>
            <a:r>
              <a:rPr lang="en-US" sz="2400" b="1" u="sng" dirty="0" err="1">
                <a:latin typeface="Times New Roman" panose="02020603050405020304" pitchFamily="18" charset="0"/>
                <a:cs typeface="Times New Roman" panose="02020603050405020304" pitchFamily="18" charset="0"/>
              </a:rPr>
              <a:t>deductor</a:t>
            </a:r>
            <a:r>
              <a:rPr lang="en-US" sz="2400" b="1" u="sng" dirty="0">
                <a:latin typeface="Times New Roman" panose="02020603050405020304" pitchFamily="18" charset="0"/>
                <a:cs typeface="Times New Roman" panose="02020603050405020304" pitchFamily="18" charset="0"/>
              </a:rPr>
              <a:t>/collector. </a:t>
            </a:r>
          </a:p>
          <a:p>
            <a:pPr marL="0" indent="0" algn="just">
              <a:buNone/>
            </a:pPr>
            <a:r>
              <a:rPr lang="en-US" sz="2400" b="1" u="sng" dirty="0">
                <a:latin typeface="Times New Roman" panose="02020603050405020304" pitchFamily="18" charset="0"/>
                <a:cs typeface="Times New Roman" panose="02020603050405020304" pitchFamily="18" charset="0"/>
              </a:rPr>
              <a:t>This change will provide certainty and will improve ease of doing business and reduce compliance burden of the </a:t>
            </a:r>
            <a:r>
              <a:rPr lang="en-US" sz="2400" b="1" u="sng" dirty="0" err="1">
                <a:latin typeface="Times New Roman" panose="02020603050405020304" pitchFamily="18" charset="0"/>
                <a:cs typeface="Times New Roman" panose="02020603050405020304" pitchFamily="18" charset="0"/>
              </a:rPr>
              <a:t>deductors</a:t>
            </a:r>
            <a:r>
              <a:rPr lang="en-US" sz="2400" b="1" u="sng" dirty="0">
                <a:latin typeface="Times New Roman" panose="02020603050405020304" pitchFamily="18" charset="0"/>
                <a:cs typeface="Times New Roman" panose="02020603050405020304" pitchFamily="18" charset="0"/>
              </a:rPr>
              <a:t>/collectors of TDS/TCS taxpayers. </a:t>
            </a:r>
          </a:p>
          <a:p>
            <a:pPr marL="0" indent="0" algn="just">
              <a:buNone/>
            </a:pPr>
            <a:r>
              <a:rPr lang="en-US" sz="2400" b="1" u="sng" dirty="0">
                <a:latin typeface="Times New Roman" panose="02020603050405020304" pitchFamily="18" charset="0"/>
                <a:cs typeface="Times New Roman" panose="02020603050405020304" pitchFamily="18" charset="0"/>
              </a:rPr>
              <a:t>However, the higher rates of TDS/TCS in event of invalid PAN or no-PAN shall continue to apply.</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Q.4 From which date these sections will not be applicable?</a:t>
            </a: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provisions of these sections will not be applicable on tax deductions to be made after 01.04.2025.</a:t>
            </a: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109F0BD-9793-5385-689C-729B8DC055F6}"/>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70192476"/>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lstStyle/>
          <a:p>
            <a:pPr marL="0" indent="0" algn="ctr">
              <a:buNone/>
            </a:pPr>
            <a:r>
              <a:rPr lang="en-US" sz="2400" b="1" dirty="0">
                <a:latin typeface="Times New Roman" panose="02020603050405020304" pitchFamily="18" charset="0"/>
                <a:cs typeface="Times New Roman" panose="02020603050405020304" pitchFamily="18" charset="0"/>
              </a:rPr>
              <a:t>D. SOCIO ECONOMIC WELFARE MEASURES</a:t>
            </a:r>
          </a:p>
          <a:p>
            <a:pPr marL="0" indent="0" algn="ctr">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I. Increase in the limits on the income of the employees for the purpose of calculating perquisites </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 existing provisions of clause (2) of section 17 provide, inter-alia, that ‘</a:t>
            </a:r>
            <a:r>
              <a:rPr lang="en-US" sz="2400" b="1" u="sng" dirty="0">
                <a:latin typeface="Times New Roman" panose="02020603050405020304" pitchFamily="18" charset="0"/>
                <a:cs typeface="Times New Roman" panose="02020603050405020304" pitchFamily="18" charset="0"/>
              </a:rPr>
              <a:t>perquisite’ includes the value of any benefit or amenity granted or provided free of cost or at concessional rate</a:t>
            </a:r>
            <a:r>
              <a:rPr lang="en-US" sz="2400" dirty="0">
                <a:latin typeface="Times New Roman" panose="02020603050405020304" pitchFamily="18" charset="0"/>
                <a:cs typeface="Times New Roman" panose="02020603050405020304" pitchFamily="18" charset="0"/>
              </a:rPr>
              <a:t> by any employer (including a company) to </a:t>
            </a:r>
            <a:r>
              <a:rPr lang="en-US" sz="2400" b="1" u="sng" dirty="0">
                <a:latin typeface="Times New Roman" panose="02020603050405020304" pitchFamily="18" charset="0"/>
                <a:cs typeface="Times New Roman" panose="02020603050405020304" pitchFamily="18" charset="0"/>
              </a:rPr>
              <a:t>an employee whose income under the head "Salaries" as a monetary benefit does not exceed fifty thousand rupees.</a:t>
            </a:r>
          </a:p>
          <a:p>
            <a:pPr marL="0" indent="0" algn="just">
              <a:buNone/>
            </a:pPr>
            <a:r>
              <a:rPr lang="en-US" sz="2400" b="1" u="sng" dirty="0">
                <a:latin typeface="Times New Roman" panose="02020603050405020304" pitchFamily="18" charset="0"/>
                <a:cs typeface="Times New Roman" panose="02020603050405020304" pitchFamily="18" charset="0"/>
              </a:rPr>
              <a:t>This upper limit on income was determined by the Finance Act 2001. </a:t>
            </a:r>
          </a:p>
        </p:txBody>
      </p:sp>
      <p:sp>
        <p:nvSpPr>
          <p:cNvPr id="2" name="Footer Placeholder 1">
            <a:extLst>
              <a:ext uri="{FF2B5EF4-FFF2-40B4-BE49-F238E27FC236}">
                <a16:creationId xmlns:a16="http://schemas.microsoft.com/office/drawing/2014/main" id="{03FF86E7-5E4B-B036-713C-7AAF0F54EBC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Further, the proviso to clause (2) of section 17 provides that any </a:t>
            </a:r>
            <a:r>
              <a:rPr lang="en-US" sz="2400" b="1" u="sng" dirty="0">
                <a:latin typeface="Times New Roman" panose="02020603050405020304" pitchFamily="18" charset="0"/>
                <a:cs typeface="Times New Roman" panose="02020603050405020304" pitchFamily="18" charset="0"/>
              </a:rPr>
              <a:t>expenditure incurred by the employer for travel outside India on the medical treatment of an employee or any member of the employee’s family shall not be included in ‘perquisite’, subject to the condition that the gross total income of such employee does not exceed two lakh rupees. </a:t>
            </a:r>
          </a:p>
          <a:p>
            <a:pPr marL="0" indent="0" algn="just">
              <a:buNone/>
            </a:pPr>
            <a:r>
              <a:rPr lang="en-US" sz="2400" b="1" u="sng" dirty="0">
                <a:latin typeface="Times New Roman" panose="02020603050405020304" pitchFamily="18" charset="0"/>
                <a:cs typeface="Times New Roman" panose="02020603050405020304" pitchFamily="18" charset="0"/>
              </a:rPr>
              <a:t>This upper limit on income was determined by the Finance Act, 1993.</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a:t>
            </a:r>
            <a:r>
              <a:rPr lang="en-US" sz="2400" b="1" u="sng" dirty="0">
                <a:latin typeface="Times New Roman" panose="02020603050405020304" pitchFamily="18" charset="0"/>
                <a:cs typeface="Times New Roman" panose="02020603050405020304" pitchFamily="18" charset="0"/>
              </a:rPr>
              <a:t>These limits on the income of the employees for the purpose of calculating perquisites were put in place more than 20 and 30 years ago respectively. </a:t>
            </a:r>
          </a:p>
          <a:p>
            <a:pPr marL="0" indent="0" algn="just">
              <a:buNone/>
            </a:pPr>
            <a:r>
              <a:rPr lang="en-US" sz="2400" b="1" u="sng" dirty="0">
                <a:latin typeface="Times New Roman" panose="02020603050405020304" pitchFamily="18" charset="0"/>
                <a:cs typeface="Times New Roman" panose="02020603050405020304" pitchFamily="18" charset="0"/>
              </a:rPr>
              <a:t>Thus, there is a need to adjust these limits accordingly to take into account changes in standard of living and economic conditions.</a:t>
            </a:r>
          </a:p>
        </p:txBody>
      </p:sp>
      <p:sp>
        <p:nvSpPr>
          <p:cNvPr id="2" name="Footer Placeholder 1">
            <a:extLst>
              <a:ext uri="{FF2B5EF4-FFF2-40B4-BE49-F238E27FC236}">
                <a16:creationId xmlns:a16="http://schemas.microsoft.com/office/drawing/2014/main" id="{4819CD96-B95C-0907-E910-6BF04AD1998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4</a:t>
            </a:r>
            <a:r>
              <a:rPr lang="en-US" sz="2400" b="1" u="sng" dirty="0">
                <a:latin typeface="Times New Roman" panose="02020603050405020304" pitchFamily="18" charset="0"/>
                <a:cs typeface="Times New Roman" panose="02020603050405020304" pitchFamily="18" charset="0"/>
              </a:rPr>
              <a:t>. It is proposed that the provisions of section 17 may be amended so that the power to prescribe rules may be obtained to increase the limit on the gross total income of the employees so that,- </a:t>
            </a:r>
          </a:p>
          <a:p>
            <a:pPr marL="0" indent="0" algn="just">
              <a:buNone/>
            </a:pPr>
            <a:r>
              <a:rPr lang="en-US" sz="2400" b="1" u="sng" dirty="0">
                <a:latin typeface="Times New Roman" panose="02020603050405020304" pitchFamily="18" charset="0"/>
                <a:cs typeface="Times New Roman" panose="02020603050405020304" pitchFamily="18" charset="0"/>
              </a:rPr>
              <a:t>(I) the amenities and benefits received by such employees would be exempt from being treated as perquisites. </a:t>
            </a:r>
          </a:p>
          <a:p>
            <a:pPr marL="514350" indent="-514350" algn="just">
              <a:buAutoNum type="romanUcParenBoth"/>
            </a:pPr>
            <a:endParaRPr lang="en-US" sz="2400" b="1" u="sng" dirty="0">
              <a:latin typeface="Times New Roman" panose="02020603050405020304" pitchFamily="18" charset="0"/>
              <a:cs typeface="Times New Roman" panose="02020603050405020304" pitchFamily="18" charset="0"/>
            </a:endParaRPr>
          </a:p>
          <a:p>
            <a:pPr marL="0" indent="0" algn="just">
              <a:buNone/>
            </a:pPr>
            <a:r>
              <a:rPr lang="en-US" sz="2400" b="1" u="sng" dirty="0">
                <a:latin typeface="Times New Roman" panose="02020603050405020304" pitchFamily="18" charset="0"/>
                <a:cs typeface="Times New Roman" panose="02020603050405020304" pitchFamily="18" charset="0"/>
              </a:rPr>
              <a:t>(II) the expenditure incurred by the employer for travel outside India on the medical treatment of such employee or his family member would not be treated as a perquisite.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5. These amendments will take effect from the 1st day of April, 2026 and shall accordingly, apply in relation to the assessment year 2026-27 and subsequent assessment years. </a:t>
            </a:r>
          </a:p>
          <a:p>
            <a:pPr marL="0" indent="0" algn="r">
              <a:buNone/>
            </a:pPr>
            <a:r>
              <a:rPr lang="en-US" sz="2400" b="1" dirty="0">
                <a:latin typeface="Times New Roman" panose="02020603050405020304" pitchFamily="18" charset="0"/>
                <a:cs typeface="Times New Roman" panose="02020603050405020304" pitchFamily="18" charset="0"/>
              </a:rPr>
              <a:t>[Clause 9] </a:t>
            </a:r>
          </a:p>
        </p:txBody>
      </p:sp>
      <p:sp>
        <p:nvSpPr>
          <p:cNvPr id="2" name="Footer Placeholder 1">
            <a:extLst>
              <a:ext uri="{FF2B5EF4-FFF2-40B4-BE49-F238E27FC236}">
                <a16:creationId xmlns:a16="http://schemas.microsoft.com/office/drawing/2014/main" id="{CCD950F2-5BE7-06A1-6D69-E3B07D02973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37271F-85BE-E2FF-AE50-44146BE698C9}"/>
              </a:ext>
            </a:extLst>
          </p:cNvPr>
          <p:cNvSpPr>
            <a:spLocks noGrp="1"/>
          </p:cNvSpPr>
          <p:nvPr>
            <p:ph idx="1"/>
          </p:nvPr>
        </p:nvSpPr>
        <p:spPr/>
        <p:txBody>
          <a:bodyPr/>
          <a:lstStyle/>
          <a:p>
            <a:pPr marL="82550" indent="0" algn="ctr">
              <a:buNone/>
            </a:pPr>
            <a:endParaRPr lang="en-US" sz="3200" b="1" dirty="0">
              <a:latin typeface="Times New Roman" panose="02020603050405020304" pitchFamily="18" charset="0"/>
              <a:cs typeface="Times New Roman" panose="02020603050405020304" pitchFamily="18" charset="0"/>
            </a:endParaRPr>
          </a:p>
          <a:p>
            <a:pPr marL="82550" indent="0" algn="ctr">
              <a:buNone/>
            </a:pPr>
            <a:endParaRPr lang="en-US" sz="3200" b="1" dirty="0">
              <a:latin typeface="Times New Roman" panose="02020603050405020304" pitchFamily="18" charset="0"/>
              <a:cs typeface="Times New Roman" panose="02020603050405020304" pitchFamily="18" charset="0"/>
            </a:endParaRPr>
          </a:p>
          <a:p>
            <a:pPr marL="82550" indent="0" algn="ctr">
              <a:buNone/>
            </a:pPr>
            <a:r>
              <a:rPr lang="en-US" sz="3200" b="1" dirty="0">
                <a:latin typeface="Times New Roman" panose="02020603050405020304" pitchFamily="18" charset="0"/>
                <a:cs typeface="Times New Roman" panose="02020603050405020304" pitchFamily="18" charset="0"/>
              </a:rPr>
              <a:t>FAQ No. 12: Increase in the limits on the income of the employees for the purpose of calculating perquisites:</a:t>
            </a:r>
          </a:p>
          <a:p>
            <a:pPr marL="82550" indent="0">
              <a:buNone/>
            </a:pPr>
            <a:endParaRPr lang="en-US" dirty="0"/>
          </a:p>
        </p:txBody>
      </p:sp>
      <p:sp>
        <p:nvSpPr>
          <p:cNvPr id="3" name="Footer Placeholder 2">
            <a:extLst>
              <a:ext uri="{FF2B5EF4-FFF2-40B4-BE49-F238E27FC236}">
                <a16:creationId xmlns:a16="http://schemas.microsoft.com/office/drawing/2014/main" id="{289EC105-91A3-2394-923B-371C687FA19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58929319"/>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2286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present provisions that are being amended under section 17 by the Finance Bill 2025?</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The present provisions provide for an upper limit on salary beyond which the following will be treated as perquisites and taxed in the hands of the employees</a:t>
            </a:r>
          </a:p>
          <a:p>
            <a:pPr marL="0" indent="0" algn="just">
              <a:buNone/>
            </a:pPr>
            <a:r>
              <a:rPr lang="en-US" sz="2400" dirty="0">
                <a:latin typeface="Times New Roman" panose="02020603050405020304" pitchFamily="18" charset="0"/>
                <a:cs typeface="Times New Roman" panose="02020603050405020304" pitchFamily="18" charset="0"/>
              </a:rPr>
              <a:t>(a) the amenities and benefits (in general) received from employers</a:t>
            </a:r>
          </a:p>
          <a:p>
            <a:pPr marL="0" indent="0" algn="just">
              <a:buNone/>
            </a:pPr>
            <a:r>
              <a:rPr lang="en-US" sz="2400" dirty="0">
                <a:latin typeface="Times New Roman" panose="02020603050405020304" pitchFamily="18" charset="0"/>
                <a:cs typeface="Times New Roman" panose="02020603050405020304" pitchFamily="18" charset="0"/>
              </a:rPr>
              <a:t>(b) the expenditure incurred by the employer for travel outside India on the medical treatment of an employee or his family member.</a:t>
            </a:r>
          </a:p>
        </p:txBody>
      </p:sp>
      <p:sp>
        <p:nvSpPr>
          <p:cNvPr id="2" name="Footer Placeholder 1">
            <a:extLst>
              <a:ext uri="{FF2B5EF4-FFF2-40B4-BE49-F238E27FC236}">
                <a16:creationId xmlns:a16="http://schemas.microsoft.com/office/drawing/2014/main" id="{2AFD3D63-60FC-AD2D-1B94-002040AD5ED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64319106"/>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04800"/>
            <a:ext cx="8776634" cy="436602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Q.2 What are the changes proposed in the amendment to section 17 by the Finance Bill 2025?</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There are 2 changes proposed to specify the limit on salary so that:</a:t>
            </a:r>
          </a:p>
          <a:p>
            <a:pPr marL="0" indent="0" algn="just">
              <a:buNone/>
            </a:pPr>
            <a:r>
              <a:rPr lang="en-US" sz="2400" b="1" u="sng" dirty="0">
                <a:latin typeface="Times New Roman" panose="02020603050405020304" pitchFamily="18" charset="0"/>
                <a:cs typeface="Times New Roman" panose="02020603050405020304" pitchFamily="18" charset="0"/>
              </a:rPr>
              <a:t>a. The amenities and benefits (in general) received by employees with a salary below certain limit would be exempt from being treated as perquisite. </a:t>
            </a:r>
          </a:p>
          <a:p>
            <a:pPr marL="0" indent="0" algn="just">
              <a:buNone/>
            </a:pPr>
            <a:r>
              <a:rPr lang="en-US" sz="2400" b="1" u="sng" dirty="0">
                <a:latin typeface="Times New Roman" panose="02020603050405020304" pitchFamily="18" charset="0"/>
                <a:cs typeface="Times New Roman" panose="02020603050405020304" pitchFamily="18" charset="0"/>
              </a:rPr>
              <a:t>The limits, presently at Rs 50,000/- per annum, can now be prescribed by the Central Government.</a:t>
            </a:r>
          </a:p>
          <a:p>
            <a:pPr marL="0" indent="0" algn="just">
              <a:buNone/>
            </a:pPr>
            <a:endParaRPr lang="en-US" sz="2400" b="1" u="sng" dirty="0">
              <a:latin typeface="Times New Roman" panose="02020603050405020304" pitchFamily="18" charset="0"/>
              <a:cs typeface="Times New Roman" panose="02020603050405020304" pitchFamily="18" charset="0"/>
            </a:endParaRPr>
          </a:p>
          <a:p>
            <a:pPr marL="0" indent="0" algn="just">
              <a:buNone/>
            </a:pPr>
            <a:r>
              <a:rPr lang="en-US" sz="2400" b="1" u="sng" dirty="0">
                <a:latin typeface="Times New Roman" panose="02020603050405020304" pitchFamily="18" charset="0"/>
                <a:cs typeface="Times New Roman" panose="02020603050405020304" pitchFamily="18" charset="0"/>
              </a:rPr>
              <a:t>b. The expenditure incurred by the employer for travel outside India on the medical treatment of an employee with a salary below a certain limit, or for his family member would not be treated as a perquisite. </a:t>
            </a:r>
          </a:p>
          <a:p>
            <a:pPr marL="0" indent="0" algn="just">
              <a:buNone/>
            </a:pPr>
            <a:r>
              <a:rPr lang="en-US" sz="2400" b="1" u="sng" dirty="0">
                <a:latin typeface="Times New Roman" panose="02020603050405020304" pitchFamily="18" charset="0"/>
                <a:cs typeface="Times New Roman" panose="02020603050405020304" pitchFamily="18" charset="0"/>
              </a:rPr>
              <a:t>Such limits, presently at Rs 2,00,000/- per annum, can now be prescribed by the Central Government.</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FF523B6-A408-7F60-2F37-28C0FBBDC3F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23998814"/>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59" y="304800"/>
            <a:ext cx="8776634"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Q.3 For the amendment proposed in section 17(2)(iii), will the limit on salary apply to all employees?</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In case of a director of the company or a person who has a substantial interest in the company, these amenities and benefits will continue to be treated as perquisites irrespective of the salary earned.</a:t>
            </a:r>
          </a:p>
          <a:p>
            <a:pPr marL="0" indent="0" algn="just">
              <a:buNone/>
            </a:pPr>
            <a:endParaRPr lang="en-US" sz="2400" b="1" u="sng" dirty="0">
              <a:latin typeface="Times New Roman" panose="02020603050405020304" pitchFamily="18" charset="0"/>
              <a:cs typeface="Times New Roman" panose="02020603050405020304" pitchFamily="18" charset="0"/>
            </a:endParaRPr>
          </a:p>
          <a:p>
            <a:pPr marL="0" indent="0" algn="just">
              <a:buNone/>
            </a:pPr>
            <a:r>
              <a:rPr lang="en-US" sz="2400" b="1" u="sng" dirty="0">
                <a:latin typeface="Times New Roman" panose="02020603050405020304" pitchFamily="18" charset="0"/>
                <a:cs typeface="Times New Roman" panose="02020603050405020304" pitchFamily="18" charset="0"/>
              </a:rPr>
              <a:t>Therefore, the limit on salary specified shall only be applicable for an employee who is not a director nor a person who has a substantial interest, in the employer company.</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25F0F47-ADA1-7953-9790-7D241E0C673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49621728"/>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708" y="282178"/>
            <a:ext cx="8689737" cy="436602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If an employer has incurred expenditure for medical treatment and stay abroad of the employee, will this be a perquisite?</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No, the expenditure on medical treatment and stay abroad for any employee, subject to the extent permitted by the Reserve Bank of India, will not be treated as a perquisite. </a:t>
            </a:r>
          </a:p>
          <a:p>
            <a:pPr marL="0" indent="0" algn="just">
              <a:buNone/>
            </a:pPr>
            <a:r>
              <a:rPr lang="en-US" sz="2400" dirty="0">
                <a:latin typeface="Times New Roman" panose="02020603050405020304" pitchFamily="18" charset="0"/>
                <a:cs typeface="Times New Roman" panose="02020603050405020304" pitchFamily="18" charset="0"/>
              </a:rPr>
              <a:t>It is clarified that the proposed amendment [refer (b) in Q.1] relates to travel outside India on medical treatment of an employee or his family member.</a:t>
            </a:r>
          </a:p>
        </p:txBody>
      </p:sp>
      <p:sp>
        <p:nvSpPr>
          <p:cNvPr id="2" name="Footer Placeholder 1">
            <a:extLst>
              <a:ext uri="{FF2B5EF4-FFF2-40B4-BE49-F238E27FC236}">
                <a16:creationId xmlns:a16="http://schemas.microsoft.com/office/drawing/2014/main" id="{C6AA2303-A319-097B-FD05-694D2C39C46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906038290"/>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4BEF0-940D-EEEA-A530-563EC2E4E5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C90CE2-D783-B82A-759F-80DA23B4E5A0}"/>
              </a:ext>
            </a:extLst>
          </p:cNvPr>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0" indent="0" algn="just">
              <a:buNone/>
            </a:pP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146. A number of senior and very senior citizens have very old National Savings Scheme accounts. As interest is no longer payable on such accounts, I propose to exempt withdrawals made from NSS by individuals on or after the 29th of August, 2024. </a:t>
            </a:r>
          </a:p>
          <a:p>
            <a:pPr marL="0" indent="0" algn="just">
              <a:buNone/>
            </a:pP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I am also proposing to allow similar treatment to NPS </a:t>
            </a:r>
            <a:r>
              <a:rPr lang="en-IN" sz="2400" i="1" dirty="0" err="1">
                <a:effectLst/>
                <a:latin typeface="Times New Roman" panose="02020603050405020304" pitchFamily="18" charset="0"/>
                <a:ea typeface="Calibri" panose="020F0502020204030204" pitchFamily="34" charset="0"/>
                <a:cs typeface="Times New Roman" panose="02020603050405020304" pitchFamily="18" charset="0"/>
              </a:rPr>
              <a:t>Vatsalya</a:t>
            </a:r>
            <a:r>
              <a:rPr lang="en-IN" sz="2400" i="1" dirty="0">
                <a:effectLst/>
                <a:latin typeface="Times New Roman" panose="02020603050405020304" pitchFamily="18" charset="0"/>
                <a:ea typeface="Calibri" panose="020F0502020204030204" pitchFamily="34" charset="0"/>
                <a:cs typeface="Times New Roman" panose="02020603050405020304" pitchFamily="18" charset="0"/>
              </a:rPr>
              <a:t> accounts as is available to normal NPS accounts, subject to overall limits.</a:t>
            </a:r>
            <a:endParaRPr lang="en-US" sz="2400" b="1" i="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BFAF559-4225-BF88-E868-2FC951E62D9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138152627"/>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9795" y="258401"/>
            <a:ext cx="8628210" cy="5960198"/>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II. Deduction under section 80CCD for contributions made to NPS </a:t>
            </a:r>
            <a:r>
              <a:rPr lang="en-US" sz="2400" b="1" dirty="0" err="1">
                <a:latin typeface="Times New Roman" panose="02020603050405020304" pitchFamily="18" charset="0"/>
                <a:cs typeface="Times New Roman" panose="02020603050405020304" pitchFamily="18" charset="0"/>
              </a:rPr>
              <a:t>Vatsalya</a:t>
            </a:r>
            <a:r>
              <a:rPr lang="en-US" sz="2400" b="1" dirty="0">
                <a:latin typeface="Times New Roman" panose="02020603050405020304" pitchFamily="18" charset="0"/>
                <a:cs typeface="Times New Roman" panose="02020603050405020304" pitchFamily="18" charset="0"/>
              </a:rPr>
              <a:t> </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 NPS </a:t>
            </a:r>
            <a:r>
              <a:rPr lang="en-US" sz="2400" dirty="0" err="1">
                <a:latin typeface="Times New Roman" panose="02020603050405020304" pitchFamily="18" charset="0"/>
                <a:cs typeface="Times New Roman" panose="02020603050405020304" pitchFamily="18" charset="0"/>
              </a:rPr>
              <a:t>Vatsalya</a:t>
            </a:r>
            <a:r>
              <a:rPr lang="en-US" sz="2400" dirty="0">
                <a:latin typeface="Times New Roman" panose="02020603050405020304" pitchFamily="18" charset="0"/>
                <a:cs typeface="Times New Roman" panose="02020603050405020304" pitchFamily="18" charset="0"/>
              </a:rPr>
              <a:t> Scheme, officially launched on 18 September 2024, enables parents and guardians to start a National Pension Scheme (NPS) account for their children. </a:t>
            </a:r>
          </a:p>
          <a:p>
            <a:pPr marL="0" indent="0" algn="just">
              <a:buNone/>
            </a:pPr>
            <a:r>
              <a:rPr lang="en-US" sz="2400" dirty="0">
                <a:latin typeface="Times New Roman" panose="02020603050405020304" pitchFamily="18" charset="0"/>
                <a:cs typeface="Times New Roman" panose="02020603050405020304" pitchFamily="18" charset="0"/>
              </a:rPr>
              <a:t>This savings-cum pension scheme is designed exclusively for minors and will be operated by the guardian for the exclusive benefit of the minor till they attain majority. </a:t>
            </a:r>
          </a:p>
          <a:p>
            <a:pPr marL="0" indent="0" algn="just">
              <a:buNone/>
            </a:pPr>
            <a:r>
              <a:rPr lang="en-US" sz="2400" dirty="0">
                <a:latin typeface="Times New Roman" panose="02020603050405020304" pitchFamily="18" charset="0"/>
                <a:cs typeface="Times New Roman" panose="02020603050405020304" pitchFamily="18" charset="0"/>
              </a:rPr>
              <a:t>When a minor attains 18 years, the account will continue to be operational, transferred to the child's name with the accumulated corpus and will be shifted into the NPS-Tier 1 Account - All Citizen Model or other non-NPS scheme account.</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32B67AB-A9F0-D508-4DA3-26F11DFA3B7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It is proposed to extend the tax benefits available to the National Pension Scheme (NPS) under Section 80CCD of the Act to the contributions made to the NPS </a:t>
            </a:r>
            <a:r>
              <a:rPr lang="en-US" sz="2400" dirty="0" err="1">
                <a:latin typeface="Times New Roman" panose="02020603050405020304" pitchFamily="18" charset="0"/>
                <a:cs typeface="Times New Roman" panose="02020603050405020304" pitchFamily="18" charset="0"/>
              </a:rPr>
              <a:t>Vatsalya</a:t>
            </a:r>
            <a:r>
              <a:rPr lang="en-US" sz="2400" dirty="0">
                <a:latin typeface="Times New Roman" panose="02020603050405020304" pitchFamily="18" charset="0"/>
                <a:cs typeface="Times New Roman" panose="02020603050405020304" pitchFamily="18" charset="0"/>
              </a:rPr>
              <a:t> accounts, as follows:</a:t>
            </a:r>
          </a:p>
          <a:p>
            <a:pPr marL="0" indent="0" algn="just">
              <a:buNone/>
            </a:pPr>
            <a:r>
              <a:rPr lang="en-US" sz="2400" dirty="0">
                <a:latin typeface="Times New Roman" panose="02020603050405020304" pitchFamily="18" charset="0"/>
                <a:cs typeface="Times New Roman" panose="02020603050405020304" pitchFamily="18" charset="0"/>
              </a:rPr>
              <a:t> (I) A deduction to be allowed to the parent/guardian’s total income, of the amount paid or deposited in the account of any minor under the NPS to a maximum of </a:t>
            </a:r>
            <a:r>
              <a:rPr lang="en-US" sz="2400" dirty="0" err="1">
                <a:latin typeface="Times New Roman" panose="02020603050405020304" pitchFamily="18" charset="0"/>
                <a:cs typeface="Times New Roman" panose="02020603050405020304" pitchFamily="18" charset="0"/>
              </a:rPr>
              <a:t>Rs</a:t>
            </a:r>
            <a:r>
              <a:rPr lang="en-US" sz="2400" dirty="0">
                <a:latin typeface="Times New Roman" panose="02020603050405020304" pitchFamily="18" charset="0"/>
                <a:cs typeface="Times New Roman" panose="02020603050405020304" pitchFamily="18" charset="0"/>
              </a:rPr>
              <a:t> 50,000/- overall as mandated under sub-section (1B) of section 80CCD;</a:t>
            </a:r>
          </a:p>
          <a:p>
            <a:pPr marL="0" indent="0" algn="just">
              <a:buNone/>
            </a:pPr>
            <a:r>
              <a:rPr lang="en-US" sz="2400" dirty="0">
                <a:latin typeface="Times New Roman" panose="02020603050405020304" pitchFamily="18" charset="0"/>
                <a:cs typeface="Times New Roman" panose="02020603050405020304" pitchFamily="18" charset="0"/>
              </a:rPr>
              <a:t>(II) The amount on which deduction has been allowed under sub-section (1B) of section 80CCD or any amount accrued thereon, will be charged to tax when such amount is withdrawn, in the case where deposit was made in the account of a minor; and</a:t>
            </a:r>
          </a:p>
          <a:p>
            <a:pPr marL="0" indent="0" algn="just">
              <a:buNone/>
            </a:pPr>
            <a:r>
              <a:rPr lang="en-US" sz="2400" dirty="0">
                <a:latin typeface="Times New Roman" panose="02020603050405020304" pitchFamily="18" charset="0"/>
                <a:cs typeface="Times New Roman" panose="02020603050405020304" pitchFamily="18" charset="0"/>
              </a:rPr>
              <a:t>(III) The amount on which deduction has been allowed and is received on closure of the account due to the death of the minor shall not be deemed to be the income of the parent/guardian; </a:t>
            </a:r>
          </a:p>
        </p:txBody>
      </p:sp>
      <p:sp>
        <p:nvSpPr>
          <p:cNvPr id="2" name="Footer Placeholder 1">
            <a:extLst>
              <a:ext uri="{FF2B5EF4-FFF2-40B4-BE49-F238E27FC236}">
                <a16:creationId xmlns:a16="http://schemas.microsoft.com/office/drawing/2014/main" id="{F31DDDAB-1101-C85A-07C4-62BB5AB0E8F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3. The NPS </a:t>
            </a:r>
            <a:r>
              <a:rPr lang="en-US" sz="2400" dirty="0" err="1">
                <a:latin typeface="Times New Roman" panose="02020603050405020304" pitchFamily="18" charset="0"/>
                <a:cs typeface="Times New Roman" panose="02020603050405020304" pitchFamily="18" charset="0"/>
              </a:rPr>
              <a:t>Vatsalya</a:t>
            </a:r>
            <a:r>
              <a:rPr lang="en-US" sz="2400" dirty="0">
                <a:latin typeface="Times New Roman" panose="02020603050405020304" pitchFamily="18" charset="0"/>
                <a:cs typeface="Times New Roman" panose="02020603050405020304" pitchFamily="18" charset="0"/>
              </a:rPr>
              <a:t> Scheme also allows for partial withdrawal from the minor’s account to address certain contingency situations like education, treatment of specified illnesses and disability (of more than 75%) of the minor. </a:t>
            </a:r>
          </a:p>
          <a:p>
            <a:pPr marL="0" indent="0" algn="just">
              <a:buNone/>
            </a:pPr>
            <a:r>
              <a:rPr lang="en-US" sz="2400" dirty="0">
                <a:latin typeface="Times New Roman" panose="02020603050405020304" pitchFamily="18" charset="0"/>
                <a:cs typeface="Times New Roman" panose="02020603050405020304" pitchFamily="18" charset="0"/>
              </a:rPr>
              <a:t>Accordingly, it is also proposed to insert a clause (12BA) in section 10 of the Act, which provides that any income received on partial withdrawal made out of the minor’s account, shall not be included in the total income of the parent/guardian to the extent it does not exceed 25% of the amount of contributions made by him and in accordance with the terms and conditions, specified under the Pension Fund Regulatory and Development Authority Act, 2013 (23 of 2013) and the regulations made thereunder. </a:t>
            </a:r>
          </a:p>
        </p:txBody>
      </p:sp>
      <p:sp>
        <p:nvSpPr>
          <p:cNvPr id="2" name="Footer Placeholder 1">
            <a:extLst>
              <a:ext uri="{FF2B5EF4-FFF2-40B4-BE49-F238E27FC236}">
                <a16:creationId xmlns:a16="http://schemas.microsoft.com/office/drawing/2014/main" id="{350C2A6B-8869-3A63-D6DB-F579DBB40AC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4. These amendments will take effect from the 1st day of April, 2026, and shall accordingly, apply in relation to the assessment year 2026-27 and subsequent assessment years.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6 &amp; 17] </a:t>
            </a:r>
          </a:p>
        </p:txBody>
      </p:sp>
      <p:sp>
        <p:nvSpPr>
          <p:cNvPr id="2" name="Footer Placeholder 1">
            <a:extLst>
              <a:ext uri="{FF2B5EF4-FFF2-40B4-BE49-F238E27FC236}">
                <a16:creationId xmlns:a16="http://schemas.microsoft.com/office/drawing/2014/main" id="{69ACB9D1-C968-7596-AAA5-D8B2B9E1D9D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2D41CD-2EDB-A88E-A5AA-3A260A50291F}"/>
              </a:ext>
            </a:extLst>
          </p:cNvPr>
          <p:cNvSpPr>
            <a:spLocks noGrp="1"/>
          </p:cNvSpPr>
          <p:nvPr>
            <p:ph idx="1"/>
          </p:nvPr>
        </p:nvSpPr>
        <p:spPr/>
        <p:txBody>
          <a:bodyPr/>
          <a:lstStyle/>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r>
              <a:rPr lang="en-US" sz="3600" b="1" dirty="0">
                <a:latin typeface="Times New Roman" panose="02020603050405020304" pitchFamily="18" charset="0"/>
                <a:cs typeface="Times New Roman" panose="02020603050405020304" pitchFamily="18" charset="0"/>
              </a:rPr>
              <a:t>FAQ 16: Deduction u/s 80CCD for contributions made to the NPS </a:t>
            </a:r>
            <a:r>
              <a:rPr lang="en-US" sz="3600" b="1" dirty="0" err="1">
                <a:latin typeface="Times New Roman" panose="02020603050405020304" pitchFamily="18" charset="0"/>
                <a:cs typeface="Times New Roman" panose="02020603050405020304" pitchFamily="18" charset="0"/>
              </a:rPr>
              <a:t>Vatsalya</a:t>
            </a:r>
            <a:endParaRPr lang="en-US" sz="3600" dirty="0">
              <a:latin typeface="Times New Roman" panose="02020603050405020304" pitchFamily="18" charset="0"/>
              <a:cs typeface="Times New Roman" panose="02020603050405020304" pitchFamily="18" charset="0"/>
            </a:endParaRPr>
          </a:p>
          <a:p>
            <a:pPr marL="82550" indent="0">
              <a:buNone/>
            </a:pPr>
            <a:endParaRPr lang="en-US" dirty="0"/>
          </a:p>
        </p:txBody>
      </p:sp>
      <p:sp>
        <p:nvSpPr>
          <p:cNvPr id="3" name="Footer Placeholder 2">
            <a:extLst>
              <a:ext uri="{FF2B5EF4-FFF2-40B4-BE49-F238E27FC236}">
                <a16:creationId xmlns:a16="http://schemas.microsoft.com/office/drawing/2014/main" id="{1C8F87D7-6130-BFA9-3EBE-6C3743324F3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31192473"/>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D5933-D2A1-354A-ABB5-47BFF2F6F5E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D7A46D-6687-BFB9-BE6E-8490A46499B6}"/>
              </a:ext>
            </a:extLst>
          </p:cNvPr>
          <p:cNvSpPr>
            <a:spLocks noGrp="1"/>
          </p:cNvSpPr>
          <p:nvPr>
            <p:ph idx="1"/>
          </p:nvPr>
        </p:nvSpPr>
        <p:spPr>
          <a:xfrm>
            <a:off x="165483" y="381000"/>
            <a:ext cx="8716396" cy="4354116"/>
          </a:xfrm>
        </p:spPr>
        <p:txBody>
          <a:bodyPr>
            <a:normAutofit/>
          </a:bodyPr>
          <a:lstStyle/>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Q1. What is NPS </a:t>
            </a:r>
            <a:r>
              <a:rPr lang="en-US" sz="2400" b="1" dirty="0" err="1">
                <a:latin typeface="Times New Roman" panose="02020603050405020304" pitchFamily="18" charset="0"/>
                <a:cs typeface="Times New Roman" panose="02020603050405020304" pitchFamily="18" charset="0"/>
              </a:rPr>
              <a:t>Vatsalya</a:t>
            </a:r>
            <a:r>
              <a:rPr lang="en-US" sz="2400" b="1" dirty="0">
                <a:latin typeface="Times New Roman" panose="02020603050405020304" pitchFamily="18" charset="0"/>
                <a:cs typeface="Times New Roman" panose="02020603050405020304" pitchFamily="18" charset="0"/>
              </a:rPr>
              <a:t> Scheme?</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This Scheme was notified by the Pension Fund Regulatory and Development Authority and allows parents and guardians to maintain NPS account for their minor children.</a:t>
            </a:r>
          </a:p>
          <a:p>
            <a:pPr marL="0" indent="0" algn="just">
              <a:buNone/>
            </a:pPr>
            <a:r>
              <a:rPr lang="en-US" sz="2400" dirty="0">
                <a:latin typeface="Times New Roman" panose="02020603050405020304" pitchFamily="18" charset="0"/>
                <a:cs typeface="Times New Roman" panose="02020603050405020304" pitchFamily="18" charset="0"/>
              </a:rPr>
              <a:t>This Scheme was launched on 18.09.2024.</a:t>
            </a:r>
          </a:p>
        </p:txBody>
      </p:sp>
      <p:sp>
        <p:nvSpPr>
          <p:cNvPr id="2" name="Footer Placeholder 1">
            <a:extLst>
              <a:ext uri="{FF2B5EF4-FFF2-40B4-BE49-F238E27FC236}">
                <a16:creationId xmlns:a16="http://schemas.microsoft.com/office/drawing/2014/main" id="{E8F82703-E59C-DF9D-0780-51416099CD9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458573080"/>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26DA-7BB5-A1A4-D106-66888F006E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FC8146-FB69-A8D2-0EFC-A4DFDE4A67EF}"/>
              </a:ext>
            </a:extLst>
          </p:cNvPr>
          <p:cNvSpPr>
            <a:spLocks noGrp="1"/>
          </p:cNvSpPr>
          <p:nvPr>
            <p:ph idx="1"/>
          </p:nvPr>
        </p:nvSpPr>
        <p:spPr>
          <a:xfrm>
            <a:off x="165483" y="4572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 2 What are the present provisions of section 80CCD?</a:t>
            </a: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dirty="0">
                <a:latin typeface="Times New Roman" panose="02020603050405020304" pitchFamily="18" charset="0"/>
                <a:cs typeface="Times New Roman" panose="02020603050405020304" pitchFamily="18" charset="0"/>
              </a:rPr>
              <a:t>Section 80CCD allows for a deduction to income for the contributions made to the National Pension Scheme either by an employer and an employee or by any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a:t>
            </a:r>
          </a:p>
          <a:p>
            <a:pPr marL="0" indent="0" algn="just">
              <a:buNone/>
            </a:pPr>
            <a:r>
              <a:rPr lang="en-US" sz="2400" dirty="0">
                <a:latin typeface="Times New Roman" panose="02020603050405020304" pitchFamily="18" charset="0"/>
                <a:cs typeface="Times New Roman" panose="02020603050405020304" pitchFamily="18" charset="0"/>
              </a:rPr>
              <a:t>The withdrawal of the contributions is taxable subject to certain conditions.</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E21D254-0D10-EA6B-79C9-283922F3CE6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7434648"/>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EA17-966B-D7CA-78C2-D41963110B4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C89BAF-9E35-BD1E-DAC6-1A4508539A0E}"/>
              </a:ext>
            </a:extLst>
          </p:cNvPr>
          <p:cNvSpPr>
            <a:spLocks noGrp="1"/>
          </p:cNvSpPr>
          <p:nvPr>
            <p:ph idx="1"/>
          </p:nvPr>
        </p:nvSpPr>
        <p:spPr>
          <a:xfrm>
            <a:off x="134775" y="304800"/>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Q.3 What are the benefits allowed for NPS </a:t>
            </a:r>
            <a:r>
              <a:rPr lang="en-US" sz="2400" b="1" dirty="0" err="1">
                <a:latin typeface="Times New Roman" panose="02020603050405020304" pitchFamily="18" charset="0"/>
                <a:cs typeface="Times New Roman" panose="02020603050405020304" pitchFamily="18" charset="0"/>
              </a:rPr>
              <a:t>Vatsalya</a:t>
            </a:r>
            <a:r>
              <a:rPr lang="en-US" sz="2400" b="1" dirty="0">
                <a:latin typeface="Times New Roman" panose="02020603050405020304" pitchFamily="18" charset="0"/>
                <a:cs typeface="Times New Roman" panose="02020603050405020304" pitchFamily="18" charset="0"/>
              </a:rPr>
              <a:t> in Finance Bill, 2025?</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Scope of section 80CCD is proposed to be extended:</a:t>
            </a:r>
          </a:p>
          <a:p>
            <a:pPr algn="just">
              <a:buFont typeface="Wingdings" panose="05000000000000000000" pitchFamily="2" charset="2"/>
              <a:buChar char="Ø"/>
            </a:pPr>
            <a:r>
              <a:rPr lang="en-US" sz="2400" b="1" u="sng" dirty="0">
                <a:latin typeface="Times New Roman" panose="02020603050405020304" pitchFamily="18" charset="0"/>
                <a:cs typeface="Times New Roman" panose="02020603050405020304" pitchFamily="18" charset="0"/>
              </a:rPr>
              <a:t>Deduction shall now be allowed to the parent/guardian under the old taxation regime for amount deposited in the account of any minor child (up to 2 children) under the NPS-</a:t>
            </a:r>
            <a:r>
              <a:rPr lang="en-US" sz="2400" b="1" u="sng" dirty="0" err="1">
                <a:latin typeface="Times New Roman" panose="02020603050405020304" pitchFamily="18" charset="0"/>
                <a:cs typeface="Times New Roman" panose="02020603050405020304" pitchFamily="18" charset="0"/>
              </a:rPr>
              <a:t>Vatsalya</a:t>
            </a:r>
            <a:r>
              <a:rPr lang="en-US" sz="2400" b="1" u="sng" dirty="0">
                <a:latin typeface="Times New Roman" panose="02020603050405020304" pitchFamily="18" charset="0"/>
                <a:cs typeface="Times New Roman" panose="02020603050405020304" pitchFamily="18" charset="0"/>
              </a:rPr>
              <a:t> also.</a:t>
            </a:r>
          </a:p>
          <a:p>
            <a:pPr algn="just">
              <a:buFont typeface="Wingdings" panose="05000000000000000000" pitchFamily="2" charset="2"/>
              <a:buChar char="Ø"/>
            </a:pPr>
            <a:endParaRPr lang="en-US" sz="2400" b="1" u="sng"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b="1" u="sng" dirty="0">
                <a:latin typeface="Times New Roman" panose="02020603050405020304" pitchFamily="18" charset="0"/>
                <a:cs typeface="Times New Roman" panose="02020603050405020304" pitchFamily="18" charset="0"/>
              </a:rPr>
              <a:t>Proposed deduction shall be allowed u/s 80CCD(1B).</a:t>
            </a:r>
          </a:p>
          <a:p>
            <a:pPr algn="just">
              <a:buFont typeface="Wingdings" panose="05000000000000000000" pitchFamily="2" charset="2"/>
              <a:buChar char="Ø"/>
            </a:pPr>
            <a:endParaRPr lang="en-US" sz="2400" b="1" u="sng"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b="1" u="sng" dirty="0">
                <a:latin typeface="Times New Roman" panose="02020603050405020304" pitchFamily="18" charset="0"/>
                <a:cs typeface="Times New Roman" panose="02020603050405020304" pitchFamily="18" charset="0"/>
              </a:rPr>
              <a:t>Overall cap of Rs. 50,000 under the said sub-section (cumulatively for self and such minor child (up to 2 children) shall continue as earlier.</a:t>
            </a:r>
          </a:p>
        </p:txBody>
      </p:sp>
      <p:sp>
        <p:nvSpPr>
          <p:cNvPr id="2" name="Footer Placeholder 1">
            <a:extLst>
              <a:ext uri="{FF2B5EF4-FFF2-40B4-BE49-F238E27FC236}">
                <a16:creationId xmlns:a16="http://schemas.microsoft.com/office/drawing/2014/main" id="{1FB86D91-F2B2-247E-411B-DEDD23E0003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44113940"/>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AE5E5-0CB0-EB3D-70ED-5EF27B7ED4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4684-5795-D90B-05EE-1D2C5B4F8CB3}"/>
              </a:ext>
            </a:extLst>
          </p:cNvPr>
          <p:cNvSpPr>
            <a:spLocks noGrp="1"/>
          </p:cNvSpPr>
          <p:nvPr>
            <p:ph idx="1"/>
          </p:nvPr>
        </p:nvSpPr>
        <p:spPr>
          <a:xfrm>
            <a:off x="134775" y="3810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What will happen to the contribution in NPS-</a:t>
            </a:r>
            <a:r>
              <a:rPr lang="en-US" sz="2400" b="1" dirty="0" err="1">
                <a:latin typeface="Times New Roman" panose="02020603050405020304" pitchFamily="18" charset="0"/>
                <a:cs typeface="Times New Roman" panose="02020603050405020304" pitchFamily="18" charset="0"/>
              </a:rPr>
              <a:t>Vatsalya</a:t>
            </a:r>
            <a:r>
              <a:rPr lang="en-US" sz="2400" b="1" dirty="0">
                <a:latin typeface="Times New Roman" panose="02020603050405020304" pitchFamily="18" charset="0"/>
                <a:cs typeface="Times New Roman" panose="02020603050405020304" pitchFamily="18" charset="0"/>
              </a:rPr>
              <a:t> when the amount is withdrawn?</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Partial withdrawal </a:t>
            </a:r>
            <a:r>
              <a:rPr lang="en-US" sz="2400" b="1" u="sng" dirty="0" err="1">
                <a:latin typeface="Times New Roman" panose="02020603050405020304" pitchFamily="18" charset="0"/>
                <a:cs typeface="Times New Roman" panose="02020603050405020304" pitchFamily="18" charset="0"/>
              </a:rPr>
              <a:t>upto</a:t>
            </a:r>
            <a:r>
              <a:rPr lang="en-US" sz="2400" b="1" u="sng" dirty="0">
                <a:latin typeface="Times New Roman" panose="02020603050405020304" pitchFamily="18" charset="0"/>
                <a:cs typeface="Times New Roman" panose="02020603050405020304" pitchFamily="18" charset="0"/>
              </a:rPr>
              <a:t> 25% of contribution, in accordance with the Scheme is allowed exemption u/s 10(12BA) by Finance Bill 2025.</a:t>
            </a:r>
          </a:p>
          <a:p>
            <a:pPr marL="0" indent="0" algn="just">
              <a:buNone/>
            </a:pPr>
            <a:r>
              <a:rPr lang="en-US" sz="2400" b="1" u="sng" dirty="0">
                <a:latin typeface="Times New Roman" panose="02020603050405020304" pitchFamily="18" charset="0"/>
                <a:cs typeface="Times New Roman" panose="02020603050405020304" pitchFamily="18" charset="0"/>
              </a:rPr>
              <a:t>When the contribution is finally withdrawn, the amount on which deduction is allowed earlier, will be charged to tax</a:t>
            </a:r>
          </a:p>
        </p:txBody>
      </p:sp>
      <p:sp>
        <p:nvSpPr>
          <p:cNvPr id="2" name="Footer Placeholder 1">
            <a:extLst>
              <a:ext uri="{FF2B5EF4-FFF2-40B4-BE49-F238E27FC236}">
                <a16:creationId xmlns:a16="http://schemas.microsoft.com/office/drawing/2014/main" id="{63CE4872-1276-B4E8-A527-2E4648F0C88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375098256"/>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89958-0FDE-ABC8-BA06-D5C8505A8A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12F5CF-306D-7C97-4AD7-6F65D5B87CDB}"/>
              </a:ext>
            </a:extLst>
          </p:cNvPr>
          <p:cNvSpPr>
            <a:spLocks noGrp="1"/>
          </p:cNvSpPr>
          <p:nvPr>
            <p:ph idx="1"/>
          </p:nvPr>
        </p:nvSpPr>
        <p:spPr>
          <a:xfrm>
            <a:off x="134775" y="381000"/>
            <a:ext cx="8716396" cy="4789528"/>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Q.5 When will the tax benefit for NPS-</a:t>
            </a:r>
            <a:r>
              <a:rPr lang="en-US" sz="2400" b="1" dirty="0" err="1">
                <a:latin typeface="Times New Roman" panose="02020603050405020304" pitchFamily="18" charset="0"/>
                <a:cs typeface="Times New Roman" panose="02020603050405020304" pitchFamily="18" charset="0"/>
              </a:rPr>
              <a:t>Vatsalya</a:t>
            </a:r>
            <a:r>
              <a:rPr lang="en-US" sz="2400" b="1" dirty="0">
                <a:latin typeface="Times New Roman" panose="02020603050405020304" pitchFamily="18" charset="0"/>
                <a:cs typeface="Times New Roman" panose="02020603050405020304" pitchFamily="18" charset="0"/>
              </a:rPr>
              <a:t> be available?</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From previous year 2025-2026 i.e. assessment year 2026-27 onwards.</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1ABEF48-E5A4-BA86-18FB-5DA203E71AE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287730684"/>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III. Exemption to withdrawals by Individuals from National Savings Scheme from taxation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Section 80CCA, inter-alia, provides for a deduction to an individual, or a Hindu undivided family, for any amount deposited in the National Savings Scheme (NSS). </a:t>
            </a:r>
          </a:p>
          <a:p>
            <a:pPr marL="0" indent="0" algn="just">
              <a:buNone/>
            </a:pPr>
            <a:r>
              <a:rPr lang="en-US" sz="2400" dirty="0">
                <a:latin typeface="Times New Roman" panose="02020603050405020304" pitchFamily="18" charset="0"/>
                <a:cs typeface="Times New Roman" panose="02020603050405020304" pitchFamily="18" charset="0"/>
              </a:rPr>
              <a:t>It is also provided that no deduction would be allowed in relation to such amount on or after the 1st day of April, 1992.</a:t>
            </a:r>
          </a:p>
        </p:txBody>
      </p:sp>
      <p:sp>
        <p:nvSpPr>
          <p:cNvPr id="2" name="Footer Placeholder 1">
            <a:extLst>
              <a:ext uri="{FF2B5EF4-FFF2-40B4-BE49-F238E27FC236}">
                <a16:creationId xmlns:a16="http://schemas.microsoft.com/office/drawing/2014/main" id="{7351858F-6CB1-A0F8-3A6A-906FED69317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Sub-section (2) of section 80CCA, inter-alia, provides that where such amount, together with the interest accrued on such amount standing to the credit of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under the scheme is withdrawn, it shall be deemed to be the income of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and shall be chargeable to tax. </a:t>
            </a:r>
          </a:p>
          <a:p>
            <a:pPr marL="0" indent="0" algn="just">
              <a:buNone/>
            </a:pPr>
            <a:r>
              <a:rPr lang="en-US" sz="2400" b="1" u="sng" dirty="0">
                <a:latin typeface="Times New Roman" panose="02020603050405020304" pitchFamily="18" charset="0"/>
                <a:cs typeface="Times New Roman" panose="02020603050405020304" pitchFamily="18" charset="0"/>
              </a:rPr>
              <a:t>Since this provision has been sunset from 01.04.1992, the amounts taxable on withdrawal are those which were deposited in financial year 1991-92 and earlier, and on which deduction had been claimed.</a:t>
            </a:r>
          </a:p>
          <a:p>
            <a:pPr marL="0" indent="0" algn="just">
              <a:buNone/>
            </a:pPr>
            <a:r>
              <a:rPr lang="en-US" sz="2400" b="1" u="sng" dirty="0">
                <a:latin typeface="Times New Roman" panose="02020603050405020304" pitchFamily="18" charset="0"/>
                <a:cs typeface="Times New Roman" panose="02020603050405020304" pitchFamily="18" charset="0"/>
              </a:rPr>
              <a:t>Further, Circular No 532 issued on 17.03.1989 provided that the withdrawal on closure of account due to death of the depositor was not chargeable to tax in the hands of the legal heirs. </a:t>
            </a:r>
          </a:p>
        </p:txBody>
      </p:sp>
      <p:sp>
        <p:nvSpPr>
          <p:cNvPr id="2" name="Footer Placeholder 1">
            <a:extLst>
              <a:ext uri="{FF2B5EF4-FFF2-40B4-BE49-F238E27FC236}">
                <a16:creationId xmlns:a16="http://schemas.microsoft.com/office/drawing/2014/main" id="{095F6412-B647-1611-E9D2-815B11A2566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01637" cy="6202206"/>
          </a:xfrm>
        </p:spPr>
        <p:txBody>
          <a:bodyPr>
            <a:noAutofit/>
          </a:bodyPr>
          <a:lstStyle/>
          <a:p>
            <a:pPr marL="0" indent="0" algn="just">
              <a:buNone/>
            </a:pPr>
            <a:r>
              <a:rPr lang="en-US" sz="2250" dirty="0">
                <a:latin typeface="Times New Roman" panose="02020603050405020304" pitchFamily="18" charset="0"/>
                <a:cs typeface="Times New Roman" panose="02020603050405020304" pitchFamily="18" charset="0"/>
              </a:rPr>
              <a:t>3. </a:t>
            </a:r>
            <a:r>
              <a:rPr lang="en-US" sz="2250" b="1" u="sng" dirty="0">
                <a:latin typeface="Times New Roman" panose="02020603050405020304" pitchFamily="18" charset="0"/>
                <a:cs typeface="Times New Roman" panose="02020603050405020304" pitchFamily="18" charset="0"/>
              </a:rPr>
              <a:t>The Department of Economic Affairs issued a Notification dated 29.08.2024 providing that no interest would be paid on the balances in the NSS after 01.10.2024.</a:t>
            </a:r>
          </a:p>
          <a:p>
            <a:pPr marL="0" indent="0" algn="just">
              <a:buNone/>
            </a:pPr>
            <a:r>
              <a:rPr lang="en-US" sz="2250" b="1" u="sng" dirty="0">
                <a:latin typeface="Times New Roman" panose="02020603050405020304" pitchFamily="18" charset="0"/>
                <a:cs typeface="Times New Roman" panose="02020603050405020304" pitchFamily="18" charset="0"/>
              </a:rPr>
              <a:t>Representations were received to suitably amend section 80CCA to provide relief to individuals facing hardship who were compelled to withdraw as a result of this Notification.</a:t>
            </a:r>
          </a:p>
          <a:p>
            <a:pPr marL="0" indent="0" algn="just">
              <a:buNone/>
            </a:pPr>
            <a:endParaRPr lang="en-US" sz="2250" dirty="0">
              <a:latin typeface="Times New Roman" panose="02020603050405020304" pitchFamily="18" charset="0"/>
              <a:cs typeface="Times New Roman" panose="02020603050405020304" pitchFamily="18" charset="0"/>
            </a:endParaRPr>
          </a:p>
          <a:p>
            <a:pPr marL="0" indent="0" algn="just">
              <a:buNone/>
            </a:pPr>
            <a:r>
              <a:rPr lang="en-US" sz="2250" dirty="0">
                <a:latin typeface="Times New Roman" panose="02020603050405020304" pitchFamily="18" charset="0"/>
                <a:cs typeface="Times New Roman" panose="02020603050405020304" pitchFamily="18" charset="0"/>
              </a:rPr>
              <a:t>4. </a:t>
            </a:r>
            <a:r>
              <a:rPr lang="en-US" sz="2250" b="1" u="sng" dirty="0">
                <a:latin typeface="Times New Roman" panose="02020603050405020304" pitchFamily="18" charset="0"/>
                <a:cs typeface="Times New Roman" panose="02020603050405020304" pitchFamily="18" charset="0"/>
              </a:rPr>
              <a:t>It is therefore proposed to amend section 80CCA to provide exemption to the withdrawals made by individuals from these deposits for which deduction was allowed, on or after 29th day of August, 2024.</a:t>
            </a:r>
          </a:p>
          <a:p>
            <a:pPr marL="0" indent="0" algn="just">
              <a:buNone/>
            </a:pPr>
            <a:r>
              <a:rPr lang="en-US" sz="2250" b="1" u="sng" dirty="0">
                <a:latin typeface="Times New Roman" panose="02020603050405020304" pitchFamily="18" charset="0"/>
                <a:cs typeface="Times New Roman" panose="02020603050405020304" pitchFamily="18" charset="0"/>
              </a:rPr>
              <a:t>This exemption is provided to the deposits, with the interest accrued thereon, made before 01.04.1992 as these are the amounts in respect of which a deduction has been allowed. </a:t>
            </a:r>
          </a:p>
          <a:p>
            <a:pPr marL="0" indent="0" algn="just">
              <a:buNone/>
            </a:pPr>
            <a:endParaRPr lang="en-US" sz="2250" dirty="0">
              <a:latin typeface="Times New Roman" panose="02020603050405020304" pitchFamily="18" charset="0"/>
              <a:cs typeface="Times New Roman" panose="02020603050405020304" pitchFamily="18" charset="0"/>
            </a:endParaRPr>
          </a:p>
          <a:p>
            <a:pPr marL="0" indent="0" algn="just">
              <a:buNone/>
            </a:pPr>
            <a:r>
              <a:rPr lang="en-US" sz="2250" dirty="0">
                <a:latin typeface="Times New Roman" panose="02020603050405020304" pitchFamily="18" charset="0"/>
                <a:cs typeface="Times New Roman" panose="02020603050405020304" pitchFamily="18" charset="0"/>
              </a:rPr>
              <a:t>5. This amendment shall be made with retrospective effect from the 29th day of August, 2024.</a:t>
            </a:r>
          </a:p>
          <a:p>
            <a:pPr marL="0" indent="0" algn="r">
              <a:buNone/>
            </a:pPr>
            <a:r>
              <a:rPr lang="en-US" sz="2250" b="1" dirty="0">
                <a:latin typeface="Times New Roman" panose="02020603050405020304" pitchFamily="18" charset="0"/>
                <a:cs typeface="Times New Roman" panose="02020603050405020304" pitchFamily="18" charset="0"/>
              </a:rPr>
              <a:t>[Clause 16] </a:t>
            </a:r>
          </a:p>
        </p:txBody>
      </p:sp>
      <p:sp>
        <p:nvSpPr>
          <p:cNvPr id="2" name="Footer Placeholder 1">
            <a:extLst>
              <a:ext uri="{FF2B5EF4-FFF2-40B4-BE49-F238E27FC236}">
                <a16:creationId xmlns:a16="http://schemas.microsoft.com/office/drawing/2014/main" id="{82DC483B-1611-0434-EE97-508D09F58BE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923D18-B847-895F-4EA2-9FB4CA4D4B04}"/>
              </a:ext>
            </a:extLst>
          </p:cNvPr>
          <p:cNvSpPr>
            <a:spLocks noGrp="1"/>
          </p:cNvSpPr>
          <p:nvPr>
            <p:ph idx="1"/>
          </p:nvPr>
        </p:nvSpPr>
        <p:spPr/>
        <p:txBody>
          <a:bodyPr/>
          <a:lstStyle/>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r>
              <a:rPr lang="en-US" sz="3600" b="1" dirty="0">
                <a:latin typeface="Times New Roman" panose="02020603050405020304" pitchFamily="18" charset="0"/>
                <a:cs typeface="Times New Roman" panose="02020603050405020304" pitchFamily="18" charset="0"/>
              </a:rPr>
              <a:t>FAQ No. 17: Exemption from withdrawals from National Savings Scheme (NSS)</a:t>
            </a:r>
          </a:p>
          <a:p>
            <a:pPr marL="82550" indent="0" algn="ctr">
              <a:buNone/>
            </a:pPr>
            <a:endParaRPr lang="en-US" dirty="0"/>
          </a:p>
        </p:txBody>
      </p:sp>
      <p:sp>
        <p:nvSpPr>
          <p:cNvPr id="3" name="Footer Placeholder 2">
            <a:extLst>
              <a:ext uri="{FF2B5EF4-FFF2-40B4-BE49-F238E27FC236}">
                <a16:creationId xmlns:a16="http://schemas.microsoft.com/office/drawing/2014/main" id="{19F88DC9-0F26-EE89-FBE1-F150C2D4C8A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036056595"/>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89958-0FDE-ABC8-BA06-D5C8505A8A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12F5CF-306D-7C97-4AD7-6F65D5B87CDB}"/>
              </a:ext>
            </a:extLst>
          </p:cNvPr>
          <p:cNvSpPr>
            <a:spLocks noGrp="1"/>
          </p:cNvSpPr>
          <p:nvPr>
            <p:ph idx="1"/>
          </p:nvPr>
        </p:nvSpPr>
        <p:spPr>
          <a:xfrm>
            <a:off x="134775" y="152400"/>
            <a:ext cx="8716396" cy="4789528"/>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are the provisions relating to National Saving Scheme (NSS) prior to the changes in Finance Bill, 2025?</a:t>
            </a:r>
          </a:p>
          <a:p>
            <a:pPr marL="0" indent="0" algn="just">
              <a:buNone/>
            </a:pPr>
            <a:r>
              <a:rPr lang="en-US" sz="2400" dirty="0">
                <a:latin typeface="Times New Roman" panose="02020603050405020304" pitchFamily="18" charset="0"/>
                <a:cs typeface="Times New Roman" panose="02020603050405020304" pitchFamily="18" charset="0"/>
              </a:rPr>
              <a:t>Ans : Section 80CCA allows deduction to an individual, or a HUF, for any amount deposited in the National Saving Scheme.</a:t>
            </a:r>
          </a:p>
          <a:p>
            <a:pPr marL="0" indent="0" algn="just">
              <a:buNone/>
            </a:pPr>
            <a:r>
              <a:rPr lang="en-US" sz="2400" dirty="0">
                <a:latin typeface="Times New Roman" panose="02020603050405020304" pitchFamily="18" charset="0"/>
                <a:cs typeface="Times New Roman" panose="02020603050405020304" pitchFamily="18" charset="0"/>
              </a:rPr>
              <a:t>When the amount so deposited (along with interest) is withdrawn during the lifetime of depositor, the same is charged to tax, if deduction was allowed under section 80CCA earlier. If the withdrawal is after his/her demise, there is no tax liability.</a:t>
            </a:r>
          </a:p>
          <a:p>
            <a:pPr marL="82550" indent="0" algn="just">
              <a:buNone/>
            </a:pPr>
            <a:r>
              <a:rPr lang="en-US" sz="2400" dirty="0">
                <a:latin typeface="Times New Roman" panose="02020603050405020304" pitchFamily="18" charset="0"/>
                <a:cs typeface="Times New Roman" panose="02020603050405020304" pitchFamily="18" charset="0"/>
              </a:rPr>
              <a:t>No deduction under section 80CCA in relation to such amount is allowable since assessment year 1992-93.</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E350AA9-306D-958C-5654-2D65A88F2C5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690706324"/>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CD320-2AA7-9D42-1A5E-0C978D595E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F27E4D-9E9D-9269-0F9B-E9E09574699C}"/>
              </a:ext>
            </a:extLst>
          </p:cNvPr>
          <p:cNvSpPr>
            <a:spLocks noGrp="1"/>
          </p:cNvSpPr>
          <p:nvPr>
            <p:ph idx="1"/>
          </p:nvPr>
        </p:nvSpPr>
        <p:spPr>
          <a:xfrm>
            <a:off x="177926" y="304800"/>
            <a:ext cx="8630095"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Q.2 What is the change introduced in NSS by DEA notification dt. 29.8.2024?</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notification provides that no interest would be paid on the balances in the NSS after 01.10.2024.</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Q.3 What are the benefits given by Finance Bill, 2025 to NSS depositors who chose to withdraw their amounts, as no interest is to be credited in the NSS accounts on or after 1.10.2024?</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Section 80CCA has been amended to allow tax exemption in respect of amounts withdrawn by individual on or after 29.8.2024.</a:t>
            </a:r>
          </a:p>
          <a:p>
            <a:pPr marL="82550" indent="0" algn="just">
              <a:buNone/>
            </a:pPr>
            <a:r>
              <a:rPr lang="en-US" sz="2400" b="1" u="sng" dirty="0">
                <a:latin typeface="Times New Roman" panose="02020603050405020304" pitchFamily="18" charset="0"/>
                <a:cs typeface="Times New Roman" panose="02020603050405020304" pitchFamily="18" charset="0"/>
              </a:rPr>
              <a:t>The exemption has been provided only in respect of NSS deposits for which deduction u/s 80CCA was allowed earlier.</a:t>
            </a:r>
          </a:p>
          <a:p>
            <a:pPr marL="82550" indent="0" algn="just">
              <a:buNone/>
            </a:pPr>
            <a:r>
              <a:rPr lang="en-US" sz="2400" b="1" u="sng" dirty="0">
                <a:latin typeface="Times New Roman" panose="02020603050405020304" pitchFamily="18" charset="0"/>
                <a:cs typeface="Times New Roman" panose="02020603050405020304" pitchFamily="18" charset="0"/>
              </a:rPr>
              <a:t>This shall enable the NSS depositor to withdraw their funds lying in the NSS without any tax liability.</a:t>
            </a:r>
          </a:p>
        </p:txBody>
      </p:sp>
      <p:sp>
        <p:nvSpPr>
          <p:cNvPr id="2" name="Footer Placeholder 1">
            <a:extLst>
              <a:ext uri="{FF2B5EF4-FFF2-40B4-BE49-F238E27FC236}">
                <a16:creationId xmlns:a16="http://schemas.microsoft.com/office/drawing/2014/main" id="{EECEDD85-8D5F-7F4E-A938-00BECE9EEFA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7017769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DD22C-B862-62E3-6232-CD4D8CAD84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D1B15C-0618-7F9A-B61C-E21615A1AF73}"/>
              </a:ext>
            </a:extLst>
          </p:cNvPr>
          <p:cNvSpPr>
            <a:spLocks noGrp="1"/>
          </p:cNvSpPr>
          <p:nvPr>
            <p:ph idx="1"/>
          </p:nvPr>
        </p:nvSpPr>
        <p:spPr>
          <a:xfrm>
            <a:off x="134775" y="381000"/>
            <a:ext cx="8716396" cy="4354116"/>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Q.4 When is the benefit available to NSS withdrawals by Finance Bill, 2025?</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benefit will be available to individuals who withdraw funds from their NSS accounts on or after 29.8.2024</a:t>
            </a:r>
            <a:r>
              <a:rPr lang="en-US" sz="2400" dirty="0">
                <a:latin typeface="Times New Roman" panose="02020603050405020304" pitchFamily="18" charset="0"/>
                <a:cs typeface="Times New Roman" panose="02020603050405020304" pitchFamily="18" charset="0"/>
              </a:rPr>
              <a:t>.</a:t>
            </a:r>
          </a:p>
        </p:txBody>
      </p:sp>
      <p:sp>
        <p:nvSpPr>
          <p:cNvPr id="2" name="Footer Placeholder 1">
            <a:extLst>
              <a:ext uri="{FF2B5EF4-FFF2-40B4-BE49-F238E27FC236}">
                <a16:creationId xmlns:a16="http://schemas.microsoft.com/office/drawing/2014/main" id="{4BA643B5-56F2-2F85-5FEF-7ACE7C189F4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874790015"/>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89122-05CD-0AAD-871A-CCA6FFB5C6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83320A-CA79-3DA4-603C-73E143407CF7}"/>
              </a:ext>
            </a:extLst>
          </p:cNvPr>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 2025</a:t>
            </a:r>
          </a:p>
          <a:p>
            <a:pPr marL="0" indent="0" algn="just">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143. Presently tax-payers can claim the annual value of self-occupied properties as nil only on the fulfilment of certain conditions. </a:t>
            </a:r>
          </a:p>
          <a:p>
            <a:pPr marL="0" indent="0" algn="just">
              <a:buNone/>
            </a:pP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Considering the difficulties faced by taxpayers, it is proposed to allow the benefit of two such self-occupied properties without any condition. </a:t>
            </a:r>
          </a:p>
          <a:p>
            <a:pPr marL="0" indent="0" algn="just">
              <a:buNone/>
            </a:pP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C4B8BDA-DA5E-A290-9F80-B70CD464484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214032586"/>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198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IV. Annual value of the self-occupied property simplified</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Section 23 of the Act relates to determination of annual value. Sub-section (2) of the said section provides that where house property is in the occupation of the owner for the purposes of his residence or owner cannot actually occupy it due to his employment, business or profession carried on at any other place, in such cases, the annual value of such house property shall be taken to be nil. </a:t>
            </a:r>
          </a:p>
          <a:p>
            <a:pPr marL="0" indent="0" algn="just">
              <a:buNone/>
            </a:pPr>
            <a:r>
              <a:rPr lang="en-US" sz="2400" dirty="0">
                <a:latin typeface="Times New Roman" panose="02020603050405020304" pitchFamily="18" charset="0"/>
                <a:cs typeface="Times New Roman" panose="02020603050405020304" pitchFamily="18" charset="0"/>
              </a:rPr>
              <a:t>Further, sub-section (4) of the said section provides that provisions of sub-section (2) of the Act will be applicable in respect of two house properties only, which are to be specified by the owner. </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DC43851-8EDD-AC6D-04E1-F9DB3AB036D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726787073"/>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259" y="304800"/>
            <a:ext cx="8317283"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a:t>
            </a:r>
            <a:r>
              <a:rPr lang="en-US" sz="2400" b="1" u="sng" dirty="0">
                <a:latin typeface="Times New Roman" panose="02020603050405020304" pitchFamily="18" charset="0"/>
                <a:cs typeface="Times New Roman" panose="02020603050405020304" pitchFamily="18" charset="0"/>
              </a:rPr>
              <a:t>With a view to simplifying the provisions, it is proposed to amend the sub-section (2) so as to provide that the annual value of the property consisting of a house or any part thereof shall be taken as nil, if the owner occupies it for his own residence or cannot actually occupy it due to any reason. </a:t>
            </a:r>
          </a:p>
          <a:p>
            <a:pPr marL="0" indent="0" algn="just">
              <a:buNone/>
            </a:pPr>
            <a:r>
              <a:rPr lang="en-US" sz="2400" b="1" u="sng" dirty="0">
                <a:latin typeface="Times New Roman" panose="02020603050405020304" pitchFamily="18" charset="0"/>
                <a:cs typeface="Times New Roman" panose="02020603050405020304" pitchFamily="18" charset="0"/>
              </a:rPr>
              <a:t>The provision of sub-section (4) of section 23 of the Act which allows this benefit only in respect of two of such houses shall continue to apply as earlier.</a:t>
            </a:r>
            <a:r>
              <a:rPr lang="en-US" sz="2400" dirty="0">
                <a:latin typeface="Times New Roman" panose="02020603050405020304" pitchFamily="18" charset="0"/>
                <a:cs typeface="Times New Roman" panose="02020603050405020304" pitchFamily="18" charset="0"/>
              </a:rPr>
              <a: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 and shall accordingly apply for assessment year 2025-26 onwards.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10] </a:t>
            </a:r>
          </a:p>
        </p:txBody>
      </p:sp>
      <p:sp>
        <p:nvSpPr>
          <p:cNvPr id="2" name="Footer Placeholder 1">
            <a:extLst>
              <a:ext uri="{FF2B5EF4-FFF2-40B4-BE49-F238E27FC236}">
                <a16:creationId xmlns:a16="http://schemas.microsoft.com/office/drawing/2014/main" id="{4803AAC3-AF26-3C95-7055-C153A619BAC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626535137"/>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DF9D9-7E5E-C8AA-4E46-A24537084B5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490F6AC-080B-450C-6D32-C1F51CFE2CA8}"/>
              </a:ext>
            </a:extLst>
          </p:cNvPr>
          <p:cNvSpPr>
            <a:spLocks noGrp="1"/>
          </p:cNvSpPr>
          <p:nvPr>
            <p:ph type="subTitle" idx="1"/>
          </p:nvPr>
        </p:nvSpPr>
        <p:spPr>
          <a:xfrm>
            <a:off x="264695" y="1085850"/>
            <a:ext cx="8650706" cy="4716379"/>
          </a:xfrm>
        </p:spPr>
        <p:txBody>
          <a:bodyPr>
            <a:normAutofit/>
          </a:bodyPr>
          <a:lstStyle/>
          <a:p>
            <a:pPr algn="ctr"/>
            <a:r>
              <a:rPr lang="en-US" sz="2800" b="1" i="0" u="none" strike="noStrike" baseline="0" dirty="0">
                <a:latin typeface="Times New Roman" panose="02020603050405020304" pitchFamily="18" charset="0"/>
                <a:cs typeface="Times New Roman" panose="02020603050405020304" pitchFamily="18" charset="0"/>
              </a:rPr>
              <a:t>FAQ 28: Annual value of the self-occupied property simplified</a:t>
            </a:r>
            <a:endParaRPr lang="en-US" sz="28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4A95D42-CE02-39D6-53E6-BB3559E2DBA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833586237"/>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9F17D-600B-89EB-9699-23DF0B590DD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B32B194-62C8-1CE8-D504-5554DA6F18B4}"/>
              </a:ext>
            </a:extLst>
          </p:cNvPr>
          <p:cNvSpPr>
            <a:spLocks noGrp="1"/>
          </p:cNvSpPr>
          <p:nvPr>
            <p:ph type="subTitle" idx="1"/>
          </p:nvPr>
        </p:nvSpPr>
        <p:spPr>
          <a:xfrm>
            <a:off x="264695" y="304800"/>
            <a:ext cx="8650706" cy="4716379"/>
          </a:xfrm>
        </p:spPr>
        <p:txBody>
          <a:bodyPr>
            <a:normAutofit/>
          </a:bodyPr>
          <a:lstStyle/>
          <a:p>
            <a:pPr marL="81915" marR="0" algn="just">
              <a:spcBef>
                <a:spcPts val="683"/>
              </a:spcBef>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Q1. What</a:t>
            </a:r>
            <a:r>
              <a:rPr lang="en-US" sz="2400" b="1"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are</a:t>
            </a:r>
            <a:r>
              <a:rPr lang="en-US" sz="2400" b="1"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changes</a:t>
            </a:r>
            <a:r>
              <a:rPr lang="en-US" sz="2400" b="1"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a:t>
            </a: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regards</a:t>
            </a:r>
            <a:r>
              <a:rPr lang="en-US" sz="2400" b="1"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self-occupied</a:t>
            </a:r>
            <a:r>
              <a:rPr lang="en-US" sz="2400" b="1"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property</a:t>
            </a:r>
            <a:r>
              <a:rPr lang="en-US" sz="2400" b="1" spc="3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Finance</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Bill</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2025?</a:t>
            </a:r>
          </a:p>
          <a:p>
            <a:pPr marL="81915" marR="0" algn="just">
              <a:spcBef>
                <a:spcPts val="683"/>
              </a:spcBef>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taxation</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 self-occupied</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property</a:t>
            </a:r>
            <a:r>
              <a:rPr lang="en-US" sz="2400" b="1" u="sng"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has</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been simplified.</a:t>
            </a:r>
            <a:r>
              <a:rPr lang="en-US" sz="2400" b="1" u="sng"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p>
          <a:p>
            <a:pPr marL="81915" marR="0" algn="just">
              <a:spcBef>
                <a:spcPts val="683"/>
              </a:spcBef>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conditions</a:t>
            </a:r>
            <a:r>
              <a:rPr lang="en-US" sz="2400" b="1" u="sng"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provided in Section 23(2) of Income-tax Act,1961 for determining annual value of self- occupied property as Nil have been relaxed.</a:t>
            </a:r>
          </a:p>
        </p:txBody>
      </p:sp>
      <p:sp>
        <p:nvSpPr>
          <p:cNvPr id="2" name="Footer Placeholder 1">
            <a:extLst>
              <a:ext uri="{FF2B5EF4-FFF2-40B4-BE49-F238E27FC236}">
                <a16:creationId xmlns:a16="http://schemas.microsoft.com/office/drawing/2014/main" id="{C3925B0A-F48B-0D29-F5FA-08435336413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272670028"/>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3A72C-7034-B462-478B-BAB66864D8E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5BC8777-6F8E-3DD2-6A9C-B901B48FC799}"/>
              </a:ext>
            </a:extLst>
          </p:cNvPr>
          <p:cNvSpPr>
            <a:spLocks noGrp="1"/>
          </p:cNvSpPr>
          <p:nvPr>
            <p:ph type="subTitle" idx="1"/>
          </p:nvPr>
        </p:nvSpPr>
        <p:spPr>
          <a:xfrm>
            <a:off x="294441" y="381000"/>
            <a:ext cx="9001959" cy="4716379"/>
          </a:xfrm>
        </p:spPr>
        <p:txBody>
          <a:bodyPr>
            <a:normAutofit/>
          </a:bodyPr>
          <a:lstStyle/>
          <a:p>
            <a:pPr marL="45244" marR="600551" lvl="1" algn="just">
              <a:spcBef>
                <a:spcPts val="413"/>
              </a:spcBef>
              <a:buSzPts val="1100"/>
              <a:tabLst>
                <a:tab pos="443865" algn="l"/>
                <a:tab pos="445294" algn="l"/>
              </a:tabLst>
            </a:pPr>
            <a:r>
              <a:rPr lang="en-US" sz="2400" dirty="0">
                <a:latin typeface="Times New Roman" panose="02020603050405020304" pitchFamily="18" charset="0"/>
                <a:cs typeface="Times New Roman" panose="02020603050405020304" pitchFamily="18" charset="0"/>
              </a:rPr>
              <a:t>Q.2 </a:t>
            </a:r>
            <a:r>
              <a:rPr lang="en-US" sz="2400" b="1" dirty="0">
                <a:latin typeface="Times New Roman" panose="02020603050405020304" pitchFamily="18" charset="0"/>
                <a:ea typeface="Calibri" panose="020F0502020204030204" pitchFamily="34" charset="0"/>
                <a:cs typeface="Times New Roman" panose="02020603050405020304" pitchFamily="18" charset="0"/>
              </a:rPr>
              <a:t>What were the conditions in section 23(2) of the Income Tax Act,1961 prior to Finance Bill 2025 for taking annual value of Self-occupied property as nil?</a:t>
            </a:r>
          </a:p>
          <a:p>
            <a:pPr marL="445294" marR="603409" indent="-363855" algn="just">
              <a:spcBef>
                <a:spcPts val="420"/>
              </a:spcBef>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Prior to Finance Bill 2025, annual value of a self-occupied property was taken as nil if it was occupied by the owner for his own residence or if he cannot reside therein due to reasons of his business, profession or employment.</a:t>
            </a:r>
          </a:p>
        </p:txBody>
      </p:sp>
      <p:sp>
        <p:nvSpPr>
          <p:cNvPr id="2" name="Footer Placeholder 1">
            <a:extLst>
              <a:ext uri="{FF2B5EF4-FFF2-40B4-BE49-F238E27FC236}">
                <a16:creationId xmlns:a16="http://schemas.microsoft.com/office/drawing/2014/main" id="{8B0651E5-A239-81EA-3B73-006AB7E6118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92613303"/>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BDD9F-AC51-7943-3D99-F00A418C007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2B8AC7E-A81B-286F-E05B-C59E7FD0DD25}"/>
              </a:ext>
            </a:extLst>
          </p:cNvPr>
          <p:cNvSpPr>
            <a:spLocks noGrp="1"/>
          </p:cNvSpPr>
          <p:nvPr>
            <p:ph type="subTitle" idx="1"/>
          </p:nvPr>
        </p:nvSpPr>
        <p:spPr>
          <a:xfrm>
            <a:off x="264695" y="304800"/>
            <a:ext cx="8650706" cy="4716379"/>
          </a:xfrm>
        </p:spPr>
        <p:txBody>
          <a:bodyPr>
            <a:normAutofit/>
          </a:bodyPr>
          <a:lstStyle/>
          <a:p>
            <a:pPr marL="0" marR="603409" lvl="1" algn="just">
              <a:spcBef>
                <a:spcPts val="420"/>
              </a:spcBef>
              <a:buSzPts val="1100"/>
              <a:tabLst>
                <a:tab pos="443865" algn="l"/>
                <a:tab pos="445294" algn="l"/>
              </a:tabLst>
            </a:pPr>
            <a:r>
              <a:rPr lang="en-US" sz="2400" dirty="0">
                <a:latin typeface="Times New Roman" panose="02020603050405020304" pitchFamily="18" charset="0"/>
                <a:cs typeface="Times New Roman" panose="02020603050405020304" pitchFamily="18" charset="0"/>
              </a:rPr>
              <a:t>Q.3 </a:t>
            </a:r>
            <a:r>
              <a:rPr lang="en-US" sz="2400" b="1" dirty="0">
                <a:latin typeface="Times New Roman" panose="02020603050405020304" pitchFamily="18" charset="0"/>
                <a:ea typeface="Calibri" panose="020F0502020204030204" pitchFamily="34" charset="0"/>
                <a:cs typeface="Times New Roman" panose="02020603050405020304" pitchFamily="18" charset="0"/>
              </a:rPr>
              <a:t>How</a:t>
            </a:r>
            <a:r>
              <a:rPr lang="en-US" sz="2400" b="1" spc="-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have</a:t>
            </a:r>
            <a:r>
              <a:rPr lang="en-US" sz="2400" b="1"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the conditions</a:t>
            </a:r>
            <a:r>
              <a:rPr lang="en-US" sz="2400" b="1"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in</a:t>
            </a:r>
            <a:r>
              <a:rPr lang="en-US" sz="2400" b="1" spc="-1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section</a:t>
            </a:r>
            <a:r>
              <a:rPr lang="en-US" sz="2400" b="1" spc="-8"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23(2)</a:t>
            </a:r>
            <a:r>
              <a:rPr lang="en-US" sz="2400" b="1" spc="-1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of the Income</a:t>
            </a:r>
            <a:r>
              <a:rPr lang="en-US" sz="2400" b="1" spc="-19"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Tax</a:t>
            </a:r>
            <a:r>
              <a:rPr lang="en-US" sz="2400" b="1" spc="-8"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Act,1961 been</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relaxed in Finance Bill 2025?</a:t>
            </a:r>
          </a:p>
          <a:p>
            <a:pPr marL="445294" marR="600075" indent="-363855" algn="just">
              <a:spcBef>
                <a:spcPts val="420"/>
              </a:spcBef>
            </a:pPr>
            <a:r>
              <a:rPr lang="en-US" sz="24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b="1" u="sng"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annual</a:t>
            </a:r>
            <a:r>
              <a:rPr lang="en-US" sz="2400" b="1" u="sng"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value</a:t>
            </a:r>
            <a:r>
              <a:rPr lang="en-US" sz="2400" b="1" u="sng"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b="1" u="sng" spc="-3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2400" b="1" u="sng"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self-occupied</a:t>
            </a:r>
            <a:r>
              <a:rPr lang="en-US" sz="2400" b="1" u="sng"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property</a:t>
            </a:r>
            <a:r>
              <a:rPr lang="en-US" sz="2400" b="1" u="sng"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now</a:t>
            </a:r>
            <a:r>
              <a:rPr lang="en-US" sz="2400" b="1" u="sng"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a:t>
            </a:r>
            <a:r>
              <a:rPr lang="en-US" sz="2400" b="1" u="sng"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taken</a:t>
            </a:r>
            <a:r>
              <a:rPr lang="en-US" sz="2400" b="1" u="sng"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a:t>
            </a:r>
            <a:r>
              <a:rPr lang="en-US" sz="2400" b="1" u="sng"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nil</a:t>
            </a:r>
            <a:r>
              <a:rPr lang="en-US" sz="2400" b="1" u="sng"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if</a:t>
            </a:r>
            <a:r>
              <a:rPr lang="en-US" sz="2400" b="1" u="sng"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it</a:t>
            </a:r>
            <a:r>
              <a:rPr lang="en-US" sz="2400" b="1" u="sng" spc="-3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t>
            </a:r>
            <a:r>
              <a:rPr lang="en-US" sz="2400" b="1" u="sng"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occupied by the owner for his own residence or if he cannot occupy it due to any reason.</a:t>
            </a:r>
          </a:p>
          <a:p>
            <a:pPr marL="445294" marR="600075" indent="-363855" algn="just">
              <a:spcBef>
                <a:spcPts val="420"/>
              </a:spcBef>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Therefore, additional condition of not being able to reside therein due to his business or employment or profession has been done away with.</a:t>
            </a:r>
          </a:p>
        </p:txBody>
      </p:sp>
      <p:sp>
        <p:nvSpPr>
          <p:cNvPr id="2" name="Footer Placeholder 1">
            <a:extLst>
              <a:ext uri="{FF2B5EF4-FFF2-40B4-BE49-F238E27FC236}">
                <a16:creationId xmlns:a16="http://schemas.microsoft.com/office/drawing/2014/main" id="{D2244BD8-56EB-BD5B-92DD-FF9AB27B239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121095337"/>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9432A-5E1F-052F-0084-5DDA349D92C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6EAFB9-0237-0418-7170-7D0B4DA63BB8}"/>
              </a:ext>
            </a:extLst>
          </p:cNvPr>
          <p:cNvSpPr>
            <a:spLocks noGrp="1"/>
          </p:cNvSpPr>
          <p:nvPr>
            <p:ph type="subTitle" idx="1"/>
          </p:nvPr>
        </p:nvSpPr>
        <p:spPr>
          <a:xfrm>
            <a:off x="253955" y="160421"/>
            <a:ext cx="8824585" cy="4716379"/>
          </a:xfrm>
        </p:spPr>
        <p:txBody>
          <a:bodyPr>
            <a:normAutofit lnSpcReduction="10000"/>
          </a:bodyPr>
          <a:lstStyle/>
          <a:p>
            <a:pPr marL="90488" marR="602456" lvl="1" algn="just">
              <a:spcBef>
                <a:spcPts val="409"/>
              </a:spcBef>
              <a:buSzPts val="1100"/>
              <a:tabLst>
                <a:tab pos="443865" algn="l"/>
                <a:tab pos="445294" algn="l"/>
              </a:tabLst>
            </a:pPr>
            <a:r>
              <a:rPr lang="en-US" sz="2400" dirty="0">
                <a:latin typeface="Times New Roman" panose="02020603050405020304" pitchFamily="18" charset="0"/>
                <a:cs typeface="Times New Roman" panose="02020603050405020304" pitchFamily="18" charset="0"/>
              </a:rPr>
              <a:t>Q.4 </a:t>
            </a:r>
            <a:r>
              <a:rPr lang="en-US" sz="2400" b="1" dirty="0">
                <a:latin typeface="Times New Roman" panose="02020603050405020304" pitchFamily="18" charset="0"/>
                <a:ea typeface="Calibri" panose="020F0502020204030204" pitchFamily="34" charset="0"/>
                <a:cs typeface="Times New Roman" panose="02020603050405020304" pitchFamily="18" charset="0"/>
              </a:rPr>
              <a:t>I have one house in Bangalore wherein my mother is staying and I have another house in Mumbai where I am staying. I have 3rd house in Delhi, which is vacant. After Finance Bill 2025, can I take annual value of these houses as nil for taxation </a:t>
            </a:r>
            <a:r>
              <a:rPr lang="en-US" sz="2400" b="1" spc="-8" dirty="0">
                <a:latin typeface="Times New Roman" panose="02020603050405020304" pitchFamily="18" charset="0"/>
                <a:ea typeface="Calibri" panose="020F0502020204030204" pitchFamily="34" charset="0"/>
                <a:cs typeface="Times New Roman" panose="02020603050405020304" pitchFamily="18" charset="0"/>
              </a:rPr>
              <a:t>purposes?</a:t>
            </a:r>
            <a:endParaRPr lang="en-US" sz="2400" b="1" spc="-8"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marL="90488" marR="602456" lvl="1" algn="just">
              <a:spcBef>
                <a:spcPts val="409"/>
              </a:spcBef>
              <a:buSzPts val="1100"/>
              <a:tabLst>
                <a:tab pos="443865" algn="l"/>
                <a:tab pos="445294" algn="l"/>
              </a:tabLst>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u="sng" spc="6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annual</a:t>
            </a:r>
            <a:r>
              <a:rPr lang="en-US" sz="2400" b="1" u="sng"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value</a:t>
            </a:r>
            <a:r>
              <a:rPr lang="en-US" sz="2400" b="1" u="sng" spc="5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b="1" u="sng" spc="4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house</a:t>
            </a:r>
            <a:r>
              <a:rPr lang="en-US" sz="2400" b="1" u="sng" spc="6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property</a:t>
            </a:r>
            <a:r>
              <a:rPr lang="en-US" sz="2400" b="1" u="sng" spc="4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can</a:t>
            </a:r>
            <a:r>
              <a:rPr lang="en-US" sz="2400" b="1" u="sng" spc="5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a:t>
            </a:r>
            <a:r>
              <a:rPr lang="en-US" sz="2400" b="1" u="sng" spc="4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taken</a:t>
            </a:r>
            <a:r>
              <a:rPr lang="en-US" sz="2400" b="1" u="sng" spc="4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a:t>
            </a:r>
            <a:r>
              <a:rPr lang="en-US" sz="2400" b="1" u="sng" spc="6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nil</a:t>
            </a:r>
            <a:r>
              <a:rPr lang="en-US" sz="2400" b="1" u="sng"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a:t>
            </a:r>
            <a:r>
              <a:rPr lang="en-US" sz="2400" b="1" u="sng" spc="6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taxation</a:t>
            </a:r>
            <a:r>
              <a:rPr lang="en-US" sz="2400" b="1" u="sng" spc="4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purposes</a:t>
            </a:r>
            <a:r>
              <a:rPr lang="en-US" sz="2400" b="1" u="sng" spc="4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only if no rent or any other benefit is derived from such property. </a:t>
            </a:r>
          </a:p>
          <a:p>
            <a:pPr marL="90488" marR="602456" lvl="1" algn="just">
              <a:spcBef>
                <a:spcPts val="409"/>
              </a:spcBef>
              <a:buSzPts val="1100"/>
              <a:tabLst>
                <a:tab pos="443865" algn="l"/>
                <a:tab pos="445294" algn="l"/>
              </a:tabLst>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However, this benefit is in respect of only two properties at the option of the taxpayer. </a:t>
            </a:r>
          </a:p>
          <a:p>
            <a:pPr marL="90488" marR="602456" lvl="1" algn="just">
              <a:spcBef>
                <a:spcPts val="409"/>
              </a:spcBef>
              <a:buSzPts val="1100"/>
              <a:tabLst>
                <a:tab pos="443865" algn="l"/>
                <a:tab pos="445294" algn="l"/>
              </a:tabLst>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Therefore, the taxpayer can choose two out of the three houses in this example, for determining the annual value of such properties as per section 23(2) of the Act.</a:t>
            </a:r>
          </a:p>
        </p:txBody>
      </p:sp>
      <p:sp>
        <p:nvSpPr>
          <p:cNvPr id="2" name="Footer Placeholder 1">
            <a:extLst>
              <a:ext uri="{FF2B5EF4-FFF2-40B4-BE49-F238E27FC236}">
                <a16:creationId xmlns:a16="http://schemas.microsoft.com/office/drawing/2014/main" id="{20231242-3CDE-4C23-7944-33DE13BBBA5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14893306"/>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F4613-C008-3E93-86D5-FC882ACF4D2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A120DA4-B7FA-08ED-5FD0-CF9314204CF0}"/>
              </a:ext>
            </a:extLst>
          </p:cNvPr>
          <p:cNvSpPr>
            <a:spLocks noGrp="1"/>
          </p:cNvSpPr>
          <p:nvPr>
            <p:ph type="subTitle" idx="1"/>
          </p:nvPr>
        </p:nvSpPr>
        <p:spPr>
          <a:xfrm>
            <a:off x="264695" y="457200"/>
            <a:ext cx="8650706" cy="4716379"/>
          </a:xfrm>
        </p:spPr>
        <p:txBody>
          <a:bodyPr>
            <a:normAutofit/>
          </a:bodyPr>
          <a:lstStyle/>
          <a:p>
            <a:pPr marL="81915" marR="0" algn="just">
              <a:spcBef>
                <a:spcPts val="405"/>
              </a:spcBef>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Q5. For</a:t>
            </a:r>
            <a:r>
              <a:rPr lang="en-US" sz="2400" b="1" spc="3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how</a:t>
            </a:r>
            <a:r>
              <a:rPr lang="en-US" sz="2400" b="1" spc="3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many</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self-occupied</a:t>
            </a:r>
            <a:r>
              <a:rPr lang="en-US" sz="2400" b="1"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properties,</a:t>
            </a: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annual</a:t>
            </a:r>
            <a:r>
              <a:rPr lang="en-US" sz="2400" b="1"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value</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can</a:t>
            </a:r>
            <a:r>
              <a:rPr lang="en-US" sz="2400" b="1"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a:t>
            </a: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taken</a:t>
            </a: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Nil?</a:t>
            </a:r>
            <a:endPar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1915" marR="0" algn="just">
              <a:spcBef>
                <a:spcPts val="968"/>
              </a:spcBef>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a:t>
            </a:r>
            <a:r>
              <a:rPr lang="en-US" sz="2400" b="1" u="sng" spc="3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two</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b="1" u="sng" spc="3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such</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house</a:t>
            </a:r>
            <a:r>
              <a:rPr lang="en-US" sz="2400" b="1" u="sng"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properties</a:t>
            </a:r>
            <a:r>
              <a:rPr lang="en-US" sz="2400" b="1" u="sng"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which</a:t>
            </a:r>
            <a:r>
              <a:rPr lang="en-US" sz="2400" b="1" u="sng"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u="sng"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owner</a:t>
            </a:r>
            <a:r>
              <a:rPr lang="en-US" sz="2400" b="1" u="sng"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can</a:t>
            </a:r>
            <a:r>
              <a:rPr lang="en-US" sz="2400" b="1" u="sng"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specify.</a:t>
            </a:r>
            <a:endPar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3B2E54B-CC4A-6487-6122-041D28F3A516}"/>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116334299"/>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104A9-0092-B5D7-758C-5F9DDA4338D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E3294A5-2429-7AC0-159C-59837BF1A2AF}"/>
              </a:ext>
            </a:extLst>
          </p:cNvPr>
          <p:cNvSpPr>
            <a:spLocks noGrp="1"/>
          </p:cNvSpPr>
          <p:nvPr>
            <p:ph type="subTitle" idx="1"/>
          </p:nvPr>
        </p:nvSpPr>
        <p:spPr>
          <a:xfrm>
            <a:off x="264695" y="381000"/>
            <a:ext cx="8650706" cy="4716379"/>
          </a:xfrm>
        </p:spPr>
        <p:txBody>
          <a:bodyPr>
            <a:normAutofit/>
          </a:bodyPr>
          <a:lstStyle/>
          <a:p>
            <a:pPr marL="445294" marR="601028" indent="-363855" algn="just">
              <a:spcBef>
                <a:spcPts val="971"/>
              </a:spcBef>
            </a:pP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Q6.</a:t>
            </a:r>
            <a:r>
              <a:rPr lang="en-US" sz="2300" b="1"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When</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will</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changed</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provisions</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relating</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self-occupied</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property</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come</a:t>
            </a:r>
            <a:r>
              <a:rPr lang="en-US" sz="23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 </a:t>
            </a:r>
            <a:r>
              <a:rPr lang="en-US" sz="2300" b="1"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force?</a:t>
            </a:r>
          </a:p>
          <a:p>
            <a:pPr marL="445294" marR="601028" indent="-363855" algn="just">
              <a:spcBef>
                <a:spcPts val="971"/>
              </a:spcBef>
            </a:pPr>
            <a:r>
              <a:rPr lang="en-US" sz="23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Ans.</a:t>
            </a:r>
            <a:r>
              <a:rPr lang="en-US"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new</a:t>
            </a:r>
            <a:r>
              <a:rPr lang="en-US" sz="2300" spc="14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provisions</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will</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apply</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from</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previous</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year</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2024-25</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i.e.</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assessment</a:t>
            </a:r>
            <a:r>
              <a:rPr lang="en-US" sz="23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year 2025-26 onwards.</a:t>
            </a:r>
          </a:p>
        </p:txBody>
      </p:sp>
      <p:sp>
        <p:nvSpPr>
          <p:cNvPr id="2" name="Footer Placeholder 1">
            <a:extLst>
              <a:ext uri="{FF2B5EF4-FFF2-40B4-BE49-F238E27FC236}">
                <a16:creationId xmlns:a16="http://schemas.microsoft.com/office/drawing/2014/main" id="{F4CB6168-805D-7FBD-F5DF-525605C4197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609038483"/>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447" y="304800"/>
            <a:ext cx="8569306" cy="5821363"/>
          </a:xfrm>
        </p:spPr>
        <p:txBody>
          <a:bodyPr>
            <a:normAutofit/>
          </a:bodyPr>
          <a:lstStyle/>
          <a:p>
            <a:pPr marL="0" indent="0" algn="ctr">
              <a:buNone/>
            </a:pPr>
            <a:r>
              <a:rPr lang="en-US" sz="2400" b="1" dirty="0">
                <a:latin typeface="Times New Roman" panose="02020603050405020304" pitchFamily="18" charset="0"/>
                <a:cs typeface="Times New Roman" panose="02020603050405020304" pitchFamily="18" charset="0"/>
              </a:rPr>
              <a:t>E. TAX ADMINISTRATION</a:t>
            </a:r>
          </a:p>
          <a:p>
            <a:pPr marL="0" indent="0" algn="ctr">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I. Obligation to furnish information in respect of crypto-asset.</a:t>
            </a:r>
          </a:p>
          <a:p>
            <a:pPr marL="0" indent="0" algn="just">
              <a:buNone/>
            </a:pPr>
            <a:r>
              <a:rPr lang="en-US" sz="2400" dirty="0">
                <a:latin typeface="Times New Roman" panose="02020603050405020304" pitchFamily="18" charset="0"/>
                <a:cs typeface="Times New Roman" panose="02020603050405020304" pitchFamily="18" charset="0"/>
              </a:rPr>
              <a:t>Vide Finance Act 2022, taxation of virtual digital assets (VDA) has been introduced in the Income-tax Act, 1961 (‘the Act’), under section 115BBH of the Act in which the transfer of VDA is to be taxed at the rate of 30% with no deduction in respect of expenditure (other than cost of acquisition) to be allowed. </a:t>
            </a:r>
          </a:p>
          <a:p>
            <a:pPr marL="0" indent="0" algn="just">
              <a:buNone/>
            </a:pPr>
            <a:r>
              <a:rPr lang="en-US" sz="2400" dirty="0">
                <a:latin typeface="Times New Roman" panose="02020603050405020304" pitchFamily="18" charset="0"/>
                <a:cs typeface="Times New Roman" panose="02020603050405020304" pitchFamily="18" charset="0"/>
              </a:rPr>
              <a:t>To define VDA, Clause (47A) was inserted in section 2 of the Act. </a:t>
            </a:r>
          </a:p>
          <a:p>
            <a:pPr marL="0" indent="0" algn="just">
              <a:buNone/>
            </a:pPr>
            <a:r>
              <a:rPr lang="en-US" sz="2400" dirty="0">
                <a:latin typeface="Times New Roman" panose="02020603050405020304" pitchFamily="18" charset="0"/>
                <a:cs typeface="Times New Roman" panose="02020603050405020304" pitchFamily="18" charset="0"/>
              </a:rPr>
              <a:t>Further, to capture VDA transaction details, section 194S has been inserted in the Act to provide for deduction of tax on payment for transfer of VDA at the rate of 1% of transaction value including cases where the transaction occurs in kind or partly in cash.</a:t>
            </a:r>
          </a:p>
        </p:txBody>
      </p:sp>
      <p:sp>
        <p:nvSpPr>
          <p:cNvPr id="2" name="Footer Placeholder 1">
            <a:extLst>
              <a:ext uri="{FF2B5EF4-FFF2-40B4-BE49-F238E27FC236}">
                <a16:creationId xmlns:a16="http://schemas.microsoft.com/office/drawing/2014/main" id="{D14DAFB1-6FFE-7D5C-59CB-DD0CC757ABA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601" y="216603"/>
            <a:ext cx="8654999" cy="5997757"/>
          </a:xfrm>
        </p:spPr>
        <p:txBody>
          <a:bodyPr>
            <a:noAutofit/>
          </a:bodyPr>
          <a:lstStyle/>
          <a:p>
            <a:pPr marL="0" indent="0" algn="just">
              <a:buNone/>
            </a:pPr>
            <a:r>
              <a:rPr lang="en-US" sz="2300" dirty="0">
                <a:latin typeface="Times New Roman" panose="02020603050405020304" pitchFamily="18" charset="0"/>
                <a:cs typeface="Times New Roman" panose="02020603050405020304" pitchFamily="18" charset="0"/>
              </a:rPr>
              <a:t>2. It is now proposed to </a:t>
            </a:r>
            <a:r>
              <a:rPr lang="en-US" sz="2300" b="1" u="sng" dirty="0">
                <a:latin typeface="Times New Roman" panose="02020603050405020304" pitchFamily="18" charset="0"/>
                <a:cs typeface="Times New Roman" panose="02020603050405020304" pitchFamily="18" charset="0"/>
              </a:rPr>
              <a:t>insert section 285BAA in the Act, being the Obligation to furnish information of crypto-asset, wherein </a:t>
            </a:r>
            <a:r>
              <a:rPr lang="en-US" sz="2300" dirty="0">
                <a:latin typeface="Times New Roman" panose="02020603050405020304" pitchFamily="18" charset="0"/>
                <a:cs typeface="Times New Roman" panose="02020603050405020304" pitchFamily="18" charset="0"/>
              </a:rPr>
              <a:t>– </a:t>
            </a:r>
          </a:p>
          <a:p>
            <a:pPr marL="514350" indent="-514350" algn="just">
              <a:buAutoNum type="romanUcParenBoth"/>
            </a:pPr>
            <a:r>
              <a:rPr lang="en-US" sz="2300" dirty="0">
                <a:latin typeface="Times New Roman" panose="02020603050405020304" pitchFamily="18" charset="0"/>
                <a:cs typeface="Times New Roman" panose="02020603050405020304" pitchFamily="18" charset="0"/>
              </a:rPr>
              <a:t>Sub-section (1) of section 285BAA of the Act states any person, being a reporting entity, as may be prescribed, in respect of crypto asset, shall furnish information in respect of a transaction in such crypto asset in a statement, for such period, within such time, in such form and manner and to such income-tax authority, as may be prescribed;</a:t>
            </a:r>
          </a:p>
          <a:p>
            <a:pPr marL="514350" indent="-514350" algn="just">
              <a:buAutoNum type="romanUcParenBoth"/>
            </a:pPr>
            <a:r>
              <a:rPr lang="en-US" sz="2300" dirty="0">
                <a:latin typeface="Times New Roman" panose="02020603050405020304" pitchFamily="18" charset="0"/>
                <a:cs typeface="Times New Roman" panose="02020603050405020304" pitchFamily="18" charset="0"/>
              </a:rPr>
              <a:t>Sub-section (2) of said section states that where prescribed income-tax authority considers that the statement furnished is defective, he may intimate the defect to the person who has furnished such statement and give him an opportunity of rectifying the defect within a period of thirty days from the date of such intimation or such further period as may be allowed, and if the defect is not rectified within the aforesaid period allowed, the provisions of this Act shall apply as if such person had furnished inaccurate information in the statement; </a:t>
            </a:r>
          </a:p>
        </p:txBody>
      </p:sp>
      <p:sp>
        <p:nvSpPr>
          <p:cNvPr id="2" name="Footer Placeholder 1">
            <a:extLst>
              <a:ext uri="{FF2B5EF4-FFF2-40B4-BE49-F238E27FC236}">
                <a16:creationId xmlns:a16="http://schemas.microsoft.com/office/drawing/2014/main" id="{EB39D665-85FC-07BF-634F-39DD55201DF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(III) Sub-section (3) of said section states that where a person who is required to furnish a statement has not furnished the same within the specified time, the prescribed income-tax authority may serve upon such person a notice requiring him to furnish such statement within a given time period and he shall furnish the statement within the time specified in the notice;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(IV) Sub-section (4) of said section states that if any person, having furnished a statement, or in pursuance of a notice issued, comes to know or discovers any inaccuracy in the information provided in the statement, he shall within a given period inform the income-tax authority, the inaccuracy in such statement and furnish the correct information in such manner as prescribed;</a:t>
            </a:r>
          </a:p>
        </p:txBody>
      </p:sp>
      <p:sp>
        <p:nvSpPr>
          <p:cNvPr id="2" name="Footer Placeholder 1">
            <a:extLst>
              <a:ext uri="{FF2B5EF4-FFF2-40B4-BE49-F238E27FC236}">
                <a16:creationId xmlns:a16="http://schemas.microsoft.com/office/drawing/2014/main" id="{DD2B18F5-4DE5-30BC-19E4-C737679BFD6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(V) Sub-section (5) of said section states that the Central Government may, by rules specify the persons to be registered with the prescribed income-tax authority, the nature of information and the manner in which such information shall be maintained by the persons and the due diligence to be carried out by such persons for the purpose of identification of any crypto-asset user or owner; </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2BF1810-799C-8CB9-92F3-8F959CFA337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It is also proposed to amend clause (47A) of section 2 to insert sub-clause (d) which states that the definition of virtual digital asset also includes any crypto-asset being a digital representation of value that relies on a cryptographically secured distributed ledger or a similar technology to validate and secure transactions, whether or not already included in the definition of virtual digital asset or not.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These amendments will take effect from the 1st day of April, 2026.</a:t>
            </a:r>
          </a:p>
          <a:p>
            <a:pPr marL="0" indent="0" algn="r">
              <a:buNone/>
            </a:pPr>
            <a:r>
              <a:rPr lang="en-US" sz="2400" b="1" dirty="0">
                <a:latin typeface="Times New Roman" panose="02020603050405020304" pitchFamily="18" charset="0"/>
                <a:cs typeface="Times New Roman" panose="02020603050405020304" pitchFamily="18" charset="0"/>
              </a:rPr>
              <a:t>[Clauses 3 &amp; 85]</a:t>
            </a:r>
          </a:p>
        </p:txBody>
      </p:sp>
      <p:sp>
        <p:nvSpPr>
          <p:cNvPr id="2" name="Footer Placeholder 1">
            <a:extLst>
              <a:ext uri="{FF2B5EF4-FFF2-40B4-BE49-F238E27FC236}">
                <a16:creationId xmlns:a16="http://schemas.microsoft.com/office/drawing/2014/main" id="{D15C95F0-8F5A-4BC2-6DE5-A98792BFEAF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53604-AFBA-CAD9-FB10-13FAE97D43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41E9A7-4967-A64A-63C5-57AAB5CDA775}"/>
              </a:ext>
            </a:extLst>
          </p:cNvPr>
          <p:cNvSpPr>
            <a:spLocks noGrp="1"/>
          </p:cNvSpPr>
          <p:nvPr>
            <p:ph idx="1"/>
          </p:nvPr>
        </p:nvSpPr>
        <p:spPr>
          <a:xfrm>
            <a:off x="134775" y="1115384"/>
            <a:ext cx="8716396" cy="4354116"/>
          </a:xfrm>
        </p:spPr>
        <p:txBody>
          <a:bodyPr>
            <a:noAutofit/>
          </a:bodyPr>
          <a:lstStyle/>
          <a:p>
            <a:pPr marL="0" indent="0" algn="ctr">
              <a:buNone/>
            </a:pPr>
            <a:endParaRPr lang="en-US" sz="3000" b="1" dirty="0">
              <a:latin typeface="Times New Roman" panose="02020603050405020304" pitchFamily="18" charset="0"/>
              <a:cs typeface="Times New Roman" panose="02020603050405020304" pitchFamily="18" charset="0"/>
            </a:endParaRPr>
          </a:p>
          <a:p>
            <a:pPr marL="0" indent="0" algn="ctr">
              <a:buNone/>
            </a:pPr>
            <a:endParaRPr lang="en-US" sz="3000" b="1" dirty="0">
              <a:latin typeface="Times New Roman" panose="02020603050405020304" pitchFamily="18" charset="0"/>
              <a:cs typeface="Times New Roman" panose="02020603050405020304" pitchFamily="18" charset="0"/>
            </a:endParaRPr>
          </a:p>
          <a:p>
            <a:pPr marL="0" indent="0" algn="ctr">
              <a:buNone/>
            </a:pPr>
            <a:r>
              <a:rPr lang="en-US" sz="3600" b="1" dirty="0">
                <a:latin typeface="Times New Roman" panose="02020603050405020304" pitchFamily="18" charset="0"/>
                <a:cs typeface="Times New Roman" panose="02020603050405020304" pitchFamily="18" charset="0"/>
              </a:rPr>
              <a:t>FAQ no. 23 – Obligation to furnish information in respect of crypto-asset</a:t>
            </a:r>
            <a:endParaRPr lang="en-US" sz="3000" b="1"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BA5161B-94D4-B8CD-C25F-10EF2CC9B13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114753732"/>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18B81-9FC4-FF25-8D0B-5FD96180247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174682-0E60-5F88-9BD3-7E4F43002B55}"/>
              </a:ext>
            </a:extLst>
          </p:cNvPr>
          <p:cNvSpPr>
            <a:spLocks noGrp="1"/>
          </p:cNvSpPr>
          <p:nvPr>
            <p:ph idx="1"/>
          </p:nvPr>
        </p:nvSpPr>
        <p:spPr>
          <a:xfrm>
            <a:off x="134775" y="228600"/>
            <a:ext cx="8716396" cy="4354116"/>
          </a:xfrm>
        </p:spPr>
        <p:txBody>
          <a:bodyPr>
            <a:noAutofit/>
          </a:bodyPr>
          <a:lstStyle/>
          <a:p>
            <a:pPr marL="0" indent="0">
              <a:buNone/>
            </a:pPr>
            <a:r>
              <a:rPr lang="en-US" sz="2400" b="1" dirty="0">
                <a:latin typeface="Times New Roman" panose="02020603050405020304" pitchFamily="18" charset="0"/>
                <a:cs typeface="Times New Roman" panose="02020603050405020304" pitchFamily="18" charset="0"/>
              </a:rPr>
              <a:t>Q.1 What is crypto asset?</a:t>
            </a:r>
          </a:p>
          <a:p>
            <a:pPr marL="0" indent="0">
              <a:buNone/>
            </a:pPr>
            <a:r>
              <a:rPr lang="en-US" sz="2400" dirty="0">
                <a:latin typeface="Times New Roman" panose="02020603050405020304" pitchFamily="18" charset="0"/>
                <a:cs typeface="Times New Roman" panose="02020603050405020304" pitchFamily="18" charset="0"/>
              </a:rPr>
              <a:t>Ans. Crypto asset has been defined in section 2(47A) of the Act under the existing definition of Virtual Digital Asset.</a:t>
            </a: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r>
              <a:rPr lang="en-US" sz="2400" b="1" dirty="0">
                <a:latin typeface="Times New Roman" panose="02020603050405020304" pitchFamily="18" charset="0"/>
                <a:cs typeface="Times New Roman" panose="02020603050405020304" pitchFamily="18" charset="0"/>
              </a:rPr>
              <a:t>Q.2 What are the amendments proposed in Finance Bill 2025 in context of crypto-asset?</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It is proposed that prescribed reporting entity shall provide prescribed information in respect of transaction of crypto-asset for such period and in such time and manner to such income tax authority, as prescribed.</a:t>
            </a:r>
          </a:p>
          <a:p>
            <a:pPr marL="0" indent="0" algn="just">
              <a:buNone/>
            </a:pPr>
            <a:endParaRPr lang="en-US" sz="2400" b="1" u="sng"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DD6D3BF-188F-5DEC-59C4-5F5D01C19B9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73177860"/>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86ED-64A0-BADE-7CDD-D2B4C35C0F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38BD59-6C2B-B954-B813-7C01AE1F980F}"/>
              </a:ext>
            </a:extLst>
          </p:cNvPr>
          <p:cNvSpPr>
            <a:spLocks noGrp="1"/>
          </p:cNvSpPr>
          <p:nvPr>
            <p:ph idx="1"/>
          </p:nvPr>
        </p:nvSpPr>
        <p:spPr>
          <a:xfrm>
            <a:off x="134775" y="219547"/>
            <a:ext cx="8716396" cy="4809653"/>
          </a:xfrm>
        </p:spPr>
        <p:txBody>
          <a:bodyPr>
            <a:normAutofit lnSpcReduction="10000"/>
          </a:bodyPr>
          <a:lstStyle/>
          <a:p>
            <a:pPr marL="0" indent="0">
              <a:buNone/>
            </a:pPr>
            <a:r>
              <a:rPr lang="en-US" sz="2400" b="1" dirty="0">
                <a:latin typeface="Times New Roman" panose="02020603050405020304" pitchFamily="18" charset="0"/>
                <a:cs typeface="Times New Roman" panose="02020603050405020304" pitchFamily="18" charset="0"/>
              </a:rPr>
              <a:t>Q.3 Who will be required to furnish information of crypto asset?</a:t>
            </a:r>
          </a:p>
          <a:p>
            <a:pPr marL="0" indent="0">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A reporting entity, as may be prescribed under section 285BAA of the Act will be required to furnish information of crypto asset.</a:t>
            </a:r>
          </a:p>
          <a:p>
            <a:pPr marL="0" indent="0" algn="just">
              <a:buNone/>
            </a:pP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Q.4 What information will be required to be furnished?</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Information in respect of transaction in crypto asset as may be prescribed under section 285BAA will be required to be furnished by the Reporting Entity.</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Q.5 Who is the Reporting Entity?</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Reporting Entity shall be the entity as prescribed in Income-tax Rules in this regard.</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3BBE85B-D2AA-4F98-9AD9-42E5ECD8F1A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288533970"/>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14602-51FB-1926-91BE-A5964642A6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077467-6C85-8FA4-78DA-F7ED09ACA9BF}"/>
              </a:ext>
            </a:extLst>
          </p:cNvPr>
          <p:cNvSpPr>
            <a:spLocks noGrp="1"/>
          </p:cNvSpPr>
          <p:nvPr>
            <p:ph idx="1"/>
          </p:nvPr>
        </p:nvSpPr>
        <p:spPr>
          <a:xfrm>
            <a:off x="134775" y="304800"/>
            <a:ext cx="8716396"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Q.6 To whom information is to be furnished by the Reporting Entity?</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information is to be furnished to the Income-tax authority as prescribed in Income- tax Rules in this regard.</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Q.7 What type of information is proposed to be furnished?</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Information in respect of transaction of crypto-asset for such period as prescribed in Income-tax Rules in this regard is to be furnished.</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Q.8 Whether any rules, forms etc. are proposed to be prescribed?</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Yes, rules and forms will be prescribed to furnish prescribed information by the Reporting Entity.</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1323CB3-290D-D3CE-47BB-2BE2CE63D29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14718619"/>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CB1A4-3D29-4025-B067-B59B3155E9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F515B7-2F65-19B7-DE7B-0073E79B4D63}"/>
              </a:ext>
            </a:extLst>
          </p:cNvPr>
          <p:cNvSpPr>
            <a:spLocks noGrp="1"/>
          </p:cNvSpPr>
          <p:nvPr>
            <p:ph idx="1"/>
          </p:nvPr>
        </p:nvSpPr>
        <p:spPr>
          <a:xfrm>
            <a:off x="134775" y="206830"/>
            <a:ext cx="8716396" cy="4397657"/>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Q.9 Why is it being made obligatory to furnish information of crypto asset?</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India has been included in the list of 52 "Relevant" jurisdictions for the purpose of Crypto- Asset Reporting Framework (CARF). CARF provides for the automatic exchange of tax-relevant information (AEOI) on Crypto-Assets. </a:t>
            </a:r>
          </a:p>
          <a:p>
            <a:pPr marL="0" indent="0" algn="just">
              <a:buNone/>
            </a:pPr>
            <a:r>
              <a:rPr lang="en-US" sz="2400" b="1" u="sng" dirty="0">
                <a:latin typeface="Times New Roman" panose="02020603050405020304" pitchFamily="18" charset="0"/>
                <a:cs typeface="Times New Roman" panose="02020603050405020304" pitchFamily="18" charset="0"/>
              </a:rPr>
              <a:t>The G20 Leader’s New Delhi Declaration called for the swift implementation of the CARF. </a:t>
            </a:r>
          </a:p>
          <a:p>
            <a:pPr marL="0" indent="0" algn="just">
              <a:buNone/>
            </a:pPr>
            <a:r>
              <a:rPr lang="en-US" sz="2400" b="1" u="sng" dirty="0">
                <a:latin typeface="Times New Roman" panose="02020603050405020304" pitchFamily="18" charset="0"/>
                <a:cs typeface="Times New Roman" panose="02020603050405020304" pitchFamily="18" charset="0"/>
              </a:rPr>
              <a:t>To enable this an amendment is being brought for the prescribed Reporting Entities to furnish information of crypto-asset.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Q.10 From when will the reporting entity be required to furnish information of crypto-asset?</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Reporting Entity will have to provide information in respect of transaction in crypto- asset after the prescribed date.</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1C2227C-C0B7-A563-311D-174A5DF8BEF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500280744"/>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259" y="228600"/>
            <a:ext cx="8317283" cy="5821363"/>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II. Increasing time limit available to pass order under section 115VP</a:t>
            </a:r>
          </a:p>
          <a:p>
            <a:pPr marL="0" indent="0" algn="just">
              <a:buNone/>
            </a:pPr>
            <a:r>
              <a:rPr lang="en-US" sz="2400" dirty="0">
                <a:latin typeface="Times New Roman" panose="02020603050405020304" pitchFamily="18" charset="0"/>
                <a:cs typeface="Times New Roman" panose="02020603050405020304" pitchFamily="18" charset="0"/>
              </a:rPr>
              <a:t>Section 115VP of the Act pertains to method and time of opting for tonnage tax scheme, under which the tonnage income of an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shall be computed in accordance with the provisions of Chapter XII-G. </a:t>
            </a:r>
          </a:p>
          <a:p>
            <a:pPr marL="0" indent="0" algn="just">
              <a:buNone/>
            </a:pPr>
            <a:r>
              <a:rPr lang="en-US" sz="2400" dirty="0">
                <a:latin typeface="Times New Roman" panose="02020603050405020304" pitchFamily="18" charset="0"/>
                <a:cs typeface="Times New Roman" panose="02020603050405020304" pitchFamily="18" charset="0"/>
              </a:rPr>
              <a:t>Sub-section (1) of section 115VP of the Act provides that a qualifying company may opt for the tonnage tax scheme by making an application to the Joint Commissioner having jurisdiction over the company, as prescribed, for such scheme. </a:t>
            </a:r>
          </a:p>
        </p:txBody>
      </p:sp>
      <p:sp>
        <p:nvSpPr>
          <p:cNvPr id="2" name="Footer Placeholder 1">
            <a:extLst>
              <a:ext uri="{FF2B5EF4-FFF2-40B4-BE49-F238E27FC236}">
                <a16:creationId xmlns:a16="http://schemas.microsoft.com/office/drawing/2014/main" id="{2C356224-4A27-5791-374C-CEE08C45922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Sub-section (3) of the said section requires that </a:t>
            </a:r>
            <a:r>
              <a:rPr lang="en-US" sz="2400" b="1" u="sng" dirty="0">
                <a:latin typeface="Times New Roman" panose="02020603050405020304" pitchFamily="18" charset="0"/>
                <a:cs typeface="Times New Roman" panose="02020603050405020304" pitchFamily="18" charset="0"/>
              </a:rPr>
              <a:t>the Joint Commissioner on receipt of such application may call for information or documents from the company as deemed fit and after satisfying themselves about the eligibility of such company to make an option for tonnage tax scheme, pass an order in writing, approving the option for tonnage tax scheme or if not so satisfied, refuse such approval, after providing reasonable opportunity of being heard.</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b="1" u="sng" dirty="0">
                <a:latin typeface="Times New Roman" panose="02020603050405020304" pitchFamily="18" charset="0"/>
                <a:cs typeface="Times New Roman" panose="02020603050405020304" pitchFamily="18" charset="0"/>
              </a:rPr>
              <a:t>Sub-section (4) </a:t>
            </a:r>
            <a:r>
              <a:rPr lang="en-US" sz="2400" dirty="0">
                <a:latin typeface="Times New Roman" panose="02020603050405020304" pitchFamily="18" charset="0"/>
                <a:cs typeface="Times New Roman" panose="02020603050405020304" pitchFamily="18" charset="0"/>
              </a:rPr>
              <a:t>of the said section requires for order under sub-section (3) of </a:t>
            </a:r>
            <a:r>
              <a:rPr lang="en-US" sz="2400" b="1" u="sng" dirty="0">
                <a:latin typeface="Times New Roman" panose="02020603050405020304" pitchFamily="18" charset="0"/>
                <a:cs typeface="Times New Roman" panose="02020603050405020304" pitchFamily="18" charset="0"/>
              </a:rPr>
              <a:t>section 115VP </a:t>
            </a:r>
            <a:r>
              <a:rPr lang="en-US" sz="2400" dirty="0">
                <a:latin typeface="Times New Roman" panose="02020603050405020304" pitchFamily="18" charset="0"/>
                <a:cs typeface="Times New Roman" panose="02020603050405020304" pitchFamily="18" charset="0"/>
              </a:rPr>
              <a:t>of the Act, whether </a:t>
            </a:r>
            <a:r>
              <a:rPr lang="en-US" sz="2400" b="1" u="sng" dirty="0">
                <a:latin typeface="Times New Roman" panose="02020603050405020304" pitchFamily="18" charset="0"/>
                <a:cs typeface="Times New Roman" panose="02020603050405020304" pitchFamily="18" charset="0"/>
              </a:rPr>
              <a:t>approving or rejecting the application to exercise option of tonnage tax scheme, to be passed before the expiry of one month from the end of the month in which the application was received under sub-section (1) of said section.</a:t>
            </a:r>
            <a:r>
              <a:rPr lang="en-US" sz="2400" dirty="0">
                <a:latin typeface="Times New Roman" panose="02020603050405020304" pitchFamily="18" charset="0"/>
                <a:cs typeface="Times New Roman" panose="02020603050405020304" pitchFamily="18" charset="0"/>
              </a:rPr>
              <a:t> </a:t>
            </a:r>
          </a:p>
        </p:txBody>
      </p:sp>
      <p:sp>
        <p:nvSpPr>
          <p:cNvPr id="2" name="Footer Placeholder 1">
            <a:extLst>
              <a:ext uri="{FF2B5EF4-FFF2-40B4-BE49-F238E27FC236}">
                <a16:creationId xmlns:a16="http://schemas.microsoft.com/office/drawing/2014/main" id="{172258B4-BA5B-23F7-82B4-817322CDAA0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484461"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a:t>
            </a:r>
            <a:r>
              <a:rPr lang="en-US" sz="2400" b="1" u="sng" dirty="0">
                <a:latin typeface="Times New Roman" panose="02020603050405020304" pitchFamily="18" charset="0"/>
                <a:cs typeface="Times New Roman" panose="02020603050405020304" pitchFamily="18" charset="0"/>
              </a:rPr>
              <a:t>It is seen that very less time is available under sub-section (4) of section 115VP of the Act with the Joint Commissioner of Income-tax for verification of information and documents, including physical inspection of the ships if necessary, providing an opportunity of being heard and then passing a reasoned order approving or rejecting the application.</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Accordingly, to address this issue, it is proposed to </a:t>
            </a:r>
            <a:r>
              <a:rPr lang="en-US" sz="2400" b="1" u="sng" dirty="0">
                <a:latin typeface="Times New Roman" panose="02020603050405020304" pitchFamily="18" charset="0"/>
                <a:cs typeface="Times New Roman" panose="02020603050405020304" pitchFamily="18" charset="0"/>
              </a:rPr>
              <a:t>amend sub-section (4) of section 115VP</a:t>
            </a:r>
            <a:r>
              <a:rPr lang="en-US" sz="2400" dirty="0">
                <a:latin typeface="Times New Roman" panose="02020603050405020304" pitchFamily="18" charset="0"/>
                <a:cs typeface="Times New Roman" panose="02020603050405020304" pitchFamily="18" charset="0"/>
              </a:rPr>
              <a:t> to provide that for application received under sub-section (1) on or after the 1st day of April, 2025, </a:t>
            </a:r>
            <a:r>
              <a:rPr lang="en-US" sz="2400" b="1" u="sng" dirty="0">
                <a:latin typeface="Times New Roman" panose="02020603050405020304" pitchFamily="18" charset="0"/>
                <a:cs typeface="Times New Roman" panose="02020603050405020304" pitchFamily="18" charset="0"/>
              </a:rPr>
              <a:t>order under sub-section (3) shall be passed before the expiry of three months from the end of the quarter in which such application was received.</a:t>
            </a:r>
          </a:p>
          <a:p>
            <a:pPr marL="0" indent="0" algn="just">
              <a:buNone/>
            </a:pPr>
            <a:r>
              <a:rPr lang="en-US" sz="2400" dirty="0">
                <a:latin typeface="Times New Roman" panose="02020603050405020304" pitchFamily="18" charset="0"/>
                <a:cs typeface="Times New Roman" panose="02020603050405020304" pitchFamily="18" charset="0"/>
              </a:rPr>
              <a:t>5. This amendment will take effect from the 1st day of April, 2025. </a:t>
            </a:r>
          </a:p>
          <a:p>
            <a:pPr marL="0" indent="0" algn="r">
              <a:buNone/>
            </a:pPr>
            <a:r>
              <a:rPr lang="en-US" sz="2400" b="1" dirty="0">
                <a:latin typeface="Times New Roman" panose="02020603050405020304" pitchFamily="18" charset="0"/>
                <a:cs typeface="Times New Roman" panose="02020603050405020304" pitchFamily="18" charset="0"/>
              </a:rPr>
              <a:t>[Clause 32]</a:t>
            </a:r>
          </a:p>
        </p:txBody>
      </p:sp>
      <p:sp>
        <p:nvSpPr>
          <p:cNvPr id="2" name="Footer Placeholder 1">
            <a:extLst>
              <a:ext uri="{FF2B5EF4-FFF2-40B4-BE49-F238E27FC236}">
                <a16:creationId xmlns:a16="http://schemas.microsoft.com/office/drawing/2014/main" id="{5585F4BD-6784-73F2-B46B-F7B4B2C9F69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364D0C-C3AB-96F2-C186-358FEE732CE3}"/>
              </a:ext>
            </a:extLst>
          </p:cNvPr>
          <p:cNvSpPr>
            <a:spLocks noGrp="1"/>
          </p:cNvSpPr>
          <p:nvPr>
            <p:ph idx="1"/>
          </p:nvPr>
        </p:nvSpPr>
        <p:spPr/>
        <p:txBody>
          <a:bodyPr/>
          <a:lstStyle/>
          <a:p>
            <a:pPr marL="82550" indent="0" algn="ctr">
              <a:buNone/>
            </a:pPr>
            <a:endParaRPr lang="en-US" sz="3600" b="1" dirty="0">
              <a:solidFill>
                <a:schemeClr val="tx1"/>
              </a:solidFill>
              <a:latin typeface="Times New Roman" panose="02020603050405020304" pitchFamily="18" charset="0"/>
              <a:cs typeface="Times New Roman" panose="02020603050405020304" pitchFamily="18" charset="0"/>
            </a:endParaRPr>
          </a:p>
          <a:p>
            <a:pPr marL="82550" indent="0" algn="ctr">
              <a:buNone/>
            </a:pPr>
            <a:r>
              <a:rPr lang="en-US" sz="3600" b="1" dirty="0">
                <a:solidFill>
                  <a:schemeClr val="tx1"/>
                </a:solidFill>
                <a:latin typeface="Times New Roman" panose="02020603050405020304" pitchFamily="18" charset="0"/>
                <a:cs typeface="Times New Roman" panose="02020603050405020304" pitchFamily="18" charset="0"/>
              </a:rPr>
              <a:t>FAQ no. 26 –– Increasing time limit available to pass order under section 115VP</a:t>
            </a:r>
          </a:p>
          <a:p>
            <a:pPr marL="82550" indent="0">
              <a:buNone/>
            </a:pPr>
            <a:endParaRPr lang="en-US" dirty="0"/>
          </a:p>
        </p:txBody>
      </p:sp>
      <p:sp>
        <p:nvSpPr>
          <p:cNvPr id="3" name="Footer Placeholder 2">
            <a:extLst>
              <a:ext uri="{FF2B5EF4-FFF2-40B4-BE49-F238E27FC236}">
                <a16:creationId xmlns:a16="http://schemas.microsoft.com/office/drawing/2014/main" id="{ACF18CF3-DC02-F53C-5BD7-F80A08B2EC3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737371779"/>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B25AC-2FDB-3B8A-A530-8821CF44370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4137D40-5F33-AB3B-5AB6-929D0ED0C83B}"/>
              </a:ext>
            </a:extLst>
          </p:cNvPr>
          <p:cNvSpPr>
            <a:spLocks noGrp="1"/>
          </p:cNvSpPr>
          <p:nvPr>
            <p:ph type="subTitle" idx="1"/>
          </p:nvPr>
        </p:nvSpPr>
        <p:spPr>
          <a:xfrm>
            <a:off x="264695" y="381000"/>
            <a:ext cx="8650706" cy="5421229"/>
          </a:xfrm>
        </p:spPr>
        <p:txBody>
          <a:bodyPr>
            <a:normAutofit/>
          </a:bodyPr>
          <a:lstStyle/>
          <a:p>
            <a:pPr algn="l"/>
            <a:endParaRPr lang="en-US" sz="2400" b="1" dirty="0">
              <a:solidFill>
                <a:schemeClr val="tx1"/>
              </a:solidFill>
              <a:latin typeface="Times New Roman" panose="02020603050405020304" pitchFamily="18" charset="0"/>
              <a:cs typeface="Times New Roman" panose="02020603050405020304" pitchFamily="18" charset="0"/>
            </a:endParaRPr>
          </a:p>
          <a:p>
            <a:pPr algn="l"/>
            <a:r>
              <a:rPr lang="en-US" sz="2400" b="1" dirty="0">
                <a:solidFill>
                  <a:schemeClr val="tx1"/>
                </a:solidFill>
                <a:latin typeface="Times New Roman" panose="02020603050405020304" pitchFamily="18" charset="0"/>
                <a:cs typeface="Times New Roman" panose="02020603050405020304" pitchFamily="18" charset="0"/>
              </a:rPr>
              <a:t>Q.1 What is sec on 115VP of the Act? </a:t>
            </a:r>
          </a:p>
          <a:p>
            <a:pPr algn="just"/>
            <a:r>
              <a:rPr lang="en-US" sz="2400" dirty="0">
                <a:solidFill>
                  <a:schemeClr val="tx1"/>
                </a:solidFill>
                <a:latin typeface="Times New Roman" panose="02020603050405020304" pitchFamily="18" charset="0"/>
                <a:cs typeface="Times New Roman" panose="02020603050405020304" pitchFamily="18" charset="0"/>
              </a:rPr>
              <a:t>Ans. A qualifying shipping company may opt for tonnage tax scheme by making an application under this sec on to the jurisdictional Joint Commissioner of Income-tax.</a:t>
            </a:r>
          </a:p>
        </p:txBody>
      </p:sp>
      <p:sp>
        <p:nvSpPr>
          <p:cNvPr id="2" name="Footer Placeholder 1">
            <a:extLst>
              <a:ext uri="{FF2B5EF4-FFF2-40B4-BE49-F238E27FC236}">
                <a16:creationId xmlns:a16="http://schemas.microsoft.com/office/drawing/2014/main" id="{33B42043-D065-1842-FB4A-29283A5A1A3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587501591"/>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41E58-0673-72F4-77DD-A56B6254096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CC5296B-0930-4BEF-053D-F07A6DA421D3}"/>
              </a:ext>
            </a:extLst>
          </p:cNvPr>
          <p:cNvSpPr>
            <a:spLocks noGrp="1"/>
          </p:cNvSpPr>
          <p:nvPr>
            <p:ph type="subTitle" idx="1"/>
          </p:nvPr>
        </p:nvSpPr>
        <p:spPr>
          <a:xfrm>
            <a:off x="264695" y="304800"/>
            <a:ext cx="8650706" cy="4716379"/>
          </a:xfrm>
        </p:spPr>
        <p:txBody>
          <a:bodyPr>
            <a:normAutofit/>
          </a:bodyPr>
          <a:lstStyle/>
          <a:p>
            <a:pPr algn="just"/>
            <a:r>
              <a:rPr lang="en-US" sz="2400" b="1" dirty="0">
                <a:solidFill>
                  <a:schemeClr val="tx1"/>
                </a:solidFill>
                <a:latin typeface="Times New Roman" panose="02020603050405020304" pitchFamily="18" charset="0"/>
                <a:cs typeface="Times New Roman" panose="02020603050405020304" pitchFamily="18" charset="0"/>
              </a:rPr>
              <a:t>Q.2 What is the current time limit to pass an order under this section? </a:t>
            </a:r>
          </a:p>
          <a:p>
            <a:pPr algn="just"/>
            <a:r>
              <a:rPr lang="en-US" sz="2400" dirty="0">
                <a:solidFill>
                  <a:schemeClr val="tx1"/>
                </a:solidFill>
                <a:latin typeface="Times New Roman" panose="02020603050405020304" pitchFamily="18" charset="0"/>
                <a:cs typeface="Times New Roman" panose="02020603050405020304" pitchFamily="18" charset="0"/>
              </a:rPr>
              <a:t>Ans. </a:t>
            </a:r>
            <a:r>
              <a:rPr lang="en-US" sz="2400" b="1" u="sng" dirty="0">
                <a:solidFill>
                  <a:schemeClr val="tx1"/>
                </a:solidFill>
                <a:latin typeface="Times New Roman" panose="02020603050405020304" pitchFamily="18" charset="0"/>
                <a:cs typeface="Times New Roman" panose="02020603050405020304" pitchFamily="18" charset="0"/>
              </a:rPr>
              <a:t>The Joint Commissioner has to pass an order gran ng or refusing the approval of the option given by the taxpayer for the tonnage tax scheme, within one month from end of the month in which application was received.</a:t>
            </a:r>
          </a:p>
        </p:txBody>
      </p:sp>
      <p:sp>
        <p:nvSpPr>
          <p:cNvPr id="2" name="Footer Placeholder 1">
            <a:extLst>
              <a:ext uri="{FF2B5EF4-FFF2-40B4-BE49-F238E27FC236}">
                <a16:creationId xmlns:a16="http://schemas.microsoft.com/office/drawing/2014/main" id="{ED3F657B-E9EB-2FB5-B654-400B33FFA77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08432461"/>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639D6-8674-11AF-A3FA-FC4E921E382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38B723-2CB1-38C0-9F5A-BF210215297E}"/>
              </a:ext>
            </a:extLst>
          </p:cNvPr>
          <p:cNvSpPr>
            <a:spLocks noGrp="1"/>
          </p:cNvSpPr>
          <p:nvPr>
            <p:ph type="subTitle" idx="1"/>
          </p:nvPr>
        </p:nvSpPr>
        <p:spPr>
          <a:xfrm>
            <a:off x="264695" y="333600"/>
            <a:ext cx="8650706" cy="4811178"/>
          </a:xfrm>
        </p:spPr>
        <p:txBody>
          <a:bodyPr>
            <a:normAutofit/>
          </a:bodyPr>
          <a:lstStyle/>
          <a:p>
            <a:pPr algn="l"/>
            <a:r>
              <a:rPr lang="en-US" sz="2400" b="1" dirty="0">
                <a:solidFill>
                  <a:schemeClr val="tx1"/>
                </a:solidFill>
                <a:latin typeface="Times New Roman" panose="02020603050405020304" pitchFamily="18" charset="0"/>
                <a:cs typeface="Times New Roman" panose="02020603050405020304" pitchFamily="18" charset="0"/>
              </a:rPr>
              <a:t>Q.3 What is the amendment proposed in Finance Bill 2025 with regards to the time limit?</a:t>
            </a:r>
          </a:p>
          <a:p>
            <a:pPr algn="l"/>
            <a:r>
              <a:rPr lang="en-US" sz="2400" dirty="0">
                <a:solidFill>
                  <a:schemeClr val="tx1"/>
                </a:solidFill>
                <a:latin typeface="Times New Roman" panose="02020603050405020304" pitchFamily="18" charset="0"/>
                <a:cs typeface="Times New Roman" panose="02020603050405020304" pitchFamily="18" charset="0"/>
              </a:rPr>
              <a:t> Ans. </a:t>
            </a:r>
            <a:r>
              <a:rPr lang="en-US" sz="2400" b="1" u="sng" dirty="0">
                <a:solidFill>
                  <a:schemeClr val="tx1"/>
                </a:solidFill>
                <a:latin typeface="Times New Roman" panose="02020603050405020304" pitchFamily="18" charset="0"/>
                <a:cs typeface="Times New Roman" panose="02020603050405020304" pitchFamily="18" charset="0"/>
              </a:rPr>
              <a:t>The new time limit to pass an order is three months from end of the quarter in which application has been received.</a:t>
            </a:r>
          </a:p>
          <a:p>
            <a:pPr algn="l"/>
            <a:endParaRPr lang="en-US" sz="2400" dirty="0">
              <a:solidFill>
                <a:schemeClr val="tx1"/>
              </a:solidFill>
              <a:latin typeface="Times New Roman" panose="02020603050405020304" pitchFamily="18" charset="0"/>
              <a:cs typeface="Times New Roman" panose="02020603050405020304" pitchFamily="18" charset="0"/>
            </a:endParaRPr>
          </a:p>
          <a:p>
            <a:pPr algn="l"/>
            <a:r>
              <a:rPr lang="en-US" sz="2400" b="1" dirty="0">
                <a:solidFill>
                  <a:schemeClr val="tx1"/>
                </a:solidFill>
                <a:latin typeface="Times New Roman" panose="02020603050405020304" pitchFamily="18" charset="0"/>
                <a:cs typeface="Times New Roman" panose="02020603050405020304" pitchFamily="18" charset="0"/>
              </a:rPr>
              <a:t>Q.4 For which applications the new time limit will be applicable? </a:t>
            </a:r>
          </a:p>
          <a:p>
            <a:pPr algn="l"/>
            <a:r>
              <a:rPr lang="en-US" sz="2400" dirty="0">
                <a:solidFill>
                  <a:schemeClr val="tx1"/>
                </a:solidFill>
                <a:latin typeface="Times New Roman" panose="02020603050405020304" pitchFamily="18" charset="0"/>
                <a:cs typeface="Times New Roman" panose="02020603050405020304" pitchFamily="18" charset="0"/>
              </a:rPr>
              <a:t>Ans. </a:t>
            </a:r>
            <a:r>
              <a:rPr lang="en-US" sz="2400" b="1" u="sng" dirty="0">
                <a:solidFill>
                  <a:schemeClr val="tx1"/>
                </a:solidFill>
                <a:latin typeface="Times New Roman" panose="02020603050405020304" pitchFamily="18" charset="0"/>
                <a:cs typeface="Times New Roman" panose="02020603050405020304" pitchFamily="18" charset="0"/>
              </a:rPr>
              <a:t>The time limit will be applicable for all the application received on or after 01.04.2025.</a:t>
            </a:r>
          </a:p>
          <a:p>
            <a:pPr algn="l"/>
            <a:endParaRPr lang="en-US" sz="2400" dirty="0">
              <a:solidFill>
                <a:schemeClr val="tx1"/>
              </a:solidFill>
              <a:latin typeface="Times New Roman" panose="02020603050405020304" pitchFamily="18" charset="0"/>
              <a:cs typeface="Times New Roman" panose="02020603050405020304" pitchFamily="18" charset="0"/>
            </a:endParaRPr>
          </a:p>
          <a:p>
            <a:pPr algn="l"/>
            <a:r>
              <a:rPr lang="en-US" sz="2400" b="1" dirty="0">
                <a:solidFill>
                  <a:schemeClr val="tx1"/>
                </a:solidFill>
                <a:latin typeface="Times New Roman" panose="02020603050405020304" pitchFamily="18" charset="0"/>
                <a:cs typeface="Times New Roman" panose="02020603050405020304" pitchFamily="18" charset="0"/>
              </a:rPr>
              <a:t>Q.5 What will be the time limit for the pending applications? </a:t>
            </a:r>
          </a:p>
          <a:p>
            <a:pPr algn="just"/>
            <a:r>
              <a:rPr lang="en-US" sz="2400" b="1" dirty="0">
                <a:solidFill>
                  <a:schemeClr val="tx1"/>
                </a:solidFill>
                <a:latin typeface="Times New Roman" panose="02020603050405020304" pitchFamily="18" charset="0"/>
                <a:cs typeface="Times New Roman" panose="02020603050405020304" pitchFamily="18" charset="0"/>
              </a:rPr>
              <a:t>Ans.</a:t>
            </a:r>
            <a:r>
              <a:rPr lang="en-US" sz="2400" dirty="0">
                <a:solidFill>
                  <a:schemeClr val="tx1"/>
                </a:solidFill>
                <a:latin typeface="Times New Roman" panose="02020603050405020304" pitchFamily="18" charset="0"/>
                <a:cs typeface="Times New Roman" panose="02020603050405020304" pitchFamily="18" charset="0"/>
              </a:rPr>
              <a:t> </a:t>
            </a:r>
            <a:r>
              <a:rPr lang="en-US" sz="2400" b="1" u="sng" dirty="0">
                <a:solidFill>
                  <a:schemeClr val="tx1"/>
                </a:solidFill>
                <a:latin typeface="Times New Roman" panose="02020603050405020304" pitchFamily="18" charset="0"/>
                <a:cs typeface="Times New Roman" panose="02020603050405020304" pitchFamily="18" charset="0"/>
              </a:rPr>
              <a:t>The existing time limit will be applicable on the pending applications.</a:t>
            </a:r>
          </a:p>
        </p:txBody>
      </p:sp>
      <p:sp>
        <p:nvSpPr>
          <p:cNvPr id="2" name="Footer Placeholder 1">
            <a:extLst>
              <a:ext uri="{FF2B5EF4-FFF2-40B4-BE49-F238E27FC236}">
                <a16:creationId xmlns:a16="http://schemas.microsoft.com/office/drawing/2014/main" id="{4F6CAB26-8922-C57B-F3EA-6BE6891AEA7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614205869"/>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7870" y="304800"/>
            <a:ext cx="8484461" cy="5821363"/>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III. Excluding the period such as court stay etc. for calculating time limit to pass an order </a:t>
            </a:r>
          </a:p>
          <a:p>
            <a:pPr marL="0" indent="0" algn="just">
              <a:buNone/>
            </a:pPr>
            <a:endParaRPr lang="en-US" sz="2400" b="1" u="sng" dirty="0">
              <a:latin typeface="Times New Roman" panose="02020603050405020304" pitchFamily="18" charset="0"/>
              <a:cs typeface="Times New Roman" panose="02020603050405020304" pitchFamily="18" charset="0"/>
            </a:endParaRPr>
          </a:p>
          <a:p>
            <a:pPr marL="0" indent="0" algn="just">
              <a:buNone/>
            </a:pPr>
            <a:r>
              <a:rPr lang="en-US" sz="2400" b="1" u="sng" dirty="0">
                <a:latin typeface="Times New Roman" panose="02020603050405020304" pitchFamily="18" charset="0"/>
                <a:cs typeface="Times New Roman" panose="02020603050405020304" pitchFamily="18" charset="0"/>
              </a:rPr>
              <a:t>Sub-section (7A) of section 206C </a:t>
            </a:r>
            <a:r>
              <a:rPr lang="en-US" sz="2400" dirty="0">
                <a:latin typeface="Times New Roman" panose="02020603050405020304" pitchFamily="18" charset="0"/>
                <a:cs typeface="Times New Roman" panose="02020603050405020304" pitchFamily="18" charset="0"/>
              </a:rPr>
              <a:t>of the Act provides that no order shall be made deeming a person to be an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in default for </a:t>
            </a:r>
            <a:r>
              <a:rPr lang="en-US" sz="2400" b="1" u="sng" dirty="0">
                <a:latin typeface="Times New Roman" panose="02020603050405020304" pitchFamily="18" charset="0"/>
                <a:cs typeface="Times New Roman" panose="02020603050405020304" pitchFamily="18" charset="0"/>
              </a:rPr>
              <a:t>failure to collect the whole or any part of the tax from any person, after the expiry of six years from the end of the financial year in which tax was collectible or two years from the end of the financial year in which the correction statement is delivered</a:t>
            </a:r>
            <a:r>
              <a:rPr lang="en-US" sz="2400" dirty="0">
                <a:latin typeface="Times New Roman" panose="02020603050405020304" pitchFamily="18" charset="0"/>
                <a:cs typeface="Times New Roman" panose="02020603050405020304" pitchFamily="18" charset="0"/>
              </a:rPr>
              <a:t> under sub section (3B) of section 206C of the Act, whichever is later. </a:t>
            </a:r>
          </a:p>
        </p:txBody>
      </p:sp>
      <p:sp>
        <p:nvSpPr>
          <p:cNvPr id="2" name="Footer Placeholder 1">
            <a:extLst>
              <a:ext uri="{FF2B5EF4-FFF2-40B4-BE49-F238E27FC236}">
                <a16:creationId xmlns:a16="http://schemas.microsoft.com/office/drawing/2014/main" id="{FD058CBA-B3E0-9ED0-6DED-698914DC054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7870" y="304800"/>
            <a:ext cx="8484461"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While </a:t>
            </a:r>
            <a:r>
              <a:rPr lang="en-US" sz="2400" b="1" u="sng" dirty="0">
                <a:latin typeface="Times New Roman" panose="02020603050405020304" pitchFamily="18" charset="0"/>
                <a:cs typeface="Times New Roman" panose="02020603050405020304" pitchFamily="18" charset="0"/>
              </a:rPr>
              <a:t>computing the time limit</a:t>
            </a:r>
            <a:r>
              <a:rPr lang="en-US" sz="2400" dirty="0">
                <a:latin typeface="Times New Roman" panose="02020603050405020304" pitchFamily="18" charset="0"/>
                <a:cs typeface="Times New Roman" panose="02020603050405020304" pitchFamily="18" charset="0"/>
              </a:rPr>
              <a:t> under sub-section (7A) of section 206C of the Act, </a:t>
            </a:r>
            <a:r>
              <a:rPr lang="en-US" sz="2400" b="1" u="sng" dirty="0">
                <a:latin typeface="Times New Roman" panose="02020603050405020304" pitchFamily="18" charset="0"/>
                <a:cs typeface="Times New Roman" panose="02020603050405020304" pitchFamily="18" charset="0"/>
              </a:rPr>
              <a:t>exclusion of the time period such as period for which proceedings were stayed by an order of any court, etc. is required to be provided.</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It is proposed that </a:t>
            </a:r>
            <a:r>
              <a:rPr lang="en-US" sz="2400" b="1" u="sng" dirty="0">
                <a:latin typeface="Times New Roman" panose="02020603050405020304" pitchFamily="18" charset="0"/>
                <a:cs typeface="Times New Roman" panose="02020603050405020304" pitchFamily="18" charset="0"/>
              </a:rPr>
              <a:t>sub-section (7A) of section 206C </a:t>
            </a:r>
            <a:r>
              <a:rPr lang="en-US" sz="2400" dirty="0">
                <a:latin typeface="Times New Roman" panose="02020603050405020304" pitchFamily="18" charset="0"/>
                <a:cs typeface="Times New Roman" panose="02020603050405020304" pitchFamily="18" charset="0"/>
              </a:rPr>
              <a:t>of the Act is to be </a:t>
            </a:r>
            <a:r>
              <a:rPr lang="en-US" sz="2400" b="1" u="sng" dirty="0">
                <a:latin typeface="Times New Roman" panose="02020603050405020304" pitchFamily="18" charset="0"/>
                <a:cs typeface="Times New Roman" panose="02020603050405020304" pitchFamily="18" charset="0"/>
              </a:rPr>
              <a:t>amended to provide </a:t>
            </a:r>
            <a:r>
              <a:rPr lang="en-US" sz="2400" dirty="0">
                <a:latin typeface="Times New Roman" panose="02020603050405020304" pitchFamily="18" charset="0"/>
                <a:cs typeface="Times New Roman" panose="02020603050405020304" pitchFamily="18" charset="0"/>
              </a:rPr>
              <a:t>that </a:t>
            </a:r>
            <a:r>
              <a:rPr lang="en-US" sz="2400" b="1" u="sng" dirty="0">
                <a:latin typeface="Times New Roman" panose="02020603050405020304" pitchFamily="18" charset="0"/>
                <a:cs typeface="Times New Roman" panose="02020603050405020304" pitchFamily="18" charset="0"/>
              </a:rPr>
              <a:t>relevant provisions of section 153 of the Act would apply to the time limit prescribed in sub-section (7A) of section 206C of the Act.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The amendment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67]</a:t>
            </a:r>
          </a:p>
        </p:txBody>
      </p:sp>
      <p:sp>
        <p:nvSpPr>
          <p:cNvPr id="2" name="Footer Placeholder 1">
            <a:extLst>
              <a:ext uri="{FF2B5EF4-FFF2-40B4-BE49-F238E27FC236}">
                <a16:creationId xmlns:a16="http://schemas.microsoft.com/office/drawing/2014/main" id="{433459D5-F078-40A6-D3B4-0F734106A4F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2CCB69-56D6-FC4E-7DFE-A54C69D7FE22}"/>
              </a:ext>
            </a:extLst>
          </p:cNvPr>
          <p:cNvSpPr>
            <a:spLocks noGrp="1"/>
          </p:cNvSpPr>
          <p:nvPr>
            <p:ph idx="1"/>
          </p:nvPr>
        </p:nvSpPr>
        <p:spPr/>
        <p:txBody>
          <a:bodyPr/>
          <a:lstStyle/>
          <a:p>
            <a:pPr marL="82550" indent="0" algn="ctr">
              <a:buNone/>
            </a:pPr>
            <a:endParaRPr lang="en-US" sz="3600" b="1" dirty="0">
              <a:solidFill>
                <a:schemeClr val="tx1"/>
              </a:solidFill>
              <a:latin typeface="Times New Roman" panose="02020603050405020304" pitchFamily="18" charset="0"/>
              <a:cs typeface="Times New Roman" panose="02020603050405020304" pitchFamily="18" charset="0"/>
            </a:endParaRPr>
          </a:p>
          <a:p>
            <a:pPr marL="82550" indent="0" algn="ctr">
              <a:buNone/>
            </a:pPr>
            <a:endParaRPr lang="en-US" sz="3600" b="1" dirty="0">
              <a:latin typeface="Times New Roman" panose="02020603050405020304" pitchFamily="18" charset="0"/>
              <a:cs typeface="Times New Roman" panose="02020603050405020304" pitchFamily="18" charset="0"/>
            </a:endParaRPr>
          </a:p>
          <a:p>
            <a:pPr marL="82550" indent="0" algn="ctr">
              <a:buNone/>
            </a:pPr>
            <a:r>
              <a:rPr lang="en-US" sz="3600" b="1" dirty="0">
                <a:solidFill>
                  <a:schemeClr val="tx1"/>
                </a:solidFill>
                <a:latin typeface="Times New Roman" panose="02020603050405020304" pitchFamily="18" charset="0"/>
                <a:cs typeface="Times New Roman" panose="02020603050405020304" pitchFamily="18" charset="0"/>
              </a:rPr>
              <a:t>FAQ no. 25 –– Excluding the period such as court stay etc. for calculating me limit to pass an order </a:t>
            </a:r>
          </a:p>
          <a:p>
            <a:pPr marL="82550" indent="0">
              <a:buNone/>
            </a:pPr>
            <a:endParaRPr lang="en-US" dirty="0"/>
          </a:p>
        </p:txBody>
      </p:sp>
      <p:sp>
        <p:nvSpPr>
          <p:cNvPr id="3" name="Footer Placeholder 2">
            <a:extLst>
              <a:ext uri="{FF2B5EF4-FFF2-40B4-BE49-F238E27FC236}">
                <a16:creationId xmlns:a16="http://schemas.microsoft.com/office/drawing/2014/main" id="{8307E429-A76F-D6FD-B12C-6DB76282B6D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042959745"/>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0F880-3F8D-A779-63A5-8F0375D2B9C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81F5D4E-3990-7F3B-0D7F-303779F80839}"/>
              </a:ext>
            </a:extLst>
          </p:cNvPr>
          <p:cNvSpPr>
            <a:spLocks noGrp="1"/>
          </p:cNvSpPr>
          <p:nvPr>
            <p:ph type="subTitle" idx="1"/>
          </p:nvPr>
        </p:nvSpPr>
        <p:spPr>
          <a:xfrm>
            <a:off x="264695" y="381000"/>
            <a:ext cx="8650706" cy="5421229"/>
          </a:xfrm>
        </p:spPr>
        <p:txBody>
          <a:bodyPr>
            <a:normAutofit/>
          </a:bodyPr>
          <a:lstStyle/>
          <a:p>
            <a:pPr algn="just"/>
            <a:endParaRPr lang="en-US" sz="2400" b="1" i="0" u="none" strike="noStrike" baseline="0" dirty="0">
              <a:solidFill>
                <a:schemeClr val="tx1"/>
              </a:solidFill>
              <a:latin typeface="Times New Roman" panose="02020603050405020304" pitchFamily="18" charset="0"/>
              <a:cs typeface="Times New Roman" panose="02020603050405020304" pitchFamily="18" charset="0"/>
            </a:endParaRPr>
          </a:p>
          <a:p>
            <a:pPr algn="just"/>
            <a:r>
              <a:rPr lang="en-US" sz="2400" b="1" i="0" u="none" strike="noStrike" baseline="0" dirty="0">
                <a:solidFill>
                  <a:schemeClr val="tx1"/>
                </a:solidFill>
                <a:latin typeface="Times New Roman" panose="02020603050405020304" pitchFamily="18" charset="0"/>
                <a:cs typeface="Times New Roman" panose="02020603050405020304" pitchFamily="18" charset="0"/>
              </a:rPr>
              <a:t>Q.1 What is section 206C(7A) of the Act?</a:t>
            </a:r>
          </a:p>
          <a:p>
            <a:pPr algn="just"/>
            <a:r>
              <a:rPr lang="en-US" sz="2400" dirty="0">
                <a:solidFill>
                  <a:schemeClr val="tx1"/>
                </a:solidFill>
                <a:latin typeface="Times New Roman" panose="02020603050405020304" pitchFamily="18" charset="0"/>
                <a:cs typeface="Times New Roman" panose="02020603050405020304" pitchFamily="18" charset="0"/>
              </a:rPr>
              <a:t>Ans. This section provides time limit to pass an order u/s 206C(6A) deeming a person to be an </a:t>
            </a:r>
            <a:r>
              <a:rPr lang="en-US" sz="2400" dirty="0" err="1">
                <a:solidFill>
                  <a:schemeClr val="tx1"/>
                </a:solidFill>
                <a:latin typeface="Times New Roman" panose="02020603050405020304" pitchFamily="18" charset="0"/>
                <a:cs typeface="Times New Roman" panose="02020603050405020304" pitchFamily="18" charset="0"/>
              </a:rPr>
              <a:t>assessee</a:t>
            </a:r>
            <a:r>
              <a:rPr lang="en-US" sz="2400" dirty="0">
                <a:solidFill>
                  <a:schemeClr val="tx1"/>
                </a:solidFill>
                <a:latin typeface="Times New Roman" panose="02020603050405020304" pitchFamily="18" charset="0"/>
                <a:cs typeface="Times New Roman" panose="02020603050405020304" pitchFamily="18" charset="0"/>
              </a:rPr>
              <a:t> in default for failure to collect tax.</a:t>
            </a:r>
          </a:p>
        </p:txBody>
      </p:sp>
      <p:sp>
        <p:nvSpPr>
          <p:cNvPr id="2" name="Footer Placeholder 1">
            <a:extLst>
              <a:ext uri="{FF2B5EF4-FFF2-40B4-BE49-F238E27FC236}">
                <a16:creationId xmlns:a16="http://schemas.microsoft.com/office/drawing/2014/main" id="{C27DC64F-542D-15D4-E1C2-423406C9964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11106359"/>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3F8D6-06D2-E366-4F55-03907F5F56E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112F7D3-7EC3-B91F-0B94-A20FD44D3328}"/>
              </a:ext>
            </a:extLst>
          </p:cNvPr>
          <p:cNvSpPr>
            <a:spLocks noGrp="1"/>
          </p:cNvSpPr>
          <p:nvPr>
            <p:ph type="subTitle" idx="1"/>
          </p:nvPr>
        </p:nvSpPr>
        <p:spPr>
          <a:xfrm>
            <a:off x="264695" y="304800"/>
            <a:ext cx="8650706" cy="5497429"/>
          </a:xfrm>
        </p:spPr>
        <p:txBody>
          <a:bodyPr>
            <a:normAutofit/>
          </a:bodyPr>
          <a:lstStyle/>
          <a:p>
            <a:pPr algn="just"/>
            <a:r>
              <a:rPr lang="en-US" sz="2400" b="1" dirty="0">
                <a:solidFill>
                  <a:schemeClr val="tx1"/>
                </a:solidFill>
                <a:latin typeface="Times New Roman" panose="02020603050405020304" pitchFamily="18" charset="0"/>
                <a:cs typeface="Times New Roman" panose="02020603050405020304" pitchFamily="18" charset="0"/>
              </a:rPr>
              <a:t>Q.2 What is the time limit provided u/s 206C(7A) of the Act? </a:t>
            </a:r>
          </a:p>
          <a:p>
            <a:pPr algn="just"/>
            <a:endParaRPr lang="en-US" sz="2400" b="0" i="0" u="none" strike="noStrike" baseline="0" dirty="0">
              <a:solidFill>
                <a:schemeClr val="tx1"/>
              </a:solidFill>
              <a:latin typeface="Times New Roman" panose="02020603050405020304" pitchFamily="18" charset="0"/>
              <a:cs typeface="Times New Roman" panose="02020603050405020304" pitchFamily="18" charset="0"/>
            </a:endParaRPr>
          </a:p>
          <a:p>
            <a:pPr algn="just"/>
            <a:r>
              <a:rPr lang="en-US" sz="2400" dirty="0">
                <a:solidFill>
                  <a:schemeClr val="tx1"/>
                </a:solidFill>
                <a:latin typeface="Times New Roman" panose="02020603050405020304" pitchFamily="18" charset="0"/>
                <a:cs typeface="Times New Roman" panose="02020603050405020304" pitchFamily="18" charset="0"/>
              </a:rPr>
              <a:t>Ans. </a:t>
            </a:r>
            <a:r>
              <a:rPr lang="en-US" sz="2400" b="1" u="sng" dirty="0">
                <a:solidFill>
                  <a:schemeClr val="tx1"/>
                </a:solidFill>
                <a:latin typeface="Times New Roman" panose="02020603050405020304" pitchFamily="18" charset="0"/>
                <a:cs typeface="Times New Roman" panose="02020603050405020304" pitchFamily="18" charset="0"/>
              </a:rPr>
              <a:t>No order u/s 206C(6A) of the Act can be passed after expiry of </a:t>
            </a:r>
          </a:p>
          <a:p>
            <a:pPr marL="385763" indent="-385763" algn="just">
              <a:buAutoNum type="romanLcParenBoth"/>
            </a:pPr>
            <a:r>
              <a:rPr lang="en-US" sz="2400" b="1" u="sng" dirty="0">
                <a:solidFill>
                  <a:schemeClr val="tx1"/>
                </a:solidFill>
                <a:latin typeface="Times New Roman" panose="02020603050405020304" pitchFamily="18" charset="0"/>
                <a:cs typeface="Times New Roman" panose="02020603050405020304" pitchFamily="18" charset="0"/>
              </a:rPr>
              <a:t>six years from the end of the financial year in which tax was collectible; or </a:t>
            </a:r>
          </a:p>
          <a:p>
            <a:pPr marL="385763" indent="-385763" algn="just">
              <a:buAutoNum type="romanLcParenBoth"/>
            </a:pPr>
            <a:r>
              <a:rPr lang="en-US" sz="2400" b="1" u="sng" dirty="0">
                <a:solidFill>
                  <a:schemeClr val="tx1"/>
                </a:solidFill>
                <a:latin typeface="Times New Roman" panose="02020603050405020304" pitchFamily="18" charset="0"/>
                <a:cs typeface="Times New Roman" panose="02020603050405020304" pitchFamily="18" charset="0"/>
              </a:rPr>
              <a:t>two years from the end of the financial year in which correction statement is delivered u/s 206C(3B), whichever is later.</a:t>
            </a:r>
          </a:p>
        </p:txBody>
      </p:sp>
      <p:sp>
        <p:nvSpPr>
          <p:cNvPr id="2" name="Footer Placeholder 1">
            <a:extLst>
              <a:ext uri="{FF2B5EF4-FFF2-40B4-BE49-F238E27FC236}">
                <a16:creationId xmlns:a16="http://schemas.microsoft.com/office/drawing/2014/main" id="{80E3DC0A-9E32-CCF1-224A-F477FFFDF9C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468410662"/>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B0BC2-DC70-4F81-E275-B586585E685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C6305DB-1EFB-C2E7-AD8B-53C076BA571D}"/>
              </a:ext>
            </a:extLst>
          </p:cNvPr>
          <p:cNvSpPr>
            <a:spLocks noGrp="1"/>
          </p:cNvSpPr>
          <p:nvPr>
            <p:ph type="subTitle" idx="1"/>
          </p:nvPr>
        </p:nvSpPr>
        <p:spPr>
          <a:xfrm>
            <a:off x="264695" y="304800"/>
            <a:ext cx="8650706" cy="4716379"/>
          </a:xfrm>
        </p:spPr>
        <p:txBody>
          <a:bodyPr>
            <a:normAutofit/>
          </a:bodyPr>
          <a:lstStyle/>
          <a:p>
            <a:pPr algn="just"/>
            <a:r>
              <a:rPr lang="en-US" sz="2400" b="1" dirty="0">
                <a:solidFill>
                  <a:schemeClr val="tx1"/>
                </a:solidFill>
                <a:latin typeface="Times New Roman" panose="02020603050405020304" pitchFamily="18" charset="0"/>
                <a:cs typeface="Times New Roman" panose="02020603050405020304" pitchFamily="18" charset="0"/>
              </a:rPr>
              <a:t>Q.3 What changes are proposed in the Finance Bill, 2025 in the sec on 206(7A)? </a:t>
            </a:r>
          </a:p>
          <a:p>
            <a:pPr algn="just"/>
            <a:r>
              <a:rPr lang="en-US" sz="2400" dirty="0">
                <a:solidFill>
                  <a:schemeClr val="tx1"/>
                </a:solidFill>
                <a:latin typeface="Times New Roman" panose="02020603050405020304" pitchFamily="18" charset="0"/>
                <a:cs typeface="Times New Roman" panose="02020603050405020304" pitchFamily="18" charset="0"/>
              </a:rPr>
              <a:t>Ans. </a:t>
            </a:r>
            <a:r>
              <a:rPr lang="en-US" sz="2400" b="1" u="sng" dirty="0">
                <a:solidFill>
                  <a:schemeClr val="tx1"/>
                </a:solidFill>
                <a:latin typeface="Times New Roman" panose="02020603050405020304" pitchFamily="18" charset="0"/>
                <a:cs typeface="Times New Roman" panose="02020603050405020304" pitchFamily="18" charset="0"/>
              </a:rPr>
              <a:t>While computing the time limit u/s 206C(7A) of the Act, it is proposed to exclude time period for which proceedings were stayed by an order of any court, etc.</a:t>
            </a:r>
          </a:p>
          <a:p>
            <a:pPr algn="just"/>
            <a:endParaRPr lang="en-US" sz="2400" dirty="0">
              <a:solidFill>
                <a:schemeClr val="tx1"/>
              </a:solidFill>
              <a:latin typeface="Times New Roman" panose="02020603050405020304" pitchFamily="18" charset="0"/>
              <a:cs typeface="Times New Roman" panose="02020603050405020304" pitchFamily="18" charset="0"/>
            </a:endParaRPr>
          </a:p>
          <a:p>
            <a:pPr algn="just"/>
            <a:endParaRPr lang="en-US" sz="2400" dirty="0">
              <a:solidFill>
                <a:schemeClr val="tx1"/>
              </a:solidFill>
              <a:latin typeface="Times New Roman" panose="02020603050405020304" pitchFamily="18" charset="0"/>
              <a:cs typeface="Times New Roman" panose="02020603050405020304" pitchFamily="18" charset="0"/>
            </a:endParaRPr>
          </a:p>
          <a:p>
            <a:pPr algn="l"/>
            <a:r>
              <a:rPr lang="en-US" sz="2400" b="1" i="0" u="none" strike="noStrike" baseline="0" dirty="0">
                <a:solidFill>
                  <a:schemeClr val="tx1"/>
                </a:solidFill>
                <a:latin typeface="Times New Roman" panose="02020603050405020304" pitchFamily="18" charset="0"/>
                <a:cs typeface="Times New Roman" panose="02020603050405020304" pitchFamily="18" charset="0"/>
              </a:rPr>
              <a:t>Q.4 From when these changes will take place?</a:t>
            </a:r>
          </a:p>
          <a:p>
            <a:pPr algn="l"/>
            <a:r>
              <a:rPr lang="en-US" sz="2400" b="0" i="0" u="none" strike="noStrike" baseline="0" dirty="0">
                <a:solidFill>
                  <a:schemeClr val="tx1"/>
                </a:solidFill>
                <a:latin typeface="Times New Roman" panose="02020603050405020304" pitchFamily="18" charset="0"/>
                <a:cs typeface="Times New Roman" panose="02020603050405020304" pitchFamily="18" charset="0"/>
              </a:rPr>
              <a:t>Ans. These changes will be effective from 01.04.2025.</a:t>
            </a:r>
            <a:endParaRPr lang="en-US" sz="2400" dirty="0">
              <a:solidFill>
                <a:schemeClr val="tx1"/>
              </a:solidFill>
              <a:latin typeface="Times New Roman" panose="02020603050405020304" pitchFamily="18" charset="0"/>
              <a:cs typeface="Times New Roman" panose="02020603050405020304" pitchFamily="18" charset="0"/>
            </a:endParaRPr>
          </a:p>
          <a:p>
            <a:pPr algn="just"/>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13B9222-EACB-195B-05E2-C278F7424C9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407362368"/>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615" y="304800"/>
            <a:ext cx="8704971" cy="5821363"/>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IV. Exemption from prosecution for delayed payment of TCS in certain cases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Section 276BB of the Act provides for prosecution in case of failure to pay the tax collected at source to the credit of Central Government. </a:t>
            </a:r>
          </a:p>
          <a:p>
            <a:pPr marL="0" indent="0" algn="just">
              <a:buNone/>
            </a:pPr>
            <a:r>
              <a:rPr lang="en-US" sz="2400" dirty="0">
                <a:latin typeface="Times New Roman" panose="02020603050405020304" pitchFamily="18" charset="0"/>
                <a:cs typeface="Times New Roman" panose="02020603050405020304" pitchFamily="18" charset="0"/>
              </a:rPr>
              <a:t>The provision of the said section states that if a person fails to pay to the credit of the Central Government, the tax collected by him as required under the provisions of section 206C of the Act, he shall be punishable with rigorous imprisonment for a term which shall not be less than three months but which may extend to seven years and with fine. </a:t>
            </a:r>
          </a:p>
        </p:txBody>
      </p:sp>
      <p:sp>
        <p:nvSpPr>
          <p:cNvPr id="2" name="Footer Placeholder 1">
            <a:extLst>
              <a:ext uri="{FF2B5EF4-FFF2-40B4-BE49-F238E27FC236}">
                <a16:creationId xmlns:a16="http://schemas.microsoft.com/office/drawing/2014/main" id="{9BA90835-537D-8EE3-6F04-31A7AE46A2B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a:t>
            </a:r>
            <a:r>
              <a:rPr lang="en-US" sz="2400" b="1" u="sng" dirty="0">
                <a:latin typeface="Times New Roman" panose="02020603050405020304" pitchFamily="18" charset="0"/>
                <a:cs typeface="Times New Roman" panose="02020603050405020304" pitchFamily="18" charset="0"/>
              </a:rPr>
              <a:t>It is proposed to amend section 276BB of the Act to provide that the prosecution shall not be instituted against a person covered under the said section, if the payment of the tax collected at source has been made to the credit of the Central Government at any time on or before the time prescribed for filing the quarterly statement under proviso to sub-section (3) of section 206C of the Act in respect of such payment.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This amendment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84]</a:t>
            </a:r>
          </a:p>
        </p:txBody>
      </p:sp>
      <p:sp>
        <p:nvSpPr>
          <p:cNvPr id="2" name="Footer Placeholder 1">
            <a:extLst>
              <a:ext uri="{FF2B5EF4-FFF2-40B4-BE49-F238E27FC236}">
                <a16:creationId xmlns:a16="http://schemas.microsoft.com/office/drawing/2014/main" id="{C0BB29A2-317A-A650-9057-A7D6156A77E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5A2BE-D428-D163-1B7D-8AB068EFE67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19F3411-6B00-2167-2815-A98CEFA3CF64}"/>
              </a:ext>
            </a:extLst>
          </p:cNvPr>
          <p:cNvSpPr>
            <a:spLocks noGrp="1"/>
          </p:cNvSpPr>
          <p:nvPr>
            <p:ph type="subTitle" idx="1"/>
          </p:nvPr>
        </p:nvSpPr>
        <p:spPr>
          <a:xfrm>
            <a:off x="264695" y="1085850"/>
            <a:ext cx="8650706" cy="4716379"/>
          </a:xfrm>
        </p:spPr>
        <p:txBody>
          <a:bodyPr>
            <a:normAutofit/>
          </a:bodyPr>
          <a:lstStyle/>
          <a:p>
            <a:pPr marL="34290" marR="0" algn="ctr">
              <a:spcBef>
                <a:spcPts val="86"/>
              </a:spcBef>
            </a:pPr>
            <a:endParaRPr lang="en-US" sz="32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marL="34290" marR="0" algn="ctr">
              <a:spcBef>
                <a:spcPts val="86"/>
              </a:spcBef>
            </a:pPr>
            <a:endParaRPr lang="en-US" sz="3200" b="1" kern="0"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marL="34290" marR="0" algn="ctr">
              <a:spcBef>
                <a:spcPts val="86"/>
              </a:spcBef>
            </a:pPr>
            <a:r>
              <a:rPr lang="en-US" sz="32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FAQ</a:t>
            </a:r>
            <a:r>
              <a:rPr lang="en-US" sz="3200" b="1" kern="0" spc="-4"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2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29:</a:t>
            </a:r>
            <a:r>
              <a:rPr lang="en-US" sz="32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2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Exemption from</a:t>
            </a:r>
            <a:r>
              <a:rPr lang="en-US" sz="32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2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prosecution for</a:t>
            </a:r>
            <a:r>
              <a:rPr lang="en-US" sz="32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2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delayed</a:t>
            </a:r>
            <a:r>
              <a:rPr lang="en-US" sz="3200" b="1" kern="0" spc="-4"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2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payment</a:t>
            </a:r>
            <a:r>
              <a:rPr lang="en-US" sz="3200" b="1" kern="0" spc="-4"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2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of</a:t>
            </a:r>
            <a:r>
              <a:rPr lang="en-US" sz="3200" b="1" kern="0" spc="-4"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200" b="1" kern="0" spc="-19"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TCS</a:t>
            </a:r>
            <a:endParaRPr lang="en-US" sz="32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algn="l"/>
            <a:endParaRPr lang="en-US" dirty="0">
              <a:solidFill>
                <a:schemeClr val="tx1"/>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FB4E6D9-011C-50D7-C361-8DA0ED8F0EF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519647240"/>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F5644-A441-DCFB-F9E0-EDE609FE07E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22E9834-A496-98A2-A5C4-5034D05D3199}"/>
              </a:ext>
            </a:extLst>
          </p:cNvPr>
          <p:cNvSpPr>
            <a:spLocks noGrp="1"/>
          </p:cNvSpPr>
          <p:nvPr>
            <p:ph type="subTitle" idx="1"/>
          </p:nvPr>
        </p:nvSpPr>
        <p:spPr>
          <a:xfrm>
            <a:off x="264695" y="381000"/>
            <a:ext cx="8650706" cy="5421229"/>
          </a:xfrm>
        </p:spPr>
        <p:txBody>
          <a:bodyPr>
            <a:normAutofit/>
          </a:bodyPr>
          <a:lstStyle/>
          <a:p>
            <a:pPr marL="81915" marR="0" algn="just">
              <a:spcBef>
                <a:spcPts val="4"/>
              </a:spcBef>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Q1.</a:t>
            </a:r>
            <a:r>
              <a:rPr lang="en-US" sz="2400" b="1" spc="28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What</a:t>
            </a:r>
            <a:r>
              <a:rPr lang="en-US" sz="2400" b="1"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t>
            </a:r>
            <a:r>
              <a:rPr lang="en-US" sz="2400" b="1"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276BB</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b="1" spc="3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Income-tax</a:t>
            </a:r>
            <a:r>
              <a:rPr lang="en-US" sz="2400" b="1"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Act,</a:t>
            </a:r>
            <a:r>
              <a:rPr lang="en-US" sz="2400" b="1" spc="2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1961?</a:t>
            </a:r>
            <a:endPar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0534" marR="606743" indent="-378619" algn="just">
              <a:spcBef>
                <a:spcPts val="540"/>
              </a:spcBef>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a:t>
            </a:r>
            <a:r>
              <a:rPr lang="en-US" sz="2400" spc="14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276BB of the Income-tax Act,</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1961 provides</a:t>
            </a:r>
            <a:r>
              <a:rPr lang="en-US" sz="2400" spc="14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a:t>
            </a:r>
            <a:r>
              <a:rPr lang="en-US" sz="2400" spc="14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prosecution</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 case of failure to pay the tax collected at source to the credit of Central Government.</a:t>
            </a:r>
          </a:p>
        </p:txBody>
      </p:sp>
      <p:sp>
        <p:nvSpPr>
          <p:cNvPr id="2" name="Footer Placeholder 1">
            <a:extLst>
              <a:ext uri="{FF2B5EF4-FFF2-40B4-BE49-F238E27FC236}">
                <a16:creationId xmlns:a16="http://schemas.microsoft.com/office/drawing/2014/main" id="{4E6E3721-8AFF-E27A-896F-7A8D3E1F584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437292222"/>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D7FD6-9192-E2AE-514F-CB35C0CD2B0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EE2CDE4-2E1A-893A-4B36-B35B33061718}"/>
              </a:ext>
            </a:extLst>
          </p:cNvPr>
          <p:cNvSpPr>
            <a:spLocks noGrp="1"/>
          </p:cNvSpPr>
          <p:nvPr>
            <p:ph type="subTitle" idx="1"/>
          </p:nvPr>
        </p:nvSpPr>
        <p:spPr>
          <a:xfrm>
            <a:off x="264695" y="304800"/>
            <a:ext cx="8650706" cy="5497429"/>
          </a:xfrm>
        </p:spPr>
        <p:txBody>
          <a:bodyPr>
            <a:normAutofit/>
          </a:bodyPr>
          <a:lstStyle/>
          <a:p>
            <a:pPr marL="460534" marR="607219" indent="-378619" algn="just"/>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Q2.</a:t>
            </a:r>
            <a:r>
              <a:rPr lang="en-US" sz="2400" b="1"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What</a:t>
            </a:r>
            <a:r>
              <a:rPr lang="en-US" sz="2400" b="1" spc="4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amendment</a:t>
            </a:r>
            <a:r>
              <a:rPr lang="en-US" sz="2400" b="1" spc="4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has</a:t>
            </a:r>
            <a:r>
              <a:rPr lang="en-US" sz="2400" b="1" spc="4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been made</a:t>
            </a:r>
            <a:r>
              <a:rPr lang="en-US" sz="2400" b="1" spc="5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400" b="1" spc="4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a:t>
            </a:r>
            <a:r>
              <a:rPr lang="en-US" sz="2400" b="1" spc="4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276BB</a:t>
            </a:r>
            <a:r>
              <a:rPr lang="en-US" sz="2400" b="1" spc="5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b="1" spc="53"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Income-tax</a:t>
            </a:r>
            <a:r>
              <a:rPr lang="en-US" sz="2400" b="1" spc="4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Act,</a:t>
            </a:r>
            <a:r>
              <a:rPr lang="en-US" sz="2400" b="1" spc="4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1961 in Finance Bill 2025?</a:t>
            </a:r>
          </a:p>
          <a:p>
            <a:pPr marL="460534" marR="606266" indent="-378619" algn="just"/>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 276BB of the Income-tax Act, 1961 has been amended to provide that prosecution shall not be instituted if the person has paid TCS to the credit of the Central Government at any time on or before the time prescribed for filing the statement under proviso to 206C (3) in respect of such payment</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sp>
        <p:nvSpPr>
          <p:cNvPr id="2" name="Footer Placeholder 1">
            <a:extLst>
              <a:ext uri="{FF2B5EF4-FFF2-40B4-BE49-F238E27FC236}">
                <a16:creationId xmlns:a16="http://schemas.microsoft.com/office/drawing/2014/main" id="{3C0DC307-005C-7774-292A-DBE32C0CC1C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01471268"/>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50F8-C3AD-9E98-C241-F3B08CD7A5F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F561EA4-C2E6-7A3B-2D38-899EB1E15FA2}"/>
              </a:ext>
            </a:extLst>
          </p:cNvPr>
          <p:cNvSpPr>
            <a:spLocks noGrp="1"/>
          </p:cNvSpPr>
          <p:nvPr>
            <p:ph type="subTitle" idx="1"/>
          </p:nvPr>
        </p:nvSpPr>
        <p:spPr>
          <a:xfrm>
            <a:off x="133633" y="457200"/>
            <a:ext cx="8912831" cy="4716379"/>
          </a:xfrm>
        </p:spPr>
        <p:txBody>
          <a:bodyPr>
            <a:normAutofit/>
          </a:bodyPr>
          <a:lstStyle/>
          <a:p>
            <a:pPr marL="460534" marR="606266" indent="-378619" algn="just"/>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Q3.</a:t>
            </a:r>
            <a:r>
              <a:rPr lang="en-US" sz="2400" b="1"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What</a:t>
            </a:r>
            <a:r>
              <a:rPr lang="en-US" sz="2400" b="1"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happens</a:t>
            </a:r>
            <a:r>
              <a:rPr lang="en-US" sz="2400" b="1"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if</a:t>
            </a:r>
            <a:r>
              <a:rPr lang="en-US" sz="2400" b="1"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person</a:t>
            </a:r>
            <a:r>
              <a:rPr lang="en-US" sz="2400" b="1"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does</a:t>
            </a:r>
            <a:r>
              <a:rPr lang="en-US" sz="2400" b="1"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not</a:t>
            </a:r>
            <a:r>
              <a:rPr lang="en-US" sz="2400" b="1"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pay TCS</a:t>
            </a: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even after</a:t>
            </a:r>
            <a:r>
              <a:rPr lang="en-US" sz="2400" b="1"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expiry</a:t>
            </a:r>
            <a:r>
              <a:rPr lang="en-US" sz="2400" b="1"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b="1"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time</a:t>
            </a:r>
            <a:r>
              <a:rPr lang="en-US" sz="2400" b="1"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prescribed</a:t>
            </a:r>
            <a:r>
              <a:rPr lang="en-US" sz="2400" b="1"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 filing the TCS statement under proviso to 206C (3) of the Income-tax Act, 1961?</a:t>
            </a:r>
          </a:p>
          <a:p>
            <a:pPr marL="460534" marR="578168" indent="-378619" algn="just" defTabSz="965200"/>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present provisions of section 276BB of the Income Tax Act,1961 shall continue to apply.</a:t>
            </a:r>
          </a:p>
        </p:txBody>
      </p:sp>
      <p:sp>
        <p:nvSpPr>
          <p:cNvPr id="2" name="Footer Placeholder 1">
            <a:extLst>
              <a:ext uri="{FF2B5EF4-FFF2-40B4-BE49-F238E27FC236}">
                <a16:creationId xmlns:a16="http://schemas.microsoft.com/office/drawing/2014/main" id="{A76512C6-9258-404F-1824-8814EA1610F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87035185"/>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30A5A-C8AA-0ABA-AF2C-11E5BBFACAA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9EEDF9E-F0CC-D9E0-CFDA-F404DFF21AE6}"/>
              </a:ext>
            </a:extLst>
          </p:cNvPr>
          <p:cNvSpPr>
            <a:spLocks noGrp="1"/>
          </p:cNvSpPr>
          <p:nvPr>
            <p:ph type="subTitle" idx="1"/>
          </p:nvPr>
        </p:nvSpPr>
        <p:spPr>
          <a:xfrm>
            <a:off x="264694" y="304800"/>
            <a:ext cx="9107905" cy="5497429"/>
          </a:xfrm>
        </p:spPr>
        <p:txBody>
          <a:bodyPr>
            <a:normAutofit/>
          </a:bodyPr>
          <a:lstStyle/>
          <a:p>
            <a:pPr marL="460534" marR="576739" indent="-378619" algn="just"/>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Q4.</a:t>
            </a:r>
            <a:r>
              <a:rPr lang="en-US" sz="2400" b="1"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What</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relaxation</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provided</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taxpayer</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through</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amendment</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 section 276BB of the Income-tax Act, 1961 in Finance Bill 2025?</a:t>
            </a:r>
          </a:p>
          <a:p>
            <a:pPr marL="460534" marR="575786" indent="-378619" algn="just"/>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 276BB of the Income-tax Act, 1961 has been amended to provide the relaxation from prosecution. </a:t>
            </a:r>
          </a:p>
          <a:p>
            <a:pPr marL="601028" marR="577215" algn="just"/>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u="sng" spc="7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prosecution shall not be instituted</a:t>
            </a:r>
            <a:r>
              <a:rPr lang="en-US" sz="2400" b="1" u="sng" spc="7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if the person</a:t>
            </a:r>
            <a:r>
              <a:rPr lang="en-US" sz="2400" b="1" u="sng" spc="7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has paid TCS to</a:t>
            </a:r>
            <a:r>
              <a:rPr lang="en-US" sz="2400" b="1" u="sng" spc="7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credit</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 the Central Government at any time on or before the time prescribed for</a:t>
            </a:r>
            <a:r>
              <a:rPr lang="en-US" sz="2400" b="1" u="sng"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filing the statement under proviso to 206C (3) of the Income-tax Act, 1961 in respect of such payment.</a:t>
            </a:r>
          </a:p>
        </p:txBody>
      </p:sp>
      <p:sp>
        <p:nvSpPr>
          <p:cNvPr id="2" name="Footer Placeholder 1">
            <a:extLst>
              <a:ext uri="{FF2B5EF4-FFF2-40B4-BE49-F238E27FC236}">
                <a16:creationId xmlns:a16="http://schemas.microsoft.com/office/drawing/2014/main" id="{07896485-5052-38C8-A340-34FC67F456A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685540293"/>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447" y="125734"/>
            <a:ext cx="8569306" cy="6179495"/>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V. Certain penalties to be imposed by the Assessing Officer </a:t>
            </a:r>
          </a:p>
          <a:p>
            <a:pPr marL="0" indent="0" algn="just">
              <a:buNone/>
            </a:pPr>
            <a:r>
              <a:rPr lang="en-US" sz="2400" b="1" u="sng" dirty="0">
                <a:latin typeface="Times New Roman" panose="02020603050405020304" pitchFamily="18" charset="0"/>
                <a:cs typeface="Times New Roman" panose="02020603050405020304" pitchFamily="18" charset="0"/>
              </a:rPr>
              <a:t>Sections 271C, 271CA, 271D, 271DA, 271DB and 271E </a:t>
            </a:r>
            <a:r>
              <a:rPr lang="en-US" sz="2400" dirty="0">
                <a:latin typeface="Times New Roman" panose="02020603050405020304" pitchFamily="18" charset="0"/>
                <a:cs typeface="Times New Roman" panose="02020603050405020304" pitchFamily="18" charset="0"/>
              </a:rPr>
              <a:t>of the Act, inter-alia, provide that </a:t>
            </a:r>
            <a:r>
              <a:rPr lang="en-US" sz="2400" b="1" u="sng" dirty="0">
                <a:latin typeface="Times New Roman" panose="02020603050405020304" pitchFamily="18" charset="0"/>
                <a:cs typeface="Times New Roman" panose="02020603050405020304" pitchFamily="18" charset="0"/>
              </a:rPr>
              <a:t>penalty </a:t>
            </a:r>
            <a:r>
              <a:rPr lang="en-US" sz="2400" dirty="0">
                <a:latin typeface="Times New Roman" panose="02020603050405020304" pitchFamily="18" charset="0"/>
                <a:cs typeface="Times New Roman" panose="02020603050405020304" pitchFamily="18" charset="0"/>
              </a:rPr>
              <a:t>under these sections</a:t>
            </a:r>
            <a:r>
              <a:rPr lang="en-US" sz="2400" b="1" u="sng" dirty="0">
                <a:latin typeface="Times New Roman" panose="02020603050405020304" pitchFamily="18" charset="0"/>
                <a:cs typeface="Times New Roman" panose="02020603050405020304" pitchFamily="18" charset="0"/>
              </a:rPr>
              <a:t> shall be imposed by the Joint Commissioner.</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Though, </a:t>
            </a:r>
            <a:r>
              <a:rPr lang="en-US" sz="2400" b="1" u="sng" dirty="0">
                <a:latin typeface="Times New Roman" panose="02020603050405020304" pitchFamily="18" charset="0"/>
                <a:cs typeface="Times New Roman" panose="02020603050405020304" pitchFamily="18" charset="0"/>
              </a:rPr>
              <a:t>assessment in such cases were being made by the Assessing Officer, penalty under these sections were being imposed by the Joint Commissioner.</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2. In order </a:t>
            </a:r>
            <a:r>
              <a:rPr lang="en-US" sz="2400" b="1" u="sng" dirty="0">
                <a:latin typeface="Times New Roman" panose="02020603050405020304" pitchFamily="18" charset="0"/>
                <a:cs typeface="Times New Roman" panose="02020603050405020304" pitchFamily="18" charset="0"/>
              </a:rPr>
              <a:t>to rationalize the process,</a:t>
            </a:r>
            <a:r>
              <a:rPr lang="en-US" sz="2400" dirty="0">
                <a:latin typeface="Times New Roman" panose="02020603050405020304" pitchFamily="18" charset="0"/>
                <a:cs typeface="Times New Roman" panose="02020603050405020304" pitchFamily="18" charset="0"/>
              </a:rPr>
              <a:t> it is proposed </a:t>
            </a:r>
            <a:r>
              <a:rPr lang="en-US" sz="2400" b="1" u="sng" dirty="0">
                <a:latin typeface="Times New Roman" panose="02020603050405020304" pitchFamily="18" charset="0"/>
                <a:cs typeface="Times New Roman" panose="02020603050405020304" pitchFamily="18" charset="0"/>
              </a:rPr>
              <a:t>to amend sections 271C, 271CA, 271D, 271DA, 271DB and 271E of the Act so that penalties under these sections shall be levied by the Assessing Officer in place of Joint Commissioner,</a:t>
            </a:r>
            <a:r>
              <a:rPr lang="en-US" sz="2400" dirty="0">
                <a:latin typeface="Times New Roman" panose="02020603050405020304" pitchFamily="18" charset="0"/>
                <a:cs typeface="Times New Roman" panose="02020603050405020304" pitchFamily="18" charset="0"/>
              </a:rPr>
              <a:t> subject to the provisions of sub-section (2) of section 274 of the Act. </a:t>
            </a:r>
          </a:p>
          <a:p>
            <a:pPr marL="0" indent="0" algn="just">
              <a:buNone/>
            </a:pPr>
            <a:r>
              <a:rPr lang="en-US" sz="2400" dirty="0">
                <a:latin typeface="Times New Roman" panose="02020603050405020304" pitchFamily="18" charset="0"/>
                <a:cs typeface="Times New Roman" panose="02020603050405020304" pitchFamily="18" charset="0"/>
              </a:rPr>
              <a:t>Thus, </a:t>
            </a:r>
            <a:r>
              <a:rPr lang="en-US" sz="2400" b="1" u="sng" dirty="0">
                <a:latin typeface="Times New Roman" panose="02020603050405020304" pitchFamily="18" charset="0"/>
                <a:cs typeface="Times New Roman" panose="02020603050405020304" pitchFamily="18" charset="0"/>
              </a:rPr>
              <a:t>Assessing Officer shall take the prior approval of Joint Commissioner</a:t>
            </a:r>
            <a:r>
              <a:rPr lang="en-US" sz="2400" dirty="0">
                <a:latin typeface="Times New Roman" panose="02020603050405020304" pitchFamily="18" charset="0"/>
                <a:cs typeface="Times New Roman" panose="02020603050405020304" pitchFamily="18" charset="0"/>
              </a:rPr>
              <a:t> for the passing of penalty order, </a:t>
            </a:r>
            <a:r>
              <a:rPr lang="en-US" sz="2400" b="1" u="sng" dirty="0">
                <a:latin typeface="Times New Roman" panose="02020603050405020304" pitchFamily="18" charset="0"/>
                <a:cs typeface="Times New Roman" panose="02020603050405020304" pitchFamily="18" charset="0"/>
              </a:rPr>
              <a:t>where penalty amount exceeds the limit specified in sub-section (2) of section 274 of the Act.</a:t>
            </a:r>
          </a:p>
        </p:txBody>
      </p:sp>
      <p:sp>
        <p:nvSpPr>
          <p:cNvPr id="2" name="Footer Placeholder 1">
            <a:extLst>
              <a:ext uri="{FF2B5EF4-FFF2-40B4-BE49-F238E27FC236}">
                <a16:creationId xmlns:a16="http://schemas.microsoft.com/office/drawing/2014/main" id="{BDF80581-CB98-7B49-9EA8-9BC8ED9EDE1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564" y="76200"/>
            <a:ext cx="8783673" cy="5821363"/>
          </a:xfrm>
        </p:spPr>
        <p:txBody>
          <a:bodyPr>
            <a:noAutofit/>
          </a:bodyPr>
          <a:lstStyle/>
          <a:p>
            <a:pPr marL="0" indent="0" algn="just">
              <a:buNone/>
            </a:pPr>
            <a:r>
              <a:rPr lang="en-US" sz="2250" dirty="0">
                <a:latin typeface="Times New Roman" panose="02020603050405020304" pitchFamily="18" charset="0"/>
                <a:cs typeface="Times New Roman" panose="02020603050405020304" pitchFamily="18" charset="0"/>
              </a:rPr>
              <a:t>3. It is further proposed to </a:t>
            </a:r>
            <a:r>
              <a:rPr lang="en-US" sz="2250" b="1" u="sng" dirty="0">
                <a:latin typeface="Times New Roman" panose="02020603050405020304" pitchFamily="18" charset="0"/>
                <a:cs typeface="Times New Roman" panose="02020603050405020304" pitchFamily="18" charset="0"/>
              </a:rPr>
              <a:t>make consequential amendment in clause (n) of sub-section (1) of section 246A of the Act.</a:t>
            </a:r>
            <a:r>
              <a:rPr lang="en-US" sz="2250" dirty="0">
                <a:latin typeface="Times New Roman" panose="02020603050405020304" pitchFamily="18" charset="0"/>
                <a:cs typeface="Times New Roman" panose="02020603050405020304" pitchFamily="18" charset="0"/>
              </a:rPr>
              <a:t> </a:t>
            </a:r>
          </a:p>
          <a:p>
            <a:pPr marL="0" indent="0" algn="just">
              <a:buNone/>
            </a:pPr>
            <a:r>
              <a:rPr lang="en-US" sz="2250" dirty="0">
                <a:latin typeface="Times New Roman" panose="02020603050405020304" pitchFamily="18" charset="0"/>
                <a:cs typeface="Times New Roman" panose="02020603050405020304" pitchFamily="18" charset="0"/>
              </a:rPr>
              <a:t>4. </a:t>
            </a:r>
            <a:r>
              <a:rPr lang="en-US" sz="2250" b="1" u="sng" dirty="0">
                <a:latin typeface="Times New Roman" panose="02020603050405020304" pitchFamily="18" charset="0"/>
                <a:cs typeface="Times New Roman" panose="02020603050405020304" pitchFamily="18" charset="0"/>
              </a:rPr>
              <a:t>Section 271BB of the Act provides the penalty for the failure to subscribe to the eligible issue of capital. </a:t>
            </a:r>
          </a:p>
          <a:p>
            <a:pPr marL="0" indent="0" algn="just">
              <a:buNone/>
            </a:pPr>
            <a:r>
              <a:rPr lang="en-US" sz="2250" b="1" u="sng" dirty="0">
                <a:latin typeface="Times New Roman" panose="02020603050405020304" pitchFamily="18" charset="0"/>
                <a:cs typeface="Times New Roman" panose="02020603050405020304" pitchFamily="18" charset="0"/>
              </a:rPr>
              <a:t>It further provides that, any person who fails to subscribe any amount of subscription to the units issued under any scheme referred to in sub-section (1) of section 88A of the Act to the eligible issue of capital under that sub-section within the period of six months specified therein, may be directed by the Joint Commissioner to pay, by way of penalty, a sum equal to twenty per cent of such amount.</a:t>
            </a:r>
            <a:r>
              <a:rPr lang="en-US" sz="2250" dirty="0">
                <a:latin typeface="Times New Roman" panose="02020603050405020304" pitchFamily="18" charset="0"/>
                <a:cs typeface="Times New Roman" panose="02020603050405020304" pitchFamily="18" charset="0"/>
              </a:rPr>
              <a:t> </a:t>
            </a:r>
          </a:p>
          <a:p>
            <a:pPr marL="0" indent="0" algn="just">
              <a:buNone/>
            </a:pPr>
            <a:r>
              <a:rPr lang="en-US" sz="2250" b="1" u="sng" dirty="0">
                <a:latin typeface="Times New Roman" panose="02020603050405020304" pitchFamily="18" charset="0"/>
                <a:cs typeface="Times New Roman" panose="02020603050405020304" pitchFamily="18" charset="0"/>
              </a:rPr>
              <a:t>However, section 88A has already been omitted vide Finance (No. 2) Act, 1996 with retrospective effect from 1st April, 1994. </a:t>
            </a:r>
          </a:p>
          <a:p>
            <a:pPr marL="0" indent="0" algn="just">
              <a:buNone/>
            </a:pPr>
            <a:r>
              <a:rPr lang="en-US" sz="2250" b="1" u="sng" dirty="0">
                <a:latin typeface="Times New Roman" panose="02020603050405020304" pitchFamily="18" charset="0"/>
                <a:cs typeface="Times New Roman" panose="02020603050405020304" pitchFamily="18" charset="0"/>
              </a:rPr>
              <a:t>In the absence of the parent section, relevance of the penalty section in the case of any failure does not exist. </a:t>
            </a:r>
          </a:p>
          <a:p>
            <a:pPr marL="0" indent="0" algn="just">
              <a:buNone/>
            </a:pPr>
            <a:r>
              <a:rPr lang="en-US" sz="2250" b="1" u="sng" dirty="0">
                <a:latin typeface="Times New Roman" panose="02020603050405020304" pitchFamily="18" charset="0"/>
                <a:cs typeface="Times New Roman" panose="02020603050405020304" pitchFamily="18" charset="0"/>
              </a:rPr>
              <a:t>Therefore, it is proposed to omit the section 271BB of the Act</a:t>
            </a:r>
            <a:r>
              <a:rPr lang="en-US" sz="2250" dirty="0">
                <a:latin typeface="Times New Roman" panose="02020603050405020304" pitchFamily="18" charset="0"/>
                <a:cs typeface="Times New Roman" panose="02020603050405020304" pitchFamily="18" charset="0"/>
              </a:rPr>
              <a:t>.</a:t>
            </a:r>
          </a:p>
          <a:p>
            <a:pPr marL="0" indent="0" algn="just">
              <a:buNone/>
            </a:pPr>
            <a:r>
              <a:rPr lang="en-US" sz="2250" dirty="0">
                <a:latin typeface="Times New Roman" panose="02020603050405020304" pitchFamily="18" charset="0"/>
                <a:cs typeface="Times New Roman" panose="02020603050405020304" pitchFamily="18" charset="0"/>
              </a:rPr>
              <a:t> 5. These amendments will take effect from the 1st day of April, 2025.</a:t>
            </a:r>
          </a:p>
          <a:p>
            <a:pPr marL="0" indent="0" algn="r">
              <a:buNone/>
            </a:pPr>
            <a:r>
              <a:rPr lang="fr-FR" sz="2250" b="1" dirty="0">
                <a:latin typeface="Times New Roman" panose="02020603050405020304" pitchFamily="18" charset="0"/>
                <a:cs typeface="Times New Roman" panose="02020603050405020304" pitchFamily="18" charset="0"/>
              </a:rPr>
              <a:t>[Clauses 69, 76, 77, 78, 79, 80, 81 &amp; 82]</a:t>
            </a:r>
            <a:r>
              <a:rPr lang="en-US" sz="2250" b="1" dirty="0">
                <a:latin typeface="Times New Roman" panose="02020603050405020304" pitchFamily="18" charset="0"/>
                <a:cs typeface="Times New Roman" panose="02020603050405020304" pitchFamily="18" charset="0"/>
              </a:rPr>
              <a:t> </a:t>
            </a:r>
          </a:p>
        </p:txBody>
      </p:sp>
      <p:sp>
        <p:nvSpPr>
          <p:cNvPr id="2" name="Footer Placeholder 1">
            <a:extLst>
              <a:ext uri="{FF2B5EF4-FFF2-40B4-BE49-F238E27FC236}">
                <a16:creationId xmlns:a16="http://schemas.microsoft.com/office/drawing/2014/main" id="{4782EFE0-6438-AB62-7477-2526FC045FBC}"/>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C850C5-E92E-5036-0613-B0F5D29DBBE6}"/>
              </a:ext>
            </a:extLst>
          </p:cNvPr>
          <p:cNvSpPr>
            <a:spLocks noGrp="1"/>
          </p:cNvSpPr>
          <p:nvPr>
            <p:ph idx="1"/>
          </p:nvPr>
        </p:nvSpPr>
        <p:spPr/>
        <p:txBody>
          <a:bodyPr/>
          <a:lstStyle/>
          <a:p>
            <a:pPr marL="82550" indent="0" algn="ctr">
              <a:buNone/>
            </a:pPr>
            <a:endPar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marL="82550" indent="0" algn="ctr">
              <a:buNone/>
            </a:pPr>
            <a:endParaRPr lang="en-US" sz="3600" b="1" kern="0"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marL="82550" indent="0" algn="ctr">
              <a:buNone/>
            </a:pPr>
            <a:r>
              <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FAQ</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31</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Certain</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penalties</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to</a:t>
            </a:r>
            <a:r>
              <a:rPr lang="en-US" sz="3600" b="1" kern="0" spc="4"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be</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imposed</a:t>
            </a:r>
            <a:r>
              <a:rPr lang="en-US" sz="3600" b="1" kern="0" spc="4"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by the Assessing </a:t>
            </a:r>
            <a:r>
              <a:rPr lang="en-US" sz="3600" b="1" kern="0" spc="-8" dirty="0">
                <a:solidFill>
                  <a:schemeClr val="tx1"/>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Officer</a:t>
            </a:r>
            <a:endParaRPr lang="en-US" sz="3600" b="1" kern="0" dirty="0">
              <a:solidFill>
                <a:schemeClr val="tx1"/>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marL="82550" indent="0" algn="ctr">
              <a:buNone/>
            </a:pPr>
            <a:endParaRPr lang="en-US" dirty="0"/>
          </a:p>
        </p:txBody>
      </p:sp>
      <p:sp>
        <p:nvSpPr>
          <p:cNvPr id="3" name="Footer Placeholder 2">
            <a:extLst>
              <a:ext uri="{FF2B5EF4-FFF2-40B4-BE49-F238E27FC236}">
                <a16:creationId xmlns:a16="http://schemas.microsoft.com/office/drawing/2014/main" id="{DECB578E-3ADF-161C-1B5A-E0667334D9F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92906836"/>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383F5-A5E7-08C3-1D84-7D9E9A5D8E9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A1940A2-0F21-85AE-E6A1-02707D585B4D}"/>
              </a:ext>
            </a:extLst>
          </p:cNvPr>
          <p:cNvSpPr>
            <a:spLocks noGrp="1"/>
          </p:cNvSpPr>
          <p:nvPr>
            <p:ph type="subTitle" idx="1"/>
          </p:nvPr>
        </p:nvSpPr>
        <p:spPr>
          <a:xfrm>
            <a:off x="264694" y="228600"/>
            <a:ext cx="9184105" cy="5573629"/>
          </a:xfrm>
        </p:spPr>
        <p:txBody>
          <a:bodyPr>
            <a:normAutofit/>
          </a:bodyPr>
          <a:lstStyle/>
          <a:p>
            <a:pPr marL="460534" marR="646748" indent="-378619" algn="just">
              <a:lnSpc>
                <a:spcPct val="110000"/>
              </a:lnSpc>
              <a:spcBef>
                <a:spcPts val="4"/>
              </a:spcBef>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Q1.</a:t>
            </a:r>
            <a:r>
              <a:rPr lang="en-US" sz="2400" b="1"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What penalties are imposed by the Joint Commissioner under Income-tax Act, 1961 prior to Finance Bill 2025?</a:t>
            </a:r>
          </a:p>
          <a:p>
            <a:pPr marL="460534" marR="645319" indent="-378619" algn="just">
              <a:lnSpc>
                <a:spcPct val="110000"/>
              </a:lnSpc>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Prior to Finance Bill, 2025, penalties under sections 271C, 271CA, 271D, 271DA, 271DB and 271E of the Income Tax Act, 1961, were imposed by the Joint Commissioner. </a:t>
            </a:r>
          </a:p>
          <a:p>
            <a:pPr marL="460534" marR="645319" indent="-378619" algn="just">
              <a:lnSpc>
                <a:spcPct val="110000"/>
              </a:lnSpc>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 Finance Bill, 2025, penalties under these sections shall be levied by the Assessing Officer in place of Joint Commissioner. </a:t>
            </a:r>
          </a:p>
          <a:p>
            <a:pPr marL="460534" marR="645319" indent="-378619" algn="just">
              <a:lnSpc>
                <a:spcPct val="110000"/>
              </a:lnSpc>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However, where penalty amount exceeds the limit specified in section 274(2) of the Income Tax Act,1961, such penalties shall be imposed only after the approval of Joint </a:t>
            </a:r>
            <a:r>
              <a:rPr lang="en-US" sz="2400" b="1" u="sng"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Commissioner.</a:t>
            </a:r>
            <a:endPar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1915" marR="0" algn="just">
              <a:lnSpc>
                <a:spcPct val="110000"/>
              </a:lnSpc>
              <a:tabLst>
                <a:tab pos="460534" algn="l"/>
              </a:tabLst>
            </a:pP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4E79A55-EF08-3D0C-150D-2A0FD4BA4F8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09621326"/>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65234-EBB7-52B8-4534-1A9A3465D30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58A460C-F9E1-A6A3-BDEE-FF9DBF3B94B2}"/>
              </a:ext>
            </a:extLst>
          </p:cNvPr>
          <p:cNvSpPr>
            <a:spLocks noGrp="1"/>
          </p:cNvSpPr>
          <p:nvPr>
            <p:ph type="subTitle" idx="1"/>
          </p:nvPr>
        </p:nvSpPr>
        <p:spPr>
          <a:xfrm>
            <a:off x="264694" y="381000"/>
            <a:ext cx="8955505" cy="5421229"/>
          </a:xfrm>
        </p:spPr>
        <p:txBody>
          <a:bodyPr>
            <a:normAutofit/>
          </a:bodyPr>
          <a:lstStyle/>
          <a:p>
            <a:pPr marL="47625" marR="648653" lvl="1" algn="just">
              <a:buSzPts val="1100"/>
              <a:tabLst>
                <a:tab pos="460534" algn="l"/>
              </a:tabLst>
            </a:pPr>
            <a:r>
              <a:rPr lang="en-US" sz="2400" b="1" dirty="0">
                <a:latin typeface="Times New Roman" panose="02020603050405020304" pitchFamily="18" charset="0"/>
                <a:ea typeface="Calibri" panose="020F0502020204030204" pitchFamily="34" charset="0"/>
                <a:cs typeface="Times New Roman" panose="02020603050405020304" pitchFamily="18" charset="0"/>
              </a:rPr>
              <a:t>Q.2 What</a:t>
            </a:r>
            <a:r>
              <a:rPr lang="en-US" sz="2400" b="1" spc="15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are</a:t>
            </a:r>
            <a:r>
              <a:rPr lang="en-US" sz="2400" b="1" spc="15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the</a:t>
            </a:r>
            <a:r>
              <a:rPr lang="en-US" sz="2400" b="1" spc="15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amendments</a:t>
            </a:r>
            <a:r>
              <a:rPr lang="en-US" sz="2400" b="1" spc="15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brough</a:t>
            </a:r>
            <a:r>
              <a:rPr lang="en-US" sz="2400" b="1" spc="15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in</a:t>
            </a:r>
            <a:r>
              <a:rPr lang="en-US" sz="2400" b="1" spc="15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sections</a:t>
            </a:r>
            <a:r>
              <a:rPr lang="en-US" sz="2400" b="1" spc="15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271C,</a:t>
            </a:r>
            <a:r>
              <a:rPr lang="en-US" sz="2400" b="1" spc="15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271CA,</a:t>
            </a:r>
            <a:r>
              <a:rPr lang="en-US" sz="2400" b="1" spc="15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271D, 271DA,</a:t>
            </a:r>
            <a:r>
              <a:rPr lang="en-US" sz="2400" b="1" spc="3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271DB and 271E of the Act in Finance Bill 2025?</a:t>
            </a:r>
          </a:p>
          <a:p>
            <a:pPr marL="460534" marR="646748" indent="-378619" algn="just"/>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b="1" u="sng"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penalties</a:t>
            </a:r>
            <a:r>
              <a:rPr lang="en-US" sz="2400" b="1" u="sng"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under</a:t>
            </a:r>
            <a:r>
              <a:rPr lang="en-US" sz="2400" b="1" u="sng"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these</a:t>
            </a:r>
            <a:r>
              <a:rPr lang="en-US" sz="2400" b="1" u="sng"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sections</a:t>
            </a:r>
            <a:r>
              <a:rPr lang="en-US" sz="2400" b="1" u="sng"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shall</a:t>
            </a:r>
            <a:r>
              <a:rPr lang="en-US" sz="2400" b="1" u="sng" spc="-26"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levied</a:t>
            </a:r>
            <a:r>
              <a:rPr lang="en-US" sz="2400" b="1" u="sng"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by</a:t>
            </a:r>
            <a:r>
              <a:rPr lang="en-US" sz="2400" b="1" u="sng"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Assessing</a:t>
            </a:r>
            <a:r>
              <a:rPr lang="en-US" sz="2400" b="1" u="sng"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Officer</a:t>
            </a:r>
            <a:r>
              <a:rPr lang="en-US" sz="2400" b="1" u="sng"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a:t>
            </a:r>
            <a:r>
              <a:rPr lang="en-US" sz="2400" b="1" u="sng"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place of Joint Commissioner.</a:t>
            </a:r>
          </a:p>
          <a:p>
            <a:pPr marL="81915" marR="0" algn="just">
              <a:tabLst>
                <a:tab pos="460534" algn="l"/>
              </a:tabLst>
            </a:pP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E3CA0A3-BE5E-C9D6-BCFC-56290565967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12459225"/>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35BE6-CE7F-6867-6684-4BC13975253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1AF56E6-F794-E091-2EE9-2A703EC67DB2}"/>
              </a:ext>
            </a:extLst>
          </p:cNvPr>
          <p:cNvSpPr>
            <a:spLocks noGrp="1"/>
          </p:cNvSpPr>
          <p:nvPr>
            <p:ph type="subTitle" idx="1"/>
          </p:nvPr>
        </p:nvSpPr>
        <p:spPr>
          <a:xfrm>
            <a:off x="204536" y="304800"/>
            <a:ext cx="9168063" cy="4716379"/>
          </a:xfrm>
        </p:spPr>
        <p:txBody>
          <a:bodyPr>
            <a:normAutofit/>
          </a:bodyPr>
          <a:lstStyle/>
          <a:p>
            <a:pPr marL="460534" marR="646748" indent="-378619" algn="just">
              <a:spcBef>
                <a:spcPts val="4"/>
              </a:spcBef>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Q3.</a:t>
            </a:r>
            <a:r>
              <a:rPr lang="en-US" sz="2400" b="1"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After</a:t>
            </a:r>
            <a:r>
              <a:rPr lang="en-US" sz="2400" b="1"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Finance Bill</a:t>
            </a:r>
            <a:r>
              <a:rPr lang="en-US" sz="2400" b="1"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2025, can</a:t>
            </a:r>
            <a:r>
              <a:rPr lang="en-US" sz="2400" b="1"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penalties</a:t>
            </a:r>
            <a:r>
              <a:rPr lang="en-US" sz="2400" b="1"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under sections 271C,</a:t>
            </a:r>
            <a:r>
              <a:rPr lang="en-US" sz="2400" b="1"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271CA, 271D, 271DA, 271DB and 271E of the Act be imposed without approval of the Joint </a:t>
            </a:r>
            <a:r>
              <a:rPr lang="en-US" sz="2400" b="1"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Commissioner?</a:t>
            </a:r>
            <a:endPar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60534" marR="646271" indent="-378619" algn="just"/>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b="1"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 AO shall take prior approval of Joint Commissioner for the passing of penalty order, where penalty amount exceeds the limit specified in sub-section (2) of section 274 of the Act.</a:t>
            </a:r>
          </a:p>
          <a:p>
            <a:pPr marL="460534" marR="646271" indent="-378619" algn="just"/>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Presently the limit for penalty amount in section 274(2) of the Act is Rs 10,000/- for Income-tax Officer and Rs 20,000/- for the Assistant or Deputy Commissioner.</a:t>
            </a:r>
          </a:p>
          <a:p>
            <a:pPr marL="81915" marR="0" algn="just">
              <a:tabLst>
                <a:tab pos="460534" algn="l"/>
              </a:tabLst>
            </a:pP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B0D37EB-096E-8B4A-CEEC-ECCD38D2C33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945954355"/>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6325"/>
            <a:ext cx="8860432" cy="6118312"/>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VI. Removing date restrictions on framing the schemes in certain cases </a:t>
            </a:r>
          </a:p>
          <a:p>
            <a:pPr marL="0" indent="0" algn="just">
              <a:buNone/>
            </a:pPr>
            <a:r>
              <a:rPr lang="en-US" sz="2400" dirty="0">
                <a:latin typeface="Times New Roman" panose="02020603050405020304" pitchFamily="18" charset="0"/>
                <a:cs typeface="Times New Roman" panose="02020603050405020304" pitchFamily="18" charset="0"/>
              </a:rPr>
              <a:t>The Central Government has undertaken a number of measures to make certain processes under the Act, electronic, by eliminating person to person interface between the taxpayer and the Department  to the extent technologically feasible, and provide for optimal </a:t>
            </a:r>
            <a:r>
              <a:rPr lang="en-US" sz="2400" dirty="0" err="1">
                <a:latin typeface="Times New Roman" panose="02020603050405020304" pitchFamily="18" charset="0"/>
                <a:cs typeface="Times New Roman" panose="02020603050405020304" pitchFamily="18" charset="0"/>
              </a:rPr>
              <a:t>utilisation</a:t>
            </a:r>
            <a:r>
              <a:rPr lang="en-US" sz="2400" dirty="0">
                <a:latin typeface="Times New Roman" panose="02020603050405020304" pitchFamily="18" charset="0"/>
                <a:cs typeface="Times New Roman" panose="02020603050405020304" pitchFamily="18" charset="0"/>
              </a:rPr>
              <a:t> of resources and a team-based assessment with dynamic jurisdiction.</a:t>
            </a:r>
          </a:p>
          <a:p>
            <a:pPr marL="0" indent="0" algn="just">
              <a:buNone/>
            </a:pPr>
            <a:r>
              <a:rPr lang="en-US" sz="2400" dirty="0">
                <a:latin typeface="Times New Roman" panose="02020603050405020304" pitchFamily="18" charset="0"/>
                <a:cs typeface="Times New Roman" panose="02020603050405020304" pitchFamily="18" charset="0"/>
              </a:rPr>
              <a:t>A series of futuristic reforms have been introduced in the domain of Direct Tax administration for the benefit of taxpayers and economy. </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8F64595-7279-472A-E708-645696D3855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299B3-014A-794C-5370-DC4693FB3E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9C5F46-2559-087A-9B95-30CD403AA92C}"/>
              </a:ext>
            </a:extLst>
          </p:cNvPr>
          <p:cNvSpPr>
            <a:spLocks noGrp="1"/>
          </p:cNvSpPr>
          <p:nvPr>
            <p:ph idx="1"/>
          </p:nvPr>
        </p:nvSpPr>
        <p:spPr>
          <a:xfrm>
            <a:off x="152400" y="156325"/>
            <a:ext cx="8860432" cy="6118312"/>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In this regard, enabling provision for notifying faceless schemes under sections 92CA, 144C, 253 of the Act were introduced in the Act through TOLA with effect from 01.11.2020 and under section 255 of the Act, was inserted through Finance Act, 2021 with effect from 01.04.2021. </a:t>
            </a:r>
          </a:p>
          <a:p>
            <a:pPr marL="0" indent="0" algn="just">
              <a:buNone/>
            </a:pPr>
            <a:r>
              <a:rPr lang="en-US" sz="2400" dirty="0">
                <a:latin typeface="Times New Roman" panose="02020603050405020304" pitchFamily="18" charset="0"/>
                <a:cs typeface="Times New Roman" panose="02020603050405020304" pitchFamily="18" charset="0"/>
              </a:rPr>
              <a:t>Further, vide Finance Act, 2022, time limit for notification was extended to 31.03.2024 due to challenges in implementation. </a:t>
            </a:r>
          </a:p>
          <a:p>
            <a:pPr marL="0" indent="0" algn="just">
              <a:buNone/>
            </a:pPr>
            <a:r>
              <a:rPr lang="en-US" sz="2400" dirty="0">
                <a:latin typeface="Times New Roman" panose="02020603050405020304" pitchFamily="18" charset="0"/>
                <a:cs typeface="Times New Roman" panose="02020603050405020304" pitchFamily="18" charset="0"/>
              </a:rPr>
              <a:t>Further, vide Finance Act, 2024, time limit for notification was further extended to 31.03.2025 due to various challenges in the formation of the scheme under these sections.</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CF38F59-5FC2-659A-431F-40BDE9A46C4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330103003"/>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In this regard, </a:t>
            </a:r>
            <a:r>
              <a:rPr lang="en-US" sz="2400" b="1" u="sng" dirty="0">
                <a:latin typeface="Times New Roman" panose="02020603050405020304" pitchFamily="18" charset="0"/>
                <a:cs typeface="Times New Roman" panose="02020603050405020304" pitchFamily="18" charset="0"/>
              </a:rPr>
              <a:t>it is proposed that end date prescribed for notifying faceless schemes under sections 92CA, 144C, 253 and 255 of the Act may be omitted so as to provide that Central Government may issue directions beyond the cut-off date of 31st day of March, 2025, if required.</a:t>
            </a:r>
            <a:r>
              <a:rPr lang="en-US" sz="2400" dirty="0">
                <a:latin typeface="Times New Roman" panose="02020603050405020304" pitchFamily="18" charset="0"/>
                <a:cs typeface="Times New Roman" panose="02020603050405020304" pitchFamily="18" charset="0"/>
              </a:rPr>
              <a: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These amendments will take effect from the 1st day of April, 2025.</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 [Clauses 21, 42, 70 &amp; 71 ] </a:t>
            </a:r>
          </a:p>
        </p:txBody>
      </p:sp>
      <p:sp>
        <p:nvSpPr>
          <p:cNvPr id="2" name="Footer Placeholder 1">
            <a:extLst>
              <a:ext uri="{FF2B5EF4-FFF2-40B4-BE49-F238E27FC236}">
                <a16:creationId xmlns:a16="http://schemas.microsoft.com/office/drawing/2014/main" id="{0AC326F2-7925-303E-3E32-5D1C5D86B36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601" y="216603"/>
            <a:ext cx="8654999" cy="5997757"/>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VII. Extending the processing period of application seeking immunity from penalty and prosecution </a:t>
            </a:r>
          </a:p>
          <a:p>
            <a:pPr marL="0" indent="0" algn="just">
              <a:buNone/>
            </a:pPr>
            <a:r>
              <a:rPr lang="en-US" sz="2400" dirty="0">
                <a:latin typeface="Times New Roman" panose="02020603050405020304" pitchFamily="18" charset="0"/>
                <a:cs typeface="Times New Roman" panose="02020603050405020304" pitchFamily="18" charset="0"/>
              </a:rPr>
              <a:t>Section 270AA of the Act provides, inter-alia, procedure of granting immunity by the Assessing Officer from imposition of penalty or prosecution, subject to fulfillment of certain conditions as mentioned therein. </a:t>
            </a:r>
          </a:p>
          <a:p>
            <a:pPr marL="0" indent="0" algn="just">
              <a:buNone/>
            </a:pPr>
            <a:r>
              <a:rPr lang="en-US" sz="2400" dirty="0">
                <a:latin typeface="Times New Roman" panose="02020603050405020304" pitchFamily="18" charset="0"/>
                <a:cs typeface="Times New Roman" panose="02020603050405020304" pitchFamily="18" charset="0"/>
              </a:rPr>
              <a:t>Sub-section (2) of the said section provides that an application for granting immunity from imposition of penalty shall be made within one month from the end of the month in which the order referred to in clause (a) of sub-section (1) of the said section has been received by the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b="1" u="sng" dirty="0">
                <a:latin typeface="Times New Roman" panose="02020603050405020304" pitchFamily="18" charset="0"/>
                <a:cs typeface="Times New Roman" panose="02020603050405020304" pitchFamily="18" charset="0"/>
              </a:rPr>
              <a:t>Sub-section (4) of the said section provides that Assessing Officer shall pass an order accepting or rejecting the application, within a period of one month from the end of the month in which the application requesting immunity is received.</a:t>
            </a:r>
            <a:r>
              <a:rPr lang="en-US" sz="2400" dirty="0">
                <a:latin typeface="Times New Roman" panose="02020603050405020304" pitchFamily="18" charset="0"/>
                <a:cs typeface="Times New Roman" panose="02020603050405020304" pitchFamily="18" charset="0"/>
              </a:rPr>
              <a:t> </a:t>
            </a:r>
          </a:p>
        </p:txBody>
      </p:sp>
      <p:sp>
        <p:nvSpPr>
          <p:cNvPr id="2" name="Footer Placeholder 1">
            <a:extLst>
              <a:ext uri="{FF2B5EF4-FFF2-40B4-BE49-F238E27FC236}">
                <a16:creationId xmlns:a16="http://schemas.microsoft.com/office/drawing/2014/main" id="{54811831-4A77-24A5-374E-166155DB98A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a:t>
            </a:r>
            <a:r>
              <a:rPr lang="en-US" sz="2400" b="1" u="sng" dirty="0">
                <a:latin typeface="Times New Roman" panose="02020603050405020304" pitchFamily="18" charset="0"/>
                <a:cs typeface="Times New Roman" panose="02020603050405020304" pitchFamily="18" charset="0"/>
              </a:rPr>
              <a:t>Inputs have been received from the stakeholders that tax-payers are facing challenges to represent their case within this limited period and therefore the period for processing their applications may be increased.</a:t>
            </a:r>
            <a:r>
              <a:rPr lang="en-US" sz="2400" dirty="0">
                <a:latin typeface="Times New Roman" panose="02020603050405020304" pitchFamily="18" charset="0"/>
                <a:cs typeface="Times New Roman" panose="02020603050405020304" pitchFamily="18" charset="0"/>
              </a:rPr>
              <a:t>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3. </a:t>
            </a:r>
            <a:r>
              <a:rPr lang="en-US" sz="2400" b="1" u="sng" dirty="0">
                <a:latin typeface="Times New Roman" panose="02020603050405020304" pitchFamily="18" charset="0"/>
                <a:cs typeface="Times New Roman" panose="02020603050405020304" pitchFamily="18" charset="0"/>
              </a:rPr>
              <a:t>In view of the same, it is proposed to amend the sub-section (4) of section 270AA of the Act so as to extend the processing period to three months from the end of the month in which application for immunity is received by the Assessing Officer.</a:t>
            </a: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This amendment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74] </a:t>
            </a:r>
          </a:p>
        </p:txBody>
      </p:sp>
      <p:sp>
        <p:nvSpPr>
          <p:cNvPr id="2" name="Footer Placeholder 1">
            <a:extLst>
              <a:ext uri="{FF2B5EF4-FFF2-40B4-BE49-F238E27FC236}">
                <a16:creationId xmlns:a16="http://schemas.microsoft.com/office/drawing/2014/main" id="{85D710F3-F092-75D7-E99A-3B5D87C9FE1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1E8D51-F129-2AA0-177A-F403D74F2A62}"/>
              </a:ext>
            </a:extLst>
          </p:cNvPr>
          <p:cNvSpPr>
            <a:spLocks noGrp="1"/>
          </p:cNvSpPr>
          <p:nvPr>
            <p:ph idx="1"/>
          </p:nvPr>
        </p:nvSpPr>
        <p:spPr/>
        <p:txBody>
          <a:bodyPr/>
          <a:lstStyle/>
          <a:p>
            <a:pPr marL="82550" indent="0" algn="ctr">
              <a:buNone/>
            </a:pPr>
            <a:r>
              <a:rPr lang="en-US" sz="3200" b="1" dirty="0">
                <a:latin typeface="Times New Roman" panose="02020603050405020304" pitchFamily="18" charset="0"/>
                <a:cs typeface="Times New Roman" panose="02020603050405020304" pitchFamily="18" charset="0"/>
              </a:rPr>
              <a:t>FAQ 32 : Extending the processing period of Application seeking immunity from penalty and prosecution</a:t>
            </a:r>
          </a:p>
          <a:p>
            <a:pPr marL="82550" indent="0">
              <a:buNone/>
            </a:pPr>
            <a:endParaRPr lang="en-US" dirty="0"/>
          </a:p>
        </p:txBody>
      </p:sp>
      <p:sp>
        <p:nvSpPr>
          <p:cNvPr id="3" name="Footer Placeholder 2">
            <a:extLst>
              <a:ext uri="{FF2B5EF4-FFF2-40B4-BE49-F238E27FC236}">
                <a16:creationId xmlns:a16="http://schemas.microsoft.com/office/drawing/2014/main" id="{9C71A291-66F2-562F-FFD7-703574D2359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031459786"/>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5C686-7A58-C2A2-A6E6-445F6C7F54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325B5-20F1-ABC2-7DB0-3155D88CC112}"/>
              </a:ext>
            </a:extLst>
          </p:cNvPr>
          <p:cNvSpPr>
            <a:spLocks noGrp="1"/>
          </p:cNvSpPr>
          <p:nvPr>
            <p:ph idx="1"/>
          </p:nvPr>
        </p:nvSpPr>
        <p:spPr>
          <a:xfrm>
            <a:off x="304800" y="381000"/>
            <a:ext cx="8610600" cy="510897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Q1. What is section 270AA of the Income-tax Act, 1961?</a:t>
            </a:r>
          </a:p>
          <a:p>
            <a:pPr marL="0" indent="0" algn="just">
              <a:buNone/>
            </a:pPr>
            <a:r>
              <a:rPr lang="en-US" sz="2400" dirty="0">
                <a:latin typeface="Times New Roman" panose="02020603050405020304" pitchFamily="18" charset="0"/>
                <a:cs typeface="Times New Roman" panose="02020603050405020304" pitchFamily="18" charset="0"/>
              </a:rPr>
              <a:t>Ans.  Section 270AA of the Income-tax Act, 1961 relates to immunity from imposition of penalty or prosecution.</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Q2. When is the </a:t>
            </a:r>
            <a:r>
              <a:rPr lang="en-US" sz="2400" b="1" dirty="0" err="1">
                <a:latin typeface="Times New Roman" panose="02020603050405020304" pitchFamily="18" charset="0"/>
                <a:cs typeface="Times New Roman" panose="02020603050405020304" pitchFamily="18" charset="0"/>
              </a:rPr>
              <a:t>assessee</a:t>
            </a:r>
            <a:r>
              <a:rPr lang="en-US" sz="2400" b="1" dirty="0">
                <a:latin typeface="Times New Roman" panose="02020603050405020304" pitchFamily="18" charset="0"/>
                <a:cs typeface="Times New Roman" panose="02020603050405020304" pitchFamily="18" charset="0"/>
              </a:rPr>
              <a:t> required to apply for immunity under section 270AA of the Income-tax Act, 1961?</a:t>
            </a:r>
          </a:p>
          <a:p>
            <a:pPr marL="0" indent="0" algn="just">
              <a:buNone/>
            </a:pPr>
            <a:r>
              <a:rPr lang="en-US" sz="2400" dirty="0">
                <a:latin typeface="Times New Roman" panose="02020603050405020304" pitchFamily="18" charset="0"/>
                <a:cs typeface="Times New Roman" panose="02020603050405020304" pitchFamily="18" charset="0"/>
              </a:rPr>
              <a:t>Ans.  As per existing provisions,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should apply for immunity within one month from the end of the month in which the assessment or reassessment order has been received by him subject to fulfilment of prescribed conditions.</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08139D8-8B8F-BCEE-1C8E-467050B4F30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57255445"/>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6E397-F6BB-5B55-7635-76D25477DE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3555AE-4422-9D4A-4EE3-477F1CDA69CA}"/>
              </a:ext>
            </a:extLst>
          </p:cNvPr>
          <p:cNvSpPr>
            <a:spLocks noGrp="1"/>
          </p:cNvSpPr>
          <p:nvPr>
            <p:ph idx="1"/>
          </p:nvPr>
        </p:nvSpPr>
        <p:spPr>
          <a:xfrm>
            <a:off x="417910" y="228600"/>
            <a:ext cx="8345090" cy="526137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Q.3 What are the prescribed conditions to make an </a:t>
            </a:r>
            <a:r>
              <a:rPr lang="en-US" sz="2400" b="1" dirty="0" err="1">
                <a:latin typeface="Times New Roman" panose="02020603050405020304" pitchFamily="18" charset="0"/>
                <a:cs typeface="Times New Roman" panose="02020603050405020304" pitchFamily="18" charset="0"/>
              </a:rPr>
              <a:t>assessee</a:t>
            </a:r>
            <a:r>
              <a:rPr lang="en-US" sz="2400" b="1" dirty="0">
                <a:latin typeface="Times New Roman" panose="02020603050405020304" pitchFamily="18" charset="0"/>
                <a:cs typeface="Times New Roman" panose="02020603050405020304" pitchFamily="18" charset="0"/>
              </a:rPr>
              <a:t> eligible for immunity under section 270AA of the Income-tax Act, 1961?</a:t>
            </a:r>
          </a:p>
          <a:p>
            <a:pPr marL="0" indent="0" algn="just">
              <a:buNone/>
            </a:pPr>
            <a:r>
              <a:rPr lang="en-US" sz="2400" dirty="0">
                <a:latin typeface="Times New Roman" panose="02020603050405020304" pitchFamily="18" charset="0"/>
                <a:cs typeface="Times New Roman" panose="02020603050405020304" pitchFamily="18" charset="0"/>
              </a:rPr>
              <a:t>Ans. The prescribed conditions are: -</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Assessee</a:t>
            </a:r>
            <a:r>
              <a:rPr lang="en-US" sz="2400" dirty="0">
                <a:latin typeface="Times New Roman" panose="02020603050405020304" pitchFamily="18" charset="0"/>
                <a:cs typeface="Times New Roman" panose="02020603050405020304" pitchFamily="18" charset="0"/>
              </a:rPr>
              <a:t> has paid tax and interest payable as per such order within the period specified in notice of demand; and (ii) no appeal against such order has been filed.</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Q4.  What is the time-limit for processing application of the </a:t>
            </a:r>
            <a:r>
              <a:rPr lang="en-US" sz="2400" b="1" dirty="0" err="1">
                <a:latin typeface="Times New Roman" panose="02020603050405020304" pitchFamily="18" charset="0"/>
                <a:cs typeface="Times New Roman" panose="02020603050405020304" pitchFamily="18" charset="0"/>
              </a:rPr>
              <a:t>assessee</a:t>
            </a:r>
            <a:r>
              <a:rPr lang="en-US" sz="2400" b="1" dirty="0">
                <a:latin typeface="Times New Roman" panose="02020603050405020304" pitchFamily="18" charset="0"/>
                <a:cs typeface="Times New Roman" panose="02020603050405020304" pitchFamily="18" charset="0"/>
              </a:rPr>
              <a:t> under section 270AA prior to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The time-limit for processing application of the </a:t>
            </a:r>
            <a:r>
              <a:rPr lang="en-US" sz="2400" b="1" u="sng" dirty="0" err="1">
                <a:latin typeface="Times New Roman" panose="02020603050405020304" pitchFamily="18" charset="0"/>
                <a:cs typeface="Times New Roman" panose="02020603050405020304" pitchFamily="18" charset="0"/>
              </a:rPr>
              <a:t>assessee</a:t>
            </a:r>
            <a:r>
              <a:rPr lang="en-US" sz="2400" b="1" u="sng" dirty="0">
                <a:latin typeface="Times New Roman" panose="02020603050405020304" pitchFamily="18" charset="0"/>
                <a:cs typeface="Times New Roman" panose="02020603050405020304" pitchFamily="18" charset="0"/>
              </a:rPr>
              <a:t> under section 270AA was one month from the end of the month in which application of </a:t>
            </a:r>
            <a:r>
              <a:rPr lang="en-US" sz="2400" b="1" u="sng" dirty="0" err="1">
                <a:latin typeface="Times New Roman" panose="02020603050405020304" pitchFamily="18" charset="0"/>
                <a:cs typeface="Times New Roman" panose="02020603050405020304" pitchFamily="18" charset="0"/>
              </a:rPr>
              <a:t>assessee</a:t>
            </a:r>
            <a:r>
              <a:rPr lang="en-US" sz="2400" b="1" u="sng" dirty="0">
                <a:latin typeface="Times New Roman" panose="02020603050405020304" pitchFamily="18" charset="0"/>
                <a:cs typeface="Times New Roman" panose="02020603050405020304" pitchFamily="18" charset="0"/>
              </a:rPr>
              <a:t> for immunity was received by the Assessing Officer.</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7F3AC41-2794-2125-CC59-124F6DDA373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124377010"/>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FD5F8-01F2-D482-6AE4-578FC56676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CBF77-04CB-3FFB-F8F0-4E5061F29A3C}"/>
              </a:ext>
            </a:extLst>
          </p:cNvPr>
          <p:cNvSpPr>
            <a:spLocks noGrp="1"/>
          </p:cNvSpPr>
          <p:nvPr>
            <p:ph idx="1"/>
          </p:nvPr>
        </p:nvSpPr>
        <p:spPr>
          <a:xfrm>
            <a:off x="381000" y="304800"/>
            <a:ext cx="8458200" cy="4354116"/>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Q5.  What is the time-limit for processing application of the </a:t>
            </a:r>
            <a:r>
              <a:rPr lang="en-US" sz="2400" b="1" dirty="0" err="1">
                <a:latin typeface="Times New Roman" panose="02020603050405020304" pitchFamily="18" charset="0"/>
                <a:cs typeface="Times New Roman" panose="02020603050405020304" pitchFamily="18" charset="0"/>
              </a:rPr>
              <a:t>assessee</a:t>
            </a:r>
            <a:r>
              <a:rPr lang="en-US" sz="2400" b="1" dirty="0">
                <a:latin typeface="Times New Roman" panose="02020603050405020304" pitchFamily="18" charset="0"/>
                <a:cs typeface="Times New Roman" panose="02020603050405020304" pitchFamily="18" charset="0"/>
              </a:rPr>
              <a:t> under section 270AA in Finance Bill 2025?</a:t>
            </a: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Vide Finance Bill, 2025, the time-limit for processing application of the </a:t>
            </a:r>
            <a:r>
              <a:rPr lang="en-US" sz="2400" b="1" u="sng" dirty="0" err="1">
                <a:latin typeface="Times New Roman" panose="02020603050405020304" pitchFamily="18" charset="0"/>
                <a:cs typeface="Times New Roman" panose="02020603050405020304" pitchFamily="18" charset="0"/>
              </a:rPr>
              <a:t>assessee</a:t>
            </a:r>
            <a:r>
              <a:rPr lang="en-US" sz="2400" b="1" u="sng" dirty="0">
                <a:latin typeface="Times New Roman" panose="02020603050405020304" pitchFamily="18" charset="0"/>
                <a:cs typeface="Times New Roman" panose="02020603050405020304" pitchFamily="18" charset="0"/>
              </a:rPr>
              <a:t> under section 270AA has been increased from 1 month to 3 months from the end of the month in which application of </a:t>
            </a:r>
            <a:r>
              <a:rPr lang="en-US" sz="2400" b="1" u="sng" dirty="0" err="1">
                <a:latin typeface="Times New Roman" panose="02020603050405020304" pitchFamily="18" charset="0"/>
                <a:cs typeface="Times New Roman" panose="02020603050405020304" pitchFamily="18" charset="0"/>
              </a:rPr>
              <a:t>assessee</a:t>
            </a:r>
            <a:r>
              <a:rPr lang="en-US" sz="2400" b="1" u="sng" dirty="0">
                <a:latin typeface="Times New Roman" panose="02020603050405020304" pitchFamily="18" charset="0"/>
                <a:cs typeface="Times New Roman" panose="02020603050405020304" pitchFamily="18" charset="0"/>
              </a:rPr>
              <a:t> for immunity is received by the Assessing Officer.</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AC93E12-5C92-EF4B-2994-78CA4ACA8E6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297618255"/>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CB925-AC4B-DCE0-7333-0A4F5D42FE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C7A59D-CF2B-DDE5-7247-CA23679C7E77}"/>
              </a:ext>
            </a:extLst>
          </p:cNvPr>
          <p:cNvSpPr>
            <a:spLocks noGrp="1"/>
          </p:cNvSpPr>
          <p:nvPr>
            <p:ph idx="1"/>
          </p:nvPr>
        </p:nvSpPr>
        <p:spPr>
          <a:xfrm>
            <a:off x="533400" y="304800"/>
            <a:ext cx="8153400" cy="5821363"/>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FM Budget Speech</a:t>
            </a:r>
          </a:p>
          <a:p>
            <a:pPr marL="0" indent="0" algn="just">
              <a:buNone/>
            </a:pPr>
            <a:r>
              <a:rPr lang="en-US" sz="2400" b="1" i="1" dirty="0">
                <a:latin typeface="Times New Roman" panose="02020603050405020304" pitchFamily="18" charset="0"/>
                <a:cs typeface="Times New Roman" panose="02020603050405020304" pitchFamily="18" charset="0"/>
              </a:rPr>
              <a:t>Encouraging Voluntary Compliance</a:t>
            </a:r>
          </a:p>
          <a:p>
            <a:pPr marL="0" indent="0" algn="just">
              <a:buNone/>
            </a:pPr>
            <a:r>
              <a:rPr lang="en-US" sz="2400" i="1" dirty="0">
                <a:latin typeface="Times New Roman" panose="02020603050405020304" pitchFamily="18" charset="0"/>
                <a:cs typeface="Times New Roman" panose="02020603050405020304" pitchFamily="18" charset="0"/>
              </a:rPr>
              <a:t>141. The Government under the leadership of Prime Minister Modi believes in “</a:t>
            </a:r>
            <a:r>
              <a:rPr lang="en-US" sz="2400" i="1" dirty="0" err="1">
                <a:latin typeface="Times New Roman" panose="02020603050405020304" pitchFamily="18" charset="0"/>
                <a:cs typeface="Times New Roman" panose="02020603050405020304" pitchFamily="18" charset="0"/>
              </a:rPr>
              <a:t>Sabka</a:t>
            </a:r>
            <a:r>
              <a:rPr lang="en-US" sz="2400" i="1" dirty="0">
                <a:latin typeface="Times New Roman" panose="02020603050405020304" pitchFamily="18" charset="0"/>
                <a:cs typeface="Times New Roman" panose="02020603050405020304" pitchFamily="18" charset="0"/>
              </a:rPr>
              <a:t> Saath, </a:t>
            </a:r>
            <a:r>
              <a:rPr lang="en-US" sz="2400" i="1" dirty="0" err="1">
                <a:latin typeface="Times New Roman" panose="02020603050405020304" pitchFamily="18" charset="0"/>
                <a:cs typeface="Times New Roman" panose="02020603050405020304" pitchFamily="18" charset="0"/>
              </a:rPr>
              <a:t>Sabka</a:t>
            </a:r>
            <a:r>
              <a:rPr lang="en-US" sz="2400" i="1" dirty="0">
                <a:latin typeface="Times New Roman" panose="02020603050405020304" pitchFamily="18" charset="0"/>
                <a:cs typeface="Times New Roman" panose="02020603050405020304" pitchFamily="18" charset="0"/>
              </a:rPr>
              <a:t> Vikas, </a:t>
            </a:r>
            <a:r>
              <a:rPr lang="en-US" sz="2400" i="1" dirty="0" err="1">
                <a:latin typeface="Times New Roman" panose="02020603050405020304" pitchFamily="18" charset="0"/>
                <a:cs typeface="Times New Roman" panose="02020603050405020304" pitchFamily="18" charset="0"/>
              </a:rPr>
              <a:t>Sabka</a:t>
            </a:r>
            <a:r>
              <a:rPr lang="en-US" sz="2400" i="1" dirty="0">
                <a:latin typeface="Times New Roman" panose="02020603050405020304" pitchFamily="18" charset="0"/>
                <a:cs typeface="Times New Roman" panose="02020603050405020304" pitchFamily="18" charset="0"/>
              </a:rPr>
              <a:t> Vishwas and </a:t>
            </a:r>
            <a:r>
              <a:rPr lang="en-US" sz="2400" i="1" dirty="0" err="1">
                <a:latin typeface="Times New Roman" panose="02020603050405020304" pitchFamily="18" charset="0"/>
                <a:cs typeface="Times New Roman" panose="02020603050405020304" pitchFamily="18" charset="0"/>
              </a:rPr>
              <a:t>Sabka</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Prayas</a:t>
            </a:r>
            <a:r>
              <a:rPr lang="en-US" sz="2400" i="1" dirty="0">
                <a:latin typeface="Times New Roman" panose="02020603050405020304" pitchFamily="18" charset="0"/>
                <a:cs typeface="Times New Roman" panose="02020603050405020304" pitchFamily="18" charset="0"/>
              </a:rPr>
              <a:t>”. </a:t>
            </a:r>
          </a:p>
          <a:p>
            <a:pPr marL="0" indent="0" algn="just">
              <a:buNone/>
            </a:pPr>
            <a:r>
              <a:rPr lang="en-US" sz="2400" i="1" dirty="0">
                <a:latin typeface="Times New Roman" panose="02020603050405020304" pitchFamily="18" charset="0"/>
                <a:cs typeface="Times New Roman" panose="02020603050405020304" pitchFamily="18" charset="0"/>
              </a:rPr>
              <a:t>In line with this, we brought in updated return facility in 2022 for voluntary compliance by taxpayers who had omitted to report their correct income. Our trust in taxpayers was proved right. </a:t>
            </a:r>
          </a:p>
          <a:p>
            <a:pPr marL="0" indent="0" algn="just">
              <a:buNone/>
            </a:pPr>
            <a:r>
              <a:rPr lang="en-US" sz="2400" i="1" dirty="0">
                <a:latin typeface="Times New Roman" panose="02020603050405020304" pitchFamily="18" charset="0"/>
                <a:cs typeface="Times New Roman" panose="02020603050405020304" pitchFamily="18" charset="0"/>
              </a:rPr>
              <a:t>Nearly 90 lakh taxpayers voluntarily updated their incomes by paying additional tax. </a:t>
            </a:r>
          </a:p>
          <a:p>
            <a:pPr marL="0" indent="0" algn="just">
              <a:buNone/>
            </a:pPr>
            <a:r>
              <a:rPr lang="en-US" sz="2400" i="1" dirty="0">
                <a:latin typeface="Times New Roman" panose="02020603050405020304" pitchFamily="18" charset="0"/>
                <a:cs typeface="Times New Roman" panose="02020603050405020304" pitchFamily="18" charset="0"/>
              </a:rPr>
              <a:t>Taking this trust further, I now propose to extend the time-limit to file updated returns for any assessment year, from the current limit of two years, to four years.</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1BA0E71-A753-6020-503B-3B89EC0EA12E}"/>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340195213"/>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VIII. Extending the time-limit to file the updated return Sub-section (8A) of section 139 of the Act, relates to furnishing of updated return. </a:t>
            </a:r>
          </a:p>
          <a:p>
            <a:pPr marL="0" indent="0" algn="just">
              <a:buNone/>
            </a:pPr>
            <a:r>
              <a:rPr lang="en-US" sz="2400" dirty="0">
                <a:latin typeface="Times New Roman" panose="02020603050405020304" pitchFamily="18" charset="0"/>
                <a:cs typeface="Times New Roman" panose="02020603050405020304" pitchFamily="18" charset="0"/>
              </a:rPr>
              <a:t>As per the present provisions, an updated return can be filed </a:t>
            </a:r>
            <a:r>
              <a:rPr lang="en-US" sz="2400" dirty="0" err="1">
                <a:latin typeface="Times New Roman" panose="02020603050405020304" pitchFamily="18" charset="0"/>
                <a:cs typeface="Times New Roman" panose="02020603050405020304" pitchFamily="18" charset="0"/>
              </a:rPr>
              <a:t>upto</a:t>
            </a:r>
            <a:r>
              <a:rPr lang="en-US" sz="2400" dirty="0">
                <a:latin typeface="Times New Roman" panose="02020603050405020304" pitchFamily="18" charset="0"/>
                <a:cs typeface="Times New Roman" panose="02020603050405020304" pitchFamily="18" charset="0"/>
              </a:rPr>
              <a:t> 24 months from the end of the relevant assessment year. </a:t>
            </a:r>
          </a:p>
          <a:p>
            <a:pPr marL="0" indent="0" algn="just">
              <a:buNone/>
            </a:pPr>
            <a:r>
              <a:rPr lang="en-US" sz="2400" dirty="0">
                <a:latin typeface="Times New Roman" panose="02020603050405020304" pitchFamily="18" charset="0"/>
                <a:cs typeface="Times New Roman" panose="02020603050405020304" pitchFamily="18" charset="0"/>
              </a:rPr>
              <a:t>The facility of updated return has promoted voluntary compliance against payment of additional income-tax of 25% of aggregate of tax and interest payable for updated return filed </a:t>
            </a:r>
            <a:r>
              <a:rPr lang="en-US" sz="2400" dirty="0" err="1">
                <a:latin typeface="Times New Roman" panose="02020603050405020304" pitchFamily="18" charset="0"/>
                <a:cs typeface="Times New Roman" panose="02020603050405020304" pitchFamily="18" charset="0"/>
              </a:rPr>
              <a:t>upto</a:t>
            </a:r>
            <a:r>
              <a:rPr lang="en-US" sz="2400" dirty="0">
                <a:latin typeface="Times New Roman" panose="02020603050405020304" pitchFamily="18" charset="0"/>
                <a:cs typeface="Times New Roman" panose="02020603050405020304" pitchFamily="18" charset="0"/>
              </a:rPr>
              <a:t> 12 months from the end of the relevant assessment year. </a:t>
            </a:r>
          </a:p>
          <a:p>
            <a:pPr marL="0" indent="0" algn="just">
              <a:buNone/>
            </a:pPr>
            <a:r>
              <a:rPr lang="en-US" sz="2400" dirty="0">
                <a:latin typeface="Times New Roman" panose="02020603050405020304" pitchFamily="18" charset="0"/>
                <a:cs typeface="Times New Roman" panose="02020603050405020304" pitchFamily="18" charset="0"/>
              </a:rPr>
              <a:t>For updated return filed after expiry of 12 months and </a:t>
            </a:r>
            <a:r>
              <a:rPr lang="en-US" sz="2400" dirty="0" err="1">
                <a:latin typeface="Times New Roman" panose="02020603050405020304" pitchFamily="18" charset="0"/>
                <a:cs typeface="Times New Roman" panose="02020603050405020304" pitchFamily="18" charset="0"/>
              </a:rPr>
              <a:t>upto</a:t>
            </a:r>
            <a:r>
              <a:rPr lang="en-US" sz="2400" dirty="0">
                <a:latin typeface="Times New Roman" panose="02020603050405020304" pitchFamily="18" charset="0"/>
                <a:cs typeface="Times New Roman" panose="02020603050405020304" pitchFamily="18" charset="0"/>
              </a:rPr>
              <a:t> 24 months from the end of the relevant assessment year, the additional income-tax of 50% of aggregate of tax and interest is to be paid. </a:t>
            </a:r>
          </a:p>
        </p:txBody>
      </p:sp>
      <p:sp>
        <p:nvSpPr>
          <p:cNvPr id="2" name="Footer Placeholder 1">
            <a:extLst>
              <a:ext uri="{FF2B5EF4-FFF2-40B4-BE49-F238E27FC236}">
                <a16:creationId xmlns:a16="http://schemas.microsoft.com/office/drawing/2014/main" id="{D7151E4E-7006-EC01-F63C-332309A830D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2. </a:t>
            </a:r>
            <a:r>
              <a:rPr lang="en-US" sz="2400" b="1" u="sng" dirty="0">
                <a:latin typeface="Times New Roman" panose="02020603050405020304" pitchFamily="18" charset="0"/>
                <a:cs typeface="Times New Roman" panose="02020603050405020304" pitchFamily="18" charset="0"/>
              </a:rPr>
              <a:t>With a view to further nudging voluntary compliance, it is proposed to amend the said sub section so as to extend the time-limit to file the updated return from existing 24 months to 48 months from the end of relevant assessment year. </a:t>
            </a:r>
          </a:p>
          <a:p>
            <a:pPr marL="0" indent="0" algn="just">
              <a:buNone/>
            </a:pPr>
            <a:r>
              <a:rPr lang="en-US" sz="2400" b="1" u="sng" dirty="0">
                <a:latin typeface="Times New Roman" panose="02020603050405020304" pitchFamily="18" charset="0"/>
                <a:cs typeface="Times New Roman" panose="02020603050405020304" pitchFamily="18" charset="0"/>
              </a:rPr>
              <a:t>Rate of additional income-tax payable for updated return filed after expiry of 24 months and </a:t>
            </a:r>
            <a:r>
              <a:rPr lang="en-US" sz="2400" b="1" u="sng" dirty="0" err="1">
                <a:latin typeface="Times New Roman" panose="02020603050405020304" pitchFamily="18" charset="0"/>
                <a:cs typeface="Times New Roman" panose="02020603050405020304" pitchFamily="18" charset="0"/>
              </a:rPr>
              <a:t>upto</a:t>
            </a:r>
            <a:r>
              <a:rPr lang="en-US" sz="2400" b="1" u="sng" dirty="0">
                <a:latin typeface="Times New Roman" panose="02020603050405020304" pitchFamily="18" charset="0"/>
                <a:cs typeface="Times New Roman" panose="02020603050405020304" pitchFamily="18" charset="0"/>
              </a:rPr>
              <a:t> 36 months from the end of the relevant assessment year shall be 60% of aggregate of tax and interest payable. </a:t>
            </a:r>
          </a:p>
          <a:p>
            <a:pPr marL="0" indent="0" algn="just">
              <a:buNone/>
            </a:pPr>
            <a:r>
              <a:rPr lang="en-US" sz="2400" b="1" u="sng" dirty="0">
                <a:latin typeface="Times New Roman" panose="02020603050405020304" pitchFamily="18" charset="0"/>
                <a:cs typeface="Times New Roman" panose="02020603050405020304" pitchFamily="18" charset="0"/>
              </a:rPr>
              <a:t>The additional income-tax payable for updated return filed after expiry of 36 months and </a:t>
            </a:r>
            <a:r>
              <a:rPr lang="en-US" sz="2400" b="1" u="sng" dirty="0" err="1">
                <a:latin typeface="Times New Roman" panose="02020603050405020304" pitchFamily="18" charset="0"/>
                <a:cs typeface="Times New Roman" panose="02020603050405020304" pitchFamily="18" charset="0"/>
              </a:rPr>
              <a:t>upto</a:t>
            </a:r>
            <a:r>
              <a:rPr lang="en-US" sz="2400" b="1" u="sng" dirty="0">
                <a:latin typeface="Times New Roman" panose="02020603050405020304" pitchFamily="18" charset="0"/>
                <a:cs typeface="Times New Roman" panose="02020603050405020304" pitchFamily="18" charset="0"/>
              </a:rPr>
              <a:t> 48 months from the end of the relevant assessment year shall be 70% of aggregate of tax and interest payable.</a:t>
            </a:r>
          </a:p>
        </p:txBody>
      </p:sp>
      <p:sp>
        <p:nvSpPr>
          <p:cNvPr id="2" name="Footer Placeholder 1">
            <a:extLst>
              <a:ext uri="{FF2B5EF4-FFF2-40B4-BE49-F238E27FC236}">
                <a16:creationId xmlns:a16="http://schemas.microsoft.com/office/drawing/2014/main" id="{F51D5A85-6D07-3125-5FB4-921DE1D9AAD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05831806"/>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a:t>
            </a:r>
            <a:r>
              <a:rPr lang="en-US" sz="2400" b="1" u="sng" dirty="0">
                <a:latin typeface="Times New Roman" panose="02020603050405020304" pitchFamily="18" charset="0"/>
                <a:cs typeface="Times New Roman" panose="02020603050405020304" pitchFamily="18" charset="0"/>
              </a:rPr>
              <a:t>It is further proposed to provide that no updated return shall be furnished by any person where any notice to show-cause under section 148A of the Act has been issued in his case after thirty-six months from the end of the relevant assessment year.</a:t>
            </a:r>
          </a:p>
          <a:p>
            <a:pPr marL="0" indent="0" algn="just">
              <a:buNone/>
            </a:pPr>
            <a:r>
              <a:rPr lang="en-US" sz="2400" b="1" u="sng" dirty="0">
                <a:latin typeface="Times New Roman" panose="02020603050405020304" pitchFamily="18" charset="0"/>
                <a:cs typeface="Times New Roman" panose="02020603050405020304" pitchFamily="18" charset="0"/>
              </a:rPr>
              <a:t>However, where subsequently an order is passed under sub-section (3) of section 148A of the Act determining that it is not a fit case to issue notice under section 148 of the Act, updated return may be filed </a:t>
            </a:r>
            <a:r>
              <a:rPr lang="en-US" sz="2400" b="1" u="sng" dirty="0" err="1">
                <a:latin typeface="Times New Roman" panose="02020603050405020304" pitchFamily="18" charset="0"/>
                <a:cs typeface="Times New Roman" panose="02020603050405020304" pitchFamily="18" charset="0"/>
              </a:rPr>
              <a:t>upto</a:t>
            </a:r>
            <a:r>
              <a:rPr lang="en-US" sz="2400" b="1" u="sng" dirty="0">
                <a:latin typeface="Times New Roman" panose="02020603050405020304" pitchFamily="18" charset="0"/>
                <a:cs typeface="Times New Roman" panose="02020603050405020304" pitchFamily="18" charset="0"/>
              </a:rPr>
              <a:t> 48 months from the end of the relevant assessment year.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These amendments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[Clauses 39 &amp; 40] </a:t>
            </a:r>
          </a:p>
        </p:txBody>
      </p:sp>
      <p:sp>
        <p:nvSpPr>
          <p:cNvPr id="2" name="Footer Placeholder 1">
            <a:extLst>
              <a:ext uri="{FF2B5EF4-FFF2-40B4-BE49-F238E27FC236}">
                <a16:creationId xmlns:a16="http://schemas.microsoft.com/office/drawing/2014/main" id="{C98F5959-D016-421D-FEAC-3A6899F976A8}"/>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273406115"/>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A1564E-58F3-F845-B55A-9EA28A6DD22E}"/>
              </a:ext>
            </a:extLst>
          </p:cNvPr>
          <p:cNvSpPr>
            <a:spLocks noGrp="1"/>
          </p:cNvSpPr>
          <p:nvPr>
            <p:ph idx="1"/>
          </p:nvPr>
        </p:nvSpPr>
        <p:spPr/>
        <p:txBody>
          <a:bodyPr/>
          <a:lstStyle/>
          <a:p>
            <a:pPr marL="82550" indent="0" algn="ctr">
              <a:buNone/>
            </a:pPr>
            <a:endParaRPr lang="en-US" sz="3600" b="1" u="sng" dirty="0">
              <a:latin typeface="Times New Roman" panose="02020603050405020304" pitchFamily="18" charset="0"/>
              <a:cs typeface="Times New Roman" panose="02020603050405020304" pitchFamily="18" charset="0"/>
            </a:endParaRPr>
          </a:p>
          <a:p>
            <a:pPr marL="82550" indent="0" algn="ctr">
              <a:buNone/>
            </a:pPr>
            <a:r>
              <a:rPr lang="en-US" sz="3600" b="1" u="sng" dirty="0">
                <a:latin typeface="Times New Roman" panose="02020603050405020304" pitchFamily="18" charset="0"/>
                <a:cs typeface="Times New Roman" panose="02020603050405020304" pitchFamily="18" charset="0"/>
              </a:rPr>
              <a:t>FAQ 27: Extending the me-limit to file the updated return</a:t>
            </a:r>
          </a:p>
          <a:p>
            <a:pPr marL="82550" indent="0">
              <a:buNone/>
            </a:pPr>
            <a:endParaRPr lang="en-US"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11FE26B6-45D2-BA9D-C7FC-6614D8A1885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357750042"/>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444B5-BD79-40CC-7A11-83F13DAF410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6AF49F3-B4F9-60D4-9A90-E29C954053F4}"/>
              </a:ext>
            </a:extLst>
          </p:cNvPr>
          <p:cNvSpPr>
            <a:spLocks noGrp="1"/>
          </p:cNvSpPr>
          <p:nvPr>
            <p:ph type="subTitle" idx="1"/>
          </p:nvPr>
        </p:nvSpPr>
        <p:spPr>
          <a:xfrm>
            <a:off x="246647" y="304800"/>
            <a:ext cx="8650706" cy="4716379"/>
          </a:xfrm>
        </p:spPr>
        <p:txBody>
          <a:bodyPr>
            <a:normAutofit/>
          </a:bodyPr>
          <a:lstStyle/>
          <a:p>
            <a:pPr algn="l"/>
            <a:r>
              <a:rPr lang="en-US" sz="2400" b="1" i="0" u="none" strike="noStrike" baseline="0" dirty="0">
                <a:solidFill>
                  <a:schemeClr val="tx1"/>
                </a:solidFill>
                <a:latin typeface="Times New Roman" panose="02020603050405020304" pitchFamily="18" charset="0"/>
                <a:cs typeface="Times New Roman" panose="02020603050405020304" pitchFamily="18" charset="0"/>
              </a:rPr>
              <a:t>Q1. W</a:t>
            </a:r>
            <a:r>
              <a:rPr lang="en-US" sz="2400" b="1" dirty="0">
                <a:solidFill>
                  <a:schemeClr val="tx1"/>
                </a:solidFill>
                <a:latin typeface="Times New Roman" panose="02020603050405020304" pitchFamily="18" charset="0"/>
                <a:cs typeface="Times New Roman" panose="02020603050405020304" pitchFamily="18" charset="0"/>
              </a:rPr>
              <a:t>hat is an updated return? Which section of Income-tax Act, 1961 deals with updated Income Tax Return (ITR)? </a:t>
            </a:r>
          </a:p>
          <a:p>
            <a:pPr algn="just"/>
            <a:r>
              <a:rPr lang="en-US" sz="2400" b="0" i="0" u="none" strike="noStrike" baseline="0" dirty="0">
                <a:solidFill>
                  <a:schemeClr val="tx1"/>
                </a:solidFill>
                <a:latin typeface="Times New Roman" panose="02020603050405020304" pitchFamily="18" charset="0"/>
                <a:cs typeface="Times New Roman" panose="02020603050405020304" pitchFamily="18" charset="0"/>
              </a:rPr>
              <a:t>Ans. A </a:t>
            </a:r>
            <a:r>
              <a:rPr lang="en-US" sz="2400" dirty="0">
                <a:solidFill>
                  <a:schemeClr val="tx1"/>
                </a:solidFill>
                <a:latin typeface="Times New Roman" panose="02020603050405020304" pitchFamily="18" charset="0"/>
                <a:cs typeface="Times New Roman" panose="02020603050405020304" pitchFamily="18" charset="0"/>
              </a:rPr>
              <a:t>taxpayer can file a revised return </a:t>
            </a:r>
            <a:r>
              <a:rPr lang="en-US" sz="2400" dirty="0" err="1">
                <a:solidFill>
                  <a:schemeClr val="tx1"/>
                </a:solidFill>
                <a:latin typeface="Times New Roman" panose="02020603050405020304" pitchFamily="18" charset="0"/>
                <a:cs typeface="Times New Roman" panose="02020603050405020304" pitchFamily="18" charset="0"/>
              </a:rPr>
              <a:t>upto</a:t>
            </a:r>
            <a:r>
              <a:rPr lang="en-US" sz="2400" dirty="0">
                <a:solidFill>
                  <a:schemeClr val="tx1"/>
                </a:solidFill>
                <a:latin typeface="Times New Roman" panose="02020603050405020304" pitchFamily="18" charset="0"/>
                <a:cs typeface="Times New Roman" panose="02020603050405020304" pitchFamily="18" charset="0"/>
              </a:rPr>
              <a:t> 31st December of the assessment year. </a:t>
            </a:r>
          </a:p>
          <a:p>
            <a:pPr algn="just"/>
            <a:r>
              <a:rPr lang="en-US" sz="2400" dirty="0">
                <a:solidFill>
                  <a:schemeClr val="tx1"/>
                </a:solidFill>
                <a:latin typeface="Times New Roman" panose="02020603050405020304" pitchFamily="18" charset="0"/>
                <a:cs typeface="Times New Roman" panose="02020603050405020304" pitchFamily="18" charset="0"/>
              </a:rPr>
              <a:t>However, at present if the taxpayer wants to disclose additional income, then he can file an updated return (subject to certain restrictions) </a:t>
            </a:r>
            <a:r>
              <a:rPr lang="en-US" sz="2400" dirty="0" err="1">
                <a:solidFill>
                  <a:schemeClr val="tx1"/>
                </a:solidFill>
                <a:latin typeface="Times New Roman" panose="02020603050405020304" pitchFamily="18" charset="0"/>
                <a:cs typeface="Times New Roman" panose="02020603050405020304" pitchFamily="18" charset="0"/>
              </a:rPr>
              <a:t>upto</a:t>
            </a:r>
            <a:r>
              <a:rPr lang="en-US" sz="2400" dirty="0">
                <a:solidFill>
                  <a:schemeClr val="tx1"/>
                </a:solidFill>
                <a:latin typeface="Times New Roman" panose="02020603050405020304" pitchFamily="18" charset="0"/>
                <a:cs typeface="Times New Roman" panose="02020603050405020304" pitchFamily="18" charset="0"/>
              </a:rPr>
              <a:t> 24 months from the end of the relevant assessment year on payment of additional income-tax. </a:t>
            </a:r>
          </a:p>
          <a:p>
            <a:pPr algn="just"/>
            <a:r>
              <a:rPr lang="en-US" sz="2400" dirty="0">
                <a:solidFill>
                  <a:schemeClr val="tx1"/>
                </a:solidFill>
                <a:latin typeface="Times New Roman" panose="02020603050405020304" pitchFamily="18" charset="0"/>
                <a:cs typeface="Times New Roman" panose="02020603050405020304" pitchFamily="18" charset="0"/>
              </a:rPr>
              <a:t>This is provided by facility of filing updated return as per sec on 139(8A) of the Income Tax Act ,1961. </a:t>
            </a:r>
          </a:p>
        </p:txBody>
      </p:sp>
      <p:sp>
        <p:nvSpPr>
          <p:cNvPr id="2" name="Footer Placeholder 1">
            <a:extLst>
              <a:ext uri="{FF2B5EF4-FFF2-40B4-BE49-F238E27FC236}">
                <a16:creationId xmlns:a16="http://schemas.microsoft.com/office/drawing/2014/main" id="{EE1A2039-790C-4021-4595-A102BABB9CF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05207778"/>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73664-72A2-2F52-8BA0-DEDAA37ADA5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D427E76-55C9-D9E5-3B7A-365B82971D7F}"/>
              </a:ext>
            </a:extLst>
          </p:cNvPr>
          <p:cNvSpPr>
            <a:spLocks noGrp="1"/>
          </p:cNvSpPr>
          <p:nvPr>
            <p:ph type="subTitle" idx="1"/>
          </p:nvPr>
        </p:nvSpPr>
        <p:spPr>
          <a:xfrm>
            <a:off x="246647" y="304800"/>
            <a:ext cx="8650706" cy="4716379"/>
          </a:xfrm>
        </p:spPr>
        <p:txBody>
          <a:bodyPr>
            <a:normAutofit/>
          </a:bodyPr>
          <a:lstStyle/>
          <a:p>
            <a:pPr algn="just"/>
            <a:r>
              <a:rPr lang="en-US" sz="2400" b="1" i="0" u="none" strike="noStrike" baseline="0" dirty="0">
                <a:solidFill>
                  <a:schemeClr val="tx1"/>
                </a:solidFill>
                <a:latin typeface="Times New Roman" panose="02020603050405020304" pitchFamily="18" charset="0"/>
                <a:cs typeface="Times New Roman" panose="02020603050405020304" pitchFamily="18" charset="0"/>
              </a:rPr>
              <a:t>Q.2 W</a:t>
            </a:r>
            <a:r>
              <a:rPr lang="en-US" sz="2400" b="1" dirty="0">
                <a:solidFill>
                  <a:schemeClr val="tx1"/>
                </a:solidFill>
                <a:latin typeface="Times New Roman" panose="02020603050405020304" pitchFamily="18" charset="0"/>
                <a:cs typeface="Times New Roman" panose="02020603050405020304" pitchFamily="18" charset="0"/>
              </a:rPr>
              <a:t>hat are the rates for additional income-tax and also time-lines for filing updated return prior to Finance Bill 2025? </a:t>
            </a:r>
          </a:p>
          <a:p>
            <a:pPr algn="just"/>
            <a:r>
              <a:rPr lang="en-US" sz="2400" dirty="0">
                <a:solidFill>
                  <a:schemeClr val="tx1"/>
                </a:solidFill>
                <a:latin typeface="Times New Roman" panose="02020603050405020304" pitchFamily="18" charset="0"/>
                <a:cs typeface="Times New Roman" panose="02020603050405020304" pitchFamily="18" charset="0"/>
              </a:rPr>
              <a:t>Ans. An additional income-tax of 25% of aggregate of tax and interest on the additional income disclosed in the updated ITR is to be paid for updated return filed after the last date of filing revised ITR and such updated return is to be filed </a:t>
            </a:r>
            <a:r>
              <a:rPr lang="en-US" sz="2400" dirty="0" err="1">
                <a:solidFill>
                  <a:schemeClr val="tx1"/>
                </a:solidFill>
                <a:latin typeface="Times New Roman" panose="02020603050405020304" pitchFamily="18" charset="0"/>
                <a:cs typeface="Times New Roman" panose="02020603050405020304" pitchFamily="18" charset="0"/>
              </a:rPr>
              <a:t>upto</a:t>
            </a:r>
            <a:r>
              <a:rPr lang="en-US" sz="2400" dirty="0">
                <a:solidFill>
                  <a:schemeClr val="tx1"/>
                </a:solidFill>
                <a:latin typeface="Times New Roman" panose="02020603050405020304" pitchFamily="18" charset="0"/>
                <a:cs typeface="Times New Roman" panose="02020603050405020304" pitchFamily="18" charset="0"/>
              </a:rPr>
              <a:t> 12 months from the end of the relevant assessment year. </a:t>
            </a:r>
          </a:p>
          <a:p>
            <a:pPr algn="just"/>
            <a:r>
              <a:rPr lang="en-US" sz="2400" dirty="0">
                <a:solidFill>
                  <a:schemeClr val="tx1"/>
                </a:solidFill>
                <a:latin typeface="Times New Roman" panose="02020603050405020304" pitchFamily="18" charset="0"/>
                <a:cs typeface="Times New Roman" panose="02020603050405020304" pitchFamily="18" charset="0"/>
              </a:rPr>
              <a:t>For updated return filed after expiry of 12 months from the end of relevant assessment year and </a:t>
            </a:r>
            <a:r>
              <a:rPr lang="en-US" sz="2400" dirty="0" err="1">
                <a:solidFill>
                  <a:schemeClr val="tx1"/>
                </a:solidFill>
                <a:latin typeface="Times New Roman" panose="02020603050405020304" pitchFamily="18" charset="0"/>
                <a:cs typeface="Times New Roman" panose="02020603050405020304" pitchFamily="18" charset="0"/>
              </a:rPr>
              <a:t>upto</a:t>
            </a:r>
            <a:r>
              <a:rPr lang="en-US" sz="2400" dirty="0">
                <a:solidFill>
                  <a:schemeClr val="tx1"/>
                </a:solidFill>
                <a:latin typeface="Times New Roman" panose="02020603050405020304" pitchFamily="18" charset="0"/>
                <a:cs typeface="Times New Roman" panose="02020603050405020304" pitchFamily="18" charset="0"/>
              </a:rPr>
              <a:t> 24 months from the end of the relevant assessment year, the said additional income-tax liability is calculated at the rate of 50% of aggregate of tax and interest on additional income disclosed in the updated ITR. </a:t>
            </a:r>
          </a:p>
        </p:txBody>
      </p:sp>
      <p:sp>
        <p:nvSpPr>
          <p:cNvPr id="2" name="Footer Placeholder 1">
            <a:extLst>
              <a:ext uri="{FF2B5EF4-FFF2-40B4-BE49-F238E27FC236}">
                <a16:creationId xmlns:a16="http://schemas.microsoft.com/office/drawing/2014/main" id="{38BF0572-D26C-AD3C-B723-4DD0105ECAF0}"/>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263610125"/>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B01DF-740C-61AD-323A-92047D9413E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6285290-5A29-89E8-A96E-876155380618}"/>
              </a:ext>
            </a:extLst>
          </p:cNvPr>
          <p:cNvSpPr>
            <a:spLocks noGrp="1"/>
          </p:cNvSpPr>
          <p:nvPr>
            <p:ph type="subTitle" idx="1"/>
          </p:nvPr>
        </p:nvSpPr>
        <p:spPr>
          <a:xfrm>
            <a:off x="246647" y="304800"/>
            <a:ext cx="8650706" cy="4716379"/>
          </a:xfrm>
        </p:spPr>
        <p:txBody>
          <a:bodyPr>
            <a:normAutofit/>
          </a:bodyPr>
          <a:lstStyle/>
          <a:p>
            <a:pPr algn="l"/>
            <a:r>
              <a:rPr lang="en-US" sz="2400" b="1" i="0" u="none" strike="noStrike" baseline="0" dirty="0">
                <a:solidFill>
                  <a:schemeClr val="tx1"/>
                </a:solidFill>
                <a:latin typeface="Times New Roman" panose="02020603050405020304" pitchFamily="18" charset="0"/>
                <a:cs typeface="Times New Roman" panose="02020603050405020304" pitchFamily="18" charset="0"/>
              </a:rPr>
              <a:t>Q.3 </a:t>
            </a:r>
            <a:r>
              <a:rPr lang="en-US" sz="2400" b="1" dirty="0">
                <a:solidFill>
                  <a:schemeClr val="tx1"/>
                </a:solidFill>
                <a:latin typeface="Times New Roman" panose="02020603050405020304" pitchFamily="18" charset="0"/>
                <a:cs typeface="Times New Roman" panose="02020603050405020304" pitchFamily="18" charset="0"/>
              </a:rPr>
              <a:t>What are the amended time lines for filing updated return by the Finance Bill 2025?</a:t>
            </a:r>
          </a:p>
          <a:p>
            <a:pPr algn="just"/>
            <a:r>
              <a:rPr lang="en-US" sz="2400" dirty="0">
                <a:solidFill>
                  <a:schemeClr val="tx1"/>
                </a:solidFill>
                <a:latin typeface="Times New Roman" panose="02020603050405020304" pitchFamily="18" charset="0"/>
                <a:cs typeface="Times New Roman" panose="02020603050405020304" pitchFamily="18" charset="0"/>
              </a:rPr>
              <a:t>Ans.  </a:t>
            </a:r>
            <a:r>
              <a:rPr lang="en-US" sz="2400" b="1" u="sng" dirty="0">
                <a:solidFill>
                  <a:schemeClr val="tx1"/>
                </a:solidFill>
                <a:latin typeface="Times New Roman" panose="02020603050405020304" pitchFamily="18" charset="0"/>
                <a:cs typeface="Times New Roman" panose="02020603050405020304" pitchFamily="18" charset="0"/>
              </a:rPr>
              <a:t>The updated return can now be filed </a:t>
            </a:r>
            <a:r>
              <a:rPr lang="en-US" sz="2400" b="1" u="sng" dirty="0" err="1">
                <a:solidFill>
                  <a:schemeClr val="tx1"/>
                </a:solidFill>
                <a:latin typeface="Times New Roman" panose="02020603050405020304" pitchFamily="18" charset="0"/>
                <a:cs typeface="Times New Roman" panose="02020603050405020304" pitchFamily="18" charset="0"/>
              </a:rPr>
              <a:t>upto</a:t>
            </a:r>
            <a:r>
              <a:rPr lang="en-US" sz="2400" b="1" u="sng" dirty="0">
                <a:solidFill>
                  <a:schemeClr val="tx1"/>
                </a:solidFill>
                <a:latin typeface="Times New Roman" panose="02020603050405020304" pitchFamily="18" charset="0"/>
                <a:cs typeface="Times New Roman" panose="02020603050405020304" pitchFamily="18" charset="0"/>
              </a:rPr>
              <a:t> 48 months from the end of relevant assessment year</a:t>
            </a:r>
          </a:p>
        </p:txBody>
      </p:sp>
      <p:sp>
        <p:nvSpPr>
          <p:cNvPr id="2" name="Footer Placeholder 1">
            <a:extLst>
              <a:ext uri="{FF2B5EF4-FFF2-40B4-BE49-F238E27FC236}">
                <a16:creationId xmlns:a16="http://schemas.microsoft.com/office/drawing/2014/main" id="{0F9018E5-79D0-3B65-73E0-EDE2E5EA5E8F}"/>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102583670"/>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D1486-4685-B079-7184-CA5990F01D8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F3E0F5F-DAA9-7602-EDB7-B85BB1948412}"/>
              </a:ext>
            </a:extLst>
          </p:cNvPr>
          <p:cNvSpPr>
            <a:spLocks noGrp="1"/>
          </p:cNvSpPr>
          <p:nvPr>
            <p:ph type="subTitle" idx="1"/>
          </p:nvPr>
        </p:nvSpPr>
        <p:spPr>
          <a:xfrm>
            <a:off x="246647" y="228600"/>
            <a:ext cx="8650706" cy="4716379"/>
          </a:xfrm>
        </p:spPr>
        <p:txBody>
          <a:bodyPr>
            <a:normAutofit/>
          </a:bodyPr>
          <a:lstStyle/>
          <a:p>
            <a:pPr algn="just"/>
            <a:r>
              <a:rPr lang="en-US" sz="2400" b="1" i="0" u="none" strike="noStrike" baseline="0" dirty="0">
                <a:solidFill>
                  <a:schemeClr val="tx1"/>
                </a:solidFill>
                <a:latin typeface="Times New Roman" panose="02020603050405020304" pitchFamily="18" charset="0"/>
                <a:cs typeface="Times New Roman" panose="02020603050405020304" pitchFamily="18" charset="0"/>
              </a:rPr>
              <a:t>Q.4 W</a:t>
            </a:r>
            <a:r>
              <a:rPr lang="en-US" sz="2400" b="1" dirty="0">
                <a:solidFill>
                  <a:schemeClr val="tx1"/>
                </a:solidFill>
                <a:latin typeface="Times New Roman" panose="02020603050405020304" pitchFamily="18" charset="0"/>
                <a:cs typeface="Times New Roman" panose="02020603050405020304" pitchFamily="18" charset="0"/>
              </a:rPr>
              <a:t>hat is the additional income-tax that is to be paid for filing updated return after expiry of 24 months from the end of relevant assessment year </a:t>
            </a:r>
            <a:r>
              <a:rPr lang="en-US" sz="2400" b="1" dirty="0" err="1">
                <a:solidFill>
                  <a:schemeClr val="tx1"/>
                </a:solidFill>
                <a:latin typeface="Times New Roman" panose="02020603050405020304" pitchFamily="18" charset="0"/>
                <a:cs typeface="Times New Roman" panose="02020603050405020304" pitchFamily="18" charset="0"/>
              </a:rPr>
              <a:t>upto</a:t>
            </a:r>
            <a:r>
              <a:rPr lang="en-US" sz="2400" b="1" dirty="0">
                <a:solidFill>
                  <a:schemeClr val="tx1"/>
                </a:solidFill>
                <a:latin typeface="Times New Roman" panose="02020603050405020304" pitchFamily="18" charset="0"/>
                <a:cs typeface="Times New Roman" panose="02020603050405020304" pitchFamily="18" charset="0"/>
              </a:rPr>
              <a:t> 36 months from the end of relevant assessment year as per the amendment brought in section 140B (3) of the Income-tax Act,1961 in Finance Bill 2025? </a:t>
            </a:r>
          </a:p>
          <a:p>
            <a:pPr algn="just"/>
            <a:r>
              <a:rPr lang="en-US" sz="2400" dirty="0">
                <a:solidFill>
                  <a:schemeClr val="tx1"/>
                </a:solidFill>
                <a:latin typeface="Times New Roman" panose="02020603050405020304" pitchFamily="18" charset="0"/>
                <a:cs typeface="Times New Roman" panose="02020603050405020304" pitchFamily="18" charset="0"/>
              </a:rPr>
              <a:t>Ans. </a:t>
            </a:r>
            <a:r>
              <a:rPr lang="en-US" sz="2400" b="1" u="sng" dirty="0">
                <a:solidFill>
                  <a:schemeClr val="tx1"/>
                </a:solidFill>
                <a:latin typeface="Times New Roman" panose="02020603050405020304" pitchFamily="18" charset="0"/>
                <a:cs typeface="Times New Roman" panose="02020603050405020304" pitchFamily="18" charset="0"/>
              </a:rPr>
              <a:t>60% of aggregate of tax and interest payable on additional income disclosed in the updated ITR.</a:t>
            </a:r>
            <a:r>
              <a:rPr lang="en-US" sz="2400" dirty="0">
                <a:solidFill>
                  <a:schemeClr val="tx1"/>
                </a:solidFill>
                <a:latin typeface="Times New Roman" panose="02020603050405020304" pitchFamily="18" charset="0"/>
                <a:cs typeface="Times New Roman" panose="02020603050405020304" pitchFamily="18" charset="0"/>
              </a:rPr>
              <a:t> </a:t>
            </a:r>
          </a:p>
        </p:txBody>
      </p:sp>
      <p:sp>
        <p:nvSpPr>
          <p:cNvPr id="2" name="Footer Placeholder 1">
            <a:extLst>
              <a:ext uri="{FF2B5EF4-FFF2-40B4-BE49-F238E27FC236}">
                <a16:creationId xmlns:a16="http://schemas.microsoft.com/office/drawing/2014/main" id="{2A6C0831-486E-C57B-C37B-CF1DE298F4B1}"/>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079257442"/>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D70DC-16DD-6E43-47BC-66662BDA77E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8D66FDC-22DD-A651-967D-36D6BB631ED9}"/>
              </a:ext>
            </a:extLst>
          </p:cNvPr>
          <p:cNvSpPr>
            <a:spLocks noGrp="1"/>
          </p:cNvSpPr>
          <p:nvPr>
            <p:ph type="subTitle" idx="1"/>
          </p:nvPr>
        </p:nvSpPr>
        <p:spPr>
          <a:xfrm>
            <a:off x="246647" y="304800"/>
            <a:ext cx="8650706" cy="4716379"/>
          </a:xfrm>
        </p:spPr>
        <p:txBody>
          <a:bodyPr>
            <a:normAutofit/>
          </a:bodyPr>
          <a:lstStyle/>
          <a:p>
            <a:pPr algn="just"/>
            <a:r>
              <a:rPr lang="en-US" sz="2400" b="1" i="0" u="none" strike="noStrike" baseline="0" dirty="0">
                <a:solidFill>
                  <a:schemeClr val="tx1"/>
                </a:solidFill>
                <a:latin typeface="Times New Roman" panose="02020603050405020304" pitchFamily="18" charset="0"/>
                <a:cs typeface="Times New Roman" panose="02020603050405020304" pitchFamily="18" charset="0"/>
              </a:rPr>
              <a:t>Q.5 </a:t>
            </a:r>
            <a:r>
              <a:rPr lang="en-US" sz="2400" b="1" dirty="0">
                <a:solidFill>
                  <a:schemeClr val="tx1"/>
                </a:solidFill>
                <a:latin typeface="Times New Roman" panose="02020603050405020304" pitchFamily="18" charset="0"/>
                <a:cs typeface="Times New Roman" panose="02020603050405020304" pitchFamily="18" charset="0"/>
              </a:rPr>
              <a:t>What is the additional income-tax that is to be paid for filing updated return after expiry of 36 months from the end of relevant assessment year </a:t>
            </a:r>
            <a:r>
              <a:rPr lang="en-US" sz="2400" b="1" dirty="0" err="1">
                <a:solidFill>
                  <a:schemeClr val="tx1"/>
                </a:solidFill>
                <a:latin typeface="Times New Roman" panose="02020603050405020304" pitchFamily="18" charset="0"/>
                <a:cs typeface="Times New Roman" panose="02020603050405020304" pitchFamily="18" charset="0"/>
              </a:rPr>
              <a:t>upto</a:t>
            </a:r>
            <a:r>
              <a:rPr lang="en-US" sz="2400" b="1" dirty="0">
                <a:solidFill>
                  <a:schemeClr val="tx1"/>
                </a:solidFill>
                <a:latin typeface="Times New Roman" panose="02020603050405020304" pitchFamily="18" charset="0"/>
                <a:cs typeface="Times New Roman" panose="02020603050405020304" pitchFamily="18" charset="0"/>
              </a:rPr>
              <a:t> 48 months from the end of relevant assessment year as per the amendment brought in section 140B(3) of the Income-tax Act,1961 in Finance Bill 2025? </a:t>
            </a:r>
          </a:p>
          <a:p>
            <a:pPr algn="just"/>
            <a:endParaRPr lang="en-US" sz="2400" b="0" i="0" u="none" strike="noStrike" baseline="0" dirty="0">
              <a:solidFill>
                <a:schemeClr val="tx1"/>
              </a:solidFill>
              <a:latin typeface="Times New Roman" panose="02020603050405020304" pitchFamily="18" charset="0"/>
              <a:cs typeface="Times New Roman" panose="02020603050405020304" pitchFamily="18" charset="0"/>
            </a:endParaRPr>
          </a:p>
          <a:p>
            <a:pPr algn="just"/>
            <a:r>
              <a:rPr lang="en-US" sz="2400" b="0" i="0" u="none" strike="noStrike" baseline="0" dirty="0">
                <a:solidFill>
                  <a:schemeClr val="tx1"/>
                </a:solidFill>
                <a:latin typeface="Times New Roman" panose="02020603050405020304" pitchFamily="18" charset="0"/>
                <a:cs typeface="Times New Roman" panose="02020603050405020304" pitchFamily="18" charset="0"/>
              </a:rPr>
              <a:t>Ans. </a:t>
            </a:r>
            <a:r>
              <a:rPr lang="en-US" sz="2400" b="1" u="sng" dirty="0">
                <a:solidFill>
                  <a:schemeClr val="tx1"/>
                </a:solidFill>
                <a:latin typeface="Times New Roman" panose="02020603050405020304" pitchFamily="18" charset="0"/>
                <a:cs typeface="Times New Roman" panose="02020603050405020304" pitchFamily="18" charset="0"/>
              </a:rPr>
              <a:t>70% of aggregate of tax and interest payable on additional income disclosed in the updated ITR.</a:t>
            </a:r>
          </a:p>
        </p:txBody>
      </p:sp>
      <p:sp>
        <p:nvSpPr>
          <p:cNvPr id="2" name="Footer Placeholder 1">
            <a:extLst>
              <a:ext uri="{FF2B5EF4-FFF2-40B4-BE49-F238E27FC236}">
                <a16:creationId xmlns:a16="http://schemas.microsoft.com/office/drawing/2014/main" id="{E8C5C7C0-B954-D6A2-3E59-1890DF90037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837786707"/>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47889-3261-9500-B52C-A473D8AE69C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EC75E42-26C5-4638-0EB0-C65D8C49639B}"/>
              </a:ext>
            </a:extLst>
          </p:cNvPr>
          <p:cNvSpPr>
            <a:spLocks noGrp="1"/>
          </p:cNvSpPr>
          <p:nvPr>
            <p:ph type="subTitle" idx="1"/>
          </p:nvPr>
        </p:nvSpPr>
        <p:spPr>
          <a:xfrm>
            <a:off x="246647" y="381000"/>
            <a:ext cx="8650706" cy="4716379"/>
          </a:xfrm>
        </p:spPr>
        <p:txBody>
          <a:bodyPr>
            <a:normAutofit/>
          </a:bodyPr>
          <a:lstStyle/>
          <a:p>
            <a:pPr algn="just"/>
            <a:r>
              <a:rPr lang="en-US" sz="2400" b="1" i="0" u="none" strike="noStrike" baseline="0" dirty="0">
                <a:solidFill>
                  <a:schemeClr val="tx1"/>
                </a:solidFill>
                <a:latin typeface="Times New Roman" panose="02020603050405020304" pitchFamily="18" charset="0"/>
                <a:cs typeface="Times New Roman" panose="02020603050405020304" pitchFamily="18" charset="0"/>
              </a:rPr>
              <a:t>Q.6 W</a:t>
            </a:r>
            <a:r>
              <a:rPr lang="en-US" sz="2400" b="1" dirty="0">
                <a:solidFill>
                  <a:schemeClr val="tx1"/>
                </a:solidFill>
                <a:latin typeface="Times New Roman" panose="02020603050405020304" pitchFamily="18" charset="0"/>
                <a:cs typeface="Times New Roman" panose="02020603050405020304" pitchFamily="18" charset="0"/>
              </a:rPr>
              <a:t>hat is the rationale for updated return </a:t>
            </a:r>
            <a:r>
              <a:rPr lang="en-US" sz="2400" b="1" dirty="0" err="1">
                <a:solidFill>
                  <a:schemeClr val="tx1"/>
                </a:solidFill>
                <a:latin typeface="Times New Roman" panose="02020603050405020304" pitchFamily="18" charset="0"/>
                <a:cs typeface="Times New Roman" panose="02020603050405020304" pitchFamily="18" charset="0"/>
              </a:rPr>
              <a:t>upto</a:t>
            </a:r>
            <a:r>
              <a:rPr lang="en-US" sz="2400" b="1" dirty="0">
                <a:solidFill>
                  <a:schemeClr val="tx1"/>
                </a:solidFill>
                <a:latin typeface="Times New Roman" panose="02020603050405020304" pitchFamily="18" charset="0"/>
                <a:cs typeface="Times New Roman" panose="02020603050405020304" pitchFamily="18" charset="0"/>
              </a:rPr>
              <a:t> 48 months as per the amendment brought in section 139(8A) of the Income-tax Act,1961 in Finance Bill 2025?</a:t>
            </a:r>
          </a:p>
          <a:p>
            <a:pPr algn="just"/>
            <a:r>
              <a:rPr lang="en-US" sz="2400" dirty="0">
                <a:solidFill>
                  <a:schemeClr val="tx1"/>
                </a:solidFill>
                <a:latin typeface="Times New Roman" panose="02020603050405020304" pitchFamily="18" charset="0"/>
                <a:cs typeface="Times New Roman" panose="02020603050405020304" pitchFamily="18" charset="0"/>
              </a:rPr>
              <a:t>Ans. </a:t>
            </a:r>
            <a:r>
              <a:rPr lang="en-US" sz="2400" b="1" u="sng" dirty="0">
                <a:solidFill>
                  <a:schemeClr val="tx1"/>
                </a:solidFill>
                <a:latin typeface="Times New Roman" panose="02020603050405020304" pitchFamily="18" charset="0"/>
                <a:cs typeface="Times New Roman" panose="02020603050405020304" pitchFamily="18" charset="0"/>
              </a:rPr>
              <a:t>This is in line with the philosophy of ‘Trust First’. </a:t>
            </a:r>
          </a:p>
          <a:p>
            <a:pPr algn="just"/>
            <a:r>
              <a:rPr lang="en-US" sz="2400" b="1" u="sng" dirty="0">
                <a:solidFill>
                  <a:schemeClr val="tx1"/>
                </a:solidFill>
                <a:latin typeface="Times New Roman" panose="02020603050405020304" pitchFamily="18" charset="0"/>
                <a:cs typeface="Times New Roman" panose="02020603050405020304" pitchFamily="18" charset="0"/>
              </a:rPr>
              <a:t>The facility of updated return </a:t>
            </a:r>
            <a:r>
              <a:rPr lang="en-US" sz="2400" b="1" u="sng" dirty="0" err="1">
                <a:solidFill>
                  <a:schemeClr val="tx1"/>
                </a:solidFill>
                <a:latin typeface="Times New Roman" panose="02020603050405020304" pitchFamily="18" charset="0"/>
                <a:cs typeface="Times New Roman" panose="02020603050405020304" pitchFamily="18" charset="0"/>
              </a:rPr>
              <a:t>upto</a:t>
            </a:r>
            <a:r>
              <a:rPr lang="en-US" sz="2400" b="1" u="sng" dirty="0">
                <a:solidFill>
                  <a:schemeClr val="tx1"/>
                </a:solidFill>
                <a:latin typeface="Times New Roman" panose="02020603050405020304" pitchFamily="18" charset="0"/>
                <a:cs typeface="Times New Roman" panose="02020603050405020304" pitchFamily="18" charset="0"/>
              </a:rPr>
              <a:t> 48 months will enhance voluntary compliance. </a:t>
            </a:r>
          </a:p>
        </p:txBody>
      </p:sp>
      <p:sp>
        <p:nvSpPr>
          <p:cNvPr id="2" name="Footer Placeholder 1">
            <a:extLst>
              <a:ext uri="{FF2B5EF4-FFF2-40B4-BE49-F238E27FC236}">
                <a16:creationId xmlns:a16="http://schemas.microsoft.com/office/drawing/2014/main" id="{16F6DBA5-929A-A2A2-C1E1-6E302C4800B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015653665"/>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9FFD2-837A-4BDF-81D8-22E03C37893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B54AB31-85AE-24CA-1CD6-74068B8A5DAB}"/>
              </a:ext>
            </a:extLst>
          </p:cNvPr>
          <p:cNvSpPr>
            <a:spLocks noGrp="1"/>
          </p:cNvSpPr>
          <p:nvPr>
            <p:ph type="subTitle" idx="1"/>
          </p:nvPr>
        </p:nvSpPr>
        <p:spPr>
          <a:xfrm>
            <a:off x="246647" y="381000"/>
            <a:ext cx="8650706" cy="4716379"/>
          </a:xfrm>
        </p:spPr>
        <p:txBody>
          <a:bodyPr>
            <a:normAutofit/>
          </a:bodyPr>
          <a:lstStyle/>
          <a:p>
            <a:pPr algn="just"/>
            <a:r>
              <a:rPr lang="en-US" sz="2400" b="1" i="0" u="none" strike="noStrike" baseline="0" dirty="0">
                <a:solidFill>
                  <a:schemeClr val="tx1"/>
                </a:solidFill>
                <a:latin typeface="Times New Roman" panose="02020603050405020304" pitchFamily="18" charset="0"/>
                <a:cs typeface="Times New Roman" panose="02020603050405020304" pitchFamily="18" charset="0"/>
              </a:rPr>
              <a:t>Q.7 Can a taxpayer file more than one updated ITR?</a:t>
            </a:r>
          </a:p>
          <a:p>
            <a:pPr algn="just"/>
            <a:r>
              <a:rPr lang="en-US" sz="2400" b="0" i="0" u="none" strike="noStrike" baseline="0" dirty="0">
                <a:solidFill>
                  <a:schemeClr val="tx1"/>
                </a:solidFill>
                <a:latin typeface="Times New Roman" panose="02020603050405020304" pitchFamily="18" charset="0"/>
                <a:cs typeface="Times New Roman" panose="02020603050405020304" pitchFamily="18" charset="0"/>
              </a:rPr>
              <a:t>Ans. </a:t>
            </a:r>
            <a:r>
              <a:rPr lang="en-US" sz="2400" b="1" i="0" u="sng" strike="noStrike" baseline="0" dirty="0">
                <a:solidFill>
                  <a:schemeClr val="tx1"/>
                </a:solidFill>
                <a:latin typeface="Times New Roman" panose="02020603050405020304" pitchFamily="18" charset="0"/>
                <a:cs typeface="Times New Roman" panose="02020603050405020304" pitchFamily="18" charset="0"/>
              </a:rPr>
              <a:t>No. The taxpayer cannot file more than one updated ITR for one relevant assessment year. </a:t>
            </a:r>
          </a:p>
          <a:p>
            <a:pPr algn="just"/>
            <a:r>
              <a:rPr lang="en-US" sz="2400" b="1" i="0" u="sng" strike="noStrike" baseline="0" dirty="0">
                <a:solidFill>
                  <a:schemeClr val="tx1"/>
                </a:solidFill>
                <a:latin typeface="Times New Roman" panose="02020603050405020304" pitchFamily="18" charset="0"/>
                <a:cs typeface="Times New Roman" panose="02020603050405020304" pitchFamily="18" charset="0"/>
              </a:rPr>
              <a:t>However, one updated return for every separate assessment year can be filed.</a:t>
            </a:r>
            <a:endParaRPr lang="en-US" sz="2400" b="1" u="sng" dirty="0">
              <a:solidFill>
                <a:schemeClr val="tx1"/>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4004FE9-938B-9B72-E1B3-C5C479642175}"/>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558510723"/>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BCBB7-9F7B-70BC-786E-1C0E705C551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E7357F2-7643-AD23-F804-F119DCD62E1F}"/>
              </a:ext>
            </a:extLst>
          </p:cNvPr>
          <p:cNvSpPr>
            <a:spLocks noGrp="1"/>
          </p:cNvSpPr>
          <p:nvPr>
            <p:ph type="subTitle" idx="1"/>
          </p:nvPr>
        </p:nvSpPr>
        <p:spPr>
          <a:xfrm>
            <a:off x="246647" y="304800"/>
            <a:ext cx="8650706" cy="4716379"/>
          </a:xfrm>
        </p:spPr>
        <p:txBody>
          <a:bodyPr>
            <a:normAutofit/>
          </a:bodyPr>
          <a:lstStyle/>
          <a:p>
            <a:pPr algn="just"/>
            <a:r>
              <a:rPr lang="en-US" sz="2400" b="1" i="0" u="none" strike="noStrike" baseline="0" dirty="0">
                <a:solidFill>
                  <a:schemeClr val="tx1"/>
                </a:solidFill>
                <a:latin typeface="Times New Roman" panose="02020603050405020304" pitchFamily="18" charset="0"/>
                <a:cs typeface="Times New Roman" panose="02020603050405020304" pitchFamily="18" charset="0"/>
              </a:rPr>
              <a:t>Q.8 C</a:t>
            </a:r>
            <a:r>
              <a:rPr lang="en-US" sz="2400" b="1" dirty="0">
                <a:solidFill>
                  <a:schemeClr val="tx1"/>
                </a:solidFill>
                <a:latin typeface="Times New Roman" panose="02020603050405020304" pitchFamily="18" charset="0"/>
                <a:cs typeface="Times New Roman" panose="02020603050405020304" pitchFamily="18" charset="0"/>
              </a:rPr>
              <a:t>an a taxpayer file updated ITR after filing revised ITR? </a:t>
            </a:r>
          </a:p>
          <a:p>
            <a:pPr algn="just"/>
            <a:r>
              <a:rPr lang="en-US" sz="2400" dirty="0">
                <a:solidFill>
                  <a:schemeClr val="tx1"/>
                </a:solidFill>
                <a:latin typeface="Times New Roman" panose="02020603050405020304" pitchFamily="18" charset="0"/>
                <a:cs typeface="Times New Roman" panose="02020603050405020304" pitchFamily="18" charset="0"/>
              </a:rPr>
              <a:t>Ans. </a:t>
            </a:r>
            <a:r>
              <a:rPr lang="en-US" sz="2400" b="1" u="sng" dirty="0">
                <a:solidFill>
                  <a:schemeClr val="tx1"/>
                </a:solidFill>
                <a:latin typeface="Times New Roman" panose="02020603050405020304" pitchFamily="18" charset="0"/>
                <a:cs typeface="Times New Roman" panose="02020603050405020304" pitchFamily="18" charset="0"/>
              </a:rPr>
              <a:t>Yes, a taxpayer after filing revised return can file updated return. </a:t>
            </a:r>
          </a:p>
          <a:p>
            <a:pPr algn="just"/>
            <a:r>
              <a:rPr lang="en-US" sz="2400" b="1" u="sng" dirty="0">
                <a:solidFill>
                  <a:schemeClr val="tx1"/>
                </a:solidFill>
                <a:latin typeface="Times New Roman" panose="02020603050405020304" pitchFamily="18" charset="0"/>
                <a:cs typeface="Times New Roman" panose="02020603050405020304" pitchFamily="18" charset="0"/>
              </a:rPr>
              <a:t>He can file updated return for previous year at any time within 48 months from the end of relevant assessment year as per Finance Bill 2025 amendment. </a:t>
            </a:r>
          </a:p>
        </p:txBody>
      </p:sp>
      <p:sp>
        <p:nvSpPr>
          <p:cNvPr id="2" name="Footer Placeholder 1">
            <a:extLst>
              <a:ext uri="{FF2B5EF4-FFF2-40B4-BE49-F238E27FC236}">
                <a16:creationId xmlns:a16="http://schemas.microsoft.com/office/drawing/2014/main" id="{49E17790-F99A-1B14-A5FC-576C90EEE84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61427997"/>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07B98-6C81-CCE0-7AF3-0A4FB7B8B81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EC7315F-D371-4217-EB81-2D955ED96B51}"/>
              </a:ext>
            </a:extLst>
          </p:cNvPr>
          <p:cNvSpPr>
            <a:spLocks noGrp="1"/>
          </p:cNvSpPr>
          <p:nvPr>
            <p:ph type="subTitle" idx="1"/>
          </p:nvPr>
        </p:nvSpPr>
        <p:spPr>
          <a:xfrm>
            <a:off x="246647" y="228600"/>
            <a:ext cx="8650706" cy="4716379"/>
          </a:xfrm>
        </p:spPr>
        <p:txBody>
          <a:bodyPr>
            <a:normAutofit fontScale="92500"/>
          </a:bodyPr>
          <a:lstStyle/>
          <a:p>
            <a:pPr algn="just"/>
            <a:r>
              <a:rPr lang="en-US" sz="2400" b="1" i="0" u="none" strike="noStrike" baseline="0" dirty="0">
                <a:solidFill>
                  <a:schemeClr val="tx1"/>
                </a:solidFill>
                <a:latin typeface="Times New Roman" panose="02020603050405020304" pitchFamily="18" charset="0"/>
                <a:cs typeface="Times New Roman" panose="02020603050405020304" pitchFamily="18" charset="0"/>
              </a:rPr>
              <a:t>Q.9 </a:t>
            </a:r>
            <a:r>
              <a:rPr lang="en-US" sz="2400" b="1" dirty="0">
                <a:solidFill>
                  <a:schemeClr val="tx1"/>
                </a:solidFill>
                <a:latin typeface="Times New Roman" panose="02020603050405020304" pitchFamily="18" charset="0"/>
                <a:cs typeface="Times New Roman" panose="02020603050405020304" pitchFamily="18" charset="0"/>
              </a:rPr>
              <a:t>Can a non-filer taxpayer file updated ITR? If yes, what will be his additional income-tax liability? </a:t>
            </a:r>
          </a:p>
          <a:p>
            <a:pPr algn="just"/>
            <a:r>
              <a:rPr lang="en-US" sz="2400" b="1" u="sng" dirty="0">
                <a:solidFill>
                  <a:schemeClr val="tx1"/>
                </a:solidFill>
                <a:latin typeface="Times New Roman" panose="02020603050405020304" pitchFamily="18" charset="0"/>
                <a:cs typeface="Times New Roman" panose="02020603050405020304" pitchFamily="18" charset="0"/>
              </a:rPr>
              <a:t>Yes, a non-filer taxpayer can file updated ITR at any time for the previous year within 48 months from the end of relevant assessment year. The additional income-tax liability for on additional income disclosed in the updated ITR in different years is as below: - </a:t>
            </a:r>
          </a:p>
          <a:p>
            <a:pPr marL="385763" indent="-385763" algn="just">
              <a:buAutoNum type="romanLcParenBoth"/>
            </a:pPr>
            <a:r>
              <a:rPr lang="en-US" sz="2400" b="1" u="sng" dirty="0">
                <a:solidFill>
                  <a:schemeClr val="tx1"/>
                </a:solidFill>
                <a:latin typeface="Times New Roman" panose="02020603050405020304" pitchFamily="18" charset="0"/>
                <a:cs typeface="Times New Roman" panose="02020603050405020304" pitchFamily="18" charset="0"/>
              </a:rPr>
              <a:t>1st Year (within 12 months from the end of relevant assessment year), it will be 25 % of the aggregate of tax and interest payable. </a:t>
            </a:r>
          </a:p>
          <a:p>
            <a:pPr marL="385763" indent="-385763" algn="just">
              <a:buAutoNum type="romanLcParenBoth"/>
            </a:pPr>
            <a:r>
              <a:rPr lang="en-US" sz="2400" b="1" u="sng" dirty="0">
                <a:solidFill>
                  <a:schemeClr val="tx1"/>
                </a:solidFill>
                <a:latin typeface="Times New Roman" panose="02020603050405020304" pitchFamily="18" charset="0"/>
                <a:cs typeface="Times New Roman" panose="02020603050405020304" pitchFamily="18" charset="0"/>
              </a:rPr>
              <a:t>2nd Year (after expiry of 12 months from the end of relevant assessment year within 24 months from the end of relevant assessment year), it will be 50 % of the aggregate of tax and interest payable. </a:t>
            </a:r>
          </a:p>
        </p:txBody>
      </p:sp>
      <p:sp>
        <p:nvSpPr>
          <p:cNvPr id="2" name="Footer Placeholder 1">
            <a:extLst>
              <a:ext uri="{FF2B5EF4-FFF2-40B4-BE49-F238E27FC236}">
                <a16:creationId xmlns:a16="http://schemas.microsoft.com/office/drawing/2014/main" id="{2F09420F-574C-D999-E166-04FA027186D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715532514"/>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C88BA-5B38-6F1C-E081-0E82190ED58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E1B1B23-660F-2FE6-D958-8CF8C62D5C83}"/>
              </a:ext>
            </a:extLst>
          </p:cNvPr>
          <p:cNvSpPr>
            <a:spLocks noGrp="1"/>
          </p:cNvSpPr>
          <p:nvPr>
            <p:ph type="subTitle" idx="1"/>
          </p:nvPr>
        </p:nvSpPr>
        <p:spPr>
          <a:xfrm>
            <a:off x="246647" y="228600"/>
            <a:ext cx="8650706" cy="4716379"/>
          </a:xfrm>
        </p:spPr>
        <p:txBody>
          <a:bodyPr>
            <a:normAutofit/>
          </a:bodyPr>
          <a:lstStyle/>
          <a:p>
            <a:pPr algn="just"/>
            <a:r>
              <a:rPr lang="en-US" sz="2400" dirty="0">
                <a:solidFill>
                  <a:schemeClr val="tx1"/>
                </a:solidFill>
                <a:latin typeface="Times New Roman" panose="02020603050405020304" pitchFamily="18" charset="0"/>
                <a:cs typeface="Times New Roman" panose="02020603050405020304" pitchFamily="18" charset="0"/>
              </a:rPr>
              <a:t>(iii</a:t>
            </a:r>
            <a:r>
              <a:rPr lang="en-US" sz="2400" b="1" u="sng" dirty="0">
                <a:solidFill>
                  <a:schemeClr val="tx1"/>
                </a:solidFill>
                <a:latin typeface="Times New Roman" panose="02020603050405020304" pitchFamily="18" charset="0"/>
                <a:cs typeface="Times New Roman" panose="02020603050405020304" pitchFamily="18" charset="0"/>
              </a:rPr>
              <a:t>) 3rd Year (after expiry of 24 months from the end of relevant assessment year within 36 months from the end of relevant assessment year), it will be 60 % of the aggregate of tax and interest payable. </a:t>
            </a:r>
          </a:p>
          <a:p>
            <a:pPr algn="just"/>
            <a:r>
              <a:rPr lang="en-US" sz="2400" b="1" u="sng" dirty="0">
                <a:solidFill>
                  <a:schemeClr val="tx1"/>
                </a:solidFill>
                <a:latin typeface="Times New Roman" panose="02020603050405020304" pitchFamily="18" charset="0"/>
                <a:cs typeface="Times New Roman" panose="02020603050405020304" pitchFamily="18" charset="0"/>
              </a:rPr>
              <a:t>(iv) 4th Year (after expiry of 36 months from the end of relevant assessment year within 48 months from the end of relevant assessment year), it will be 70 % of the aggregate of tax and interest payable.</a:t>
            </a:r>
          </a:p>
        </p:txBody>
      </p:sp>
      <p:sp>
        <p:nvSpPr>
          <p:cNvPr id="2" name="Footer Placeholder 1">
            <a:extLst>
              <a:ext uri="{FF2B5EF4-FFF2-40B4-BE49-F238E27FC236}">
                <a16:creationId xmlns:a16="http://schemas.microsoft.com/office/drawing/2014/main" id="{C4D0E49E-AEA6-26D9-C1BC-D1B1FCD129D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557184434"/>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EFEC7-419A-0B6A-285A-980819AC67F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3868047-A02D-C45A-6DB9-506D34A96461}"/>
              </a:ext>
            </a:extLst>
          </p:cNvPr>
          <p:cNvSpPr>
            <a:spLocks noGrp="1"/>
          </p:cNvSpPr>
          <p:nvPr>
            <p:ph type="subTitle" idx="1"/>
          </p:nvPr>
        </p:nvSpPr>
        <p:spPr>
          <a:xfrm>
            <a:off x="196056" y="381000"/>
            <a:ext cx="9176544" cy="4716379"/>
          </a:xfrm>
        </p:spPr>
        <p:txBody>
          <a:bodyPr>
            <a:normAutofit/>
          </a:bodyPr>
          <a:lstStyle/>
          <a:p>
            <a:pPr marL="90488" marR="601980" lvl="1" algn="just">
              <a:spcBef>
                <a:spcPts val="409"/>
              </a:spcBef>
              <a:buSzPts val="1100"/>
              <a:tabLst>
                <a:tab pos="444341" algn="l"/>
                <a:tab pos="445294" algn="l"/>
              </a:tabLst>
            </a:pPr>
            <a:r>
              <a:rPr lang="en-US" sz="2400" b="1" dirty="0">
                <a:latin typeface="Times New Roman" panose="02020603050405020304" pitchFamily="18" charset="0"/>
                <a:cs typeface="Times New Roman" panose="02020603050405020304" pitchFamily="18" charset="0"/>
              </a:rPr>
              <a:t>Q.10 </a:t>
            </a:r>
            <a:r>
              <a:rPr lang="en-US" sz="2400" b="1" dirty="0">
                <a:latin typeface="Times New Roman" panose="02020603050405020304" pitchFamily="18" charset="0"/>
                <a:ea typeface="Calibri" panose="020F0502020204030204" pitchFamily="34" charset="0"/>
                <a:cs typeface="Times New Roman" panose="02020603050405020304" pitchFamily="18" charset="0"/>
              </a:rPr>
              <a:t>Why was there a need to extend the updated ITR</a:t>
            </a:r>
            <a:r>
              <a:rPr lang="en-US" sz="2400" b="1" spc="-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from current 24 months</a:t>
            </a:r>
            <a:r>
              <a:rPr lang="en-US" sz="2400" b="1" spc="-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to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upto</a:t>
            </a:r>
            <a:r>
              <a:rPr lang="en-US" sz="2400" b="1" dirty="0">
                <a:latin typeface="Times New Roman" panose="02020603050405020304" pitchFamily="18" charset="0"/>
                <a:ea typeface="Calibri" panose="020F0502020204030204" pitchFamily="34" charset="0"/>
                <a:cs typeface="Times New Roman" panose="02020603050405020304" pitchFamily="18" charset="0"/>
              </a:rPr>
              <a:t> 48 months from the end of the relevant assessment year?</a:t>
            </a:r>
          </a:p>
          <a:p>
            <a:pPr marL="90488" marR="601980" lvl="1" algn="just">
              <a:spcBef>
                <a:spcPts val="409"/>
              </a:spcBef>
              <a:buSzPts val="1100"/>
              <a:tabLst>
                <a:tab pos="444341" algn="l"/>
                <a:tab pos="445294" algn="l"/>
              </a:tabLst>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b="1"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government’s philosophy is to Trust the taxpayer. </a:t>
            </a:r>
          </a:p>
          <a:p>
            <a:pPr marL="90488" marR="601980" lvl="1" algn="just">
              <a:spcBef>
                <a:spcPts val="409"/>
              </a:spcBef>
              <a:buSzPts val="1100"/>
              <a:tabLst>
                <a:tab pos="444341" algn="l"/>
                <a:tab pos="445294" algn="l"/>
              </a:tabLst>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It is intended that voluntary compliances are increased and taxpayers should come forward with true disclosure of their income and should utilize the facility of filing updated return instead of going through the prolonged process of assessment/reassessment proceedings.</a:t>
            </a:r>
            <a:endParaRPr lang="en-US" sz="2400" b="1" u="sng" dirty="0">
              <a:latin typeface="Times New Roman" panose="02020603050405020304" pitchFamily="18" charset="0"/>
              <a:ea typeface="Calibri" panose="020F0502020204030204" pitchFamily="34" charset="0"/>
              <a:cs typeface="Times New Roman" panose="02020603050405020304" pitchFamily="18" charset="0"/>
            </a:endParaRPr>
          </a:p>
          <a:p>
            <a:pPr marL="90488" marR="601980" lvl="1" algn="just">
              <a:spcBef>
                <a:spcPts val="409"/>
              </a:spcBef>
              <a:buSzPts val="1100"/>
              <a:tabLst>
                <a:tab pos="444341" algn="l"/>
                <a:tab pos="445294" algn="l"/>
              </a:tabLst>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This will also reduce litigation cost and time of taxpayers and Income Tax </a:t>
            </a:r>
            <a:r>
              <a:rPr lang="en-US" sz="2400" b="1" u="sng"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Department.</a:t>
            </a:r>
            <a:endPar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EBF2113-5631-E6ED-8F39-8AA2BB308ED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87199656"/>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2064E-2683-C2C7-59E0-FEBAC675314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27A3F99-8190-0316-CCE0-A7634BAAAC66}"/>
              </a:ext>
            </a:extLst>
          </p:cNvPr>
          <p:cNvSpPr>
            <a:spLocks noGrp="1"/>
          </p:cNvSpPr>
          <p:nvPr>
            <p:ph type="subTitle" idx="1"/>
          </p:nvPr>
        </p:nvSpPr>
        <p:spPr>
          <a:xfrm>
            <a:off x="246646" y="304800"/>
            <a:ext cx="8897353" cy="4716379"/>
          </a:xfrm>
        </p:spPr>
        <p:txBody>
          <a:bodyPr>
            <a:noAutofit/>
          </a:bodyPr>
          <a:lstStyle/>
          <a:p>
            <a:pPr marL="45244" lvl="1" algn="just">
              <a:lnSpc>
                <a:spcPct val="110000"/>
              </a:lnSpc>
              <a:spcBef>
                <a:spcPts val="416"/>
              </a:spcBef>
              <a:buSzPts val="1100"/>
              <a:tabLst>
                <a:tab pos="444818" algn="l"/>
              </a:tabLst>
            </a:pPr>
            <a:r>
              <a:rPr lang="en-US" sz="2200" dirty="0">
                <a:latin typeface="Times New Roman" panose="02020603050405020304" pitchFamily="18" charset="0"/>
                <a:cs typeface="Times New Roman" panose="02020603050405020304" pitchFamily="18" charset="0"/>
              </a:rPr>
              <a:t>Q.11 </a:t>
            </a:r>
            <a:r>
              <a:rPr lang="en-US" sz="2200" b="1" dirty="0">
                <a:latin typeface="Times New Roman" panose="02020603050405020304" pitchFamily="18" charset="0"/>
                <a:ea typeface="Calibri" panose="020F0502020204030204" pitchFamily="34" charset="0"/>
                <a:cs typeface="Times New Roman" panose="02020603050405020304" pitchFamily="18" charset="0"/>
              </a:rPr>
              <a:t>Under</a:t>
            </a:r>
            <a:r>
              <a:rPr lang="en-US" sz="2200" b="1" spc="34" dirty="0">
                <a:latin typeface="Times New Roman" panose="02020603050405020304" pitchFamily="18" charset="0"/>
                <a:ea typeface="Calibri" panose="020F0502020204030204" pitchFamily="34" charset="0"/>
                <a:cs typeface="Times New Roman" panose="02020603050405020304" pitchFamily="18" charset="0"/>
              </a:rPr>
              <a:t> </a:t>
            </a:r>
            <a:r>
              <a:rPr lang="en-US" sz="2200" b="1" dirty="0">
                <a:latin typeface="Times New Roman" panose="02020603050405020304" pitchFamily="18" charset="0"/>
                <a:ea typeface="Calibri" panose="020F0502020204030204" pitchFamily="34" charset="0"/>
                <a:cs typeface="Times New Roman" panose="02020603050405020304" pitchFamily="18" charset="0"/>
              </a:rPr>
              <a:t>what</a:t>
            </a:r>
            <a:r>
              <a:rPr lang="en-US" sz="2200" b="1" spc="34" dirty="0">
                <a:latin typeface="Times New Roman" panose="02020603050405020304" pitchFamily="18" charset="0"/>
                <a:ea typeface="Calibri" panose="020F0502020204030204" pitchFamily="34" charset="0"/>
                <a:cs typeface="Times New Roman" panose="02020603050405020304" pitchFamily="18" charset="0"/>
              </a:rPr>
              <a:t> </a:t>
            </a:r>
            <a:r>
              <a:rPr lang="en-US" sz="2200" b="1" dirty="0">
                <a:latin typeface="Times New Roman" panose="02020603050405020304" pitchFamily="18" charset="0"/>
                <a:ea typeface="Calibri" panose="020F0502020204030204" pitchFamily="34" charset="0"/>
                <a:cs typeface="Times New Roman" panose="02020603050405020304" pitchFamily="18" charset="0"/>
              </a:rPr>
              <a:t>circumstances,</a:t>
            </a:r>
            <a:r>
              <a:rPr lang="en-US" sz="2200" b="1" spc="49" dirty="0">
                <a:latin typeface="Times New Roman" panose="02020603050405020304" pitchFamily="18" charset="0"/>
                <a:ea typeface="Calibri" panose="020F0502020204030204" pitchFamily="34" charset="0"/>
                <a:cs typeface="Times New Roman" panose="02020603050405020304" pitchFamily="18" charset="0"/>
              </a:rPr>
              <a:t> </a:t>
            </a:r>
            <a:r>
              <a:rPr lang="en-US" sz="2200" b="1" dirty="0">
                <a:latin typeface="Times New Roman" panose="02020603050405020304" pitchFamily="18" charset="0"/>
                <a:ea typeface="Calibri" panose="020F0502020204030204" pitchFamily="34" charset="0"/>
                <a:cs typeface="Times New Roman" panose="02020603050405020304" pitchFamily="18" charset="0"/>
              </a:rPr>
              <a:t>updated</a:t>
            </a:r>
            <a:r>
              <a:rPr lang="en-US" sz="2200" b="1" spc="30" dirty="0">
                <a:latin typeface="Times New Roman" panose="02020603050405020304" pitchFamily="18" charset="0"/>
                <a:ea typeface="Calibri" panose="020F0502020204030204" pitchFamily="34" charset="0"/>
                <a:cs typeface="Times New Roman" panose="02020603050405020304" pitchFamily="18" charset="0"/>
              </a:rPr>
              <a:t> </a:t>
            </a:r>
            <a:r>
              <a:rPr lang="en-US" sz="2200" b="1" dirty="0">
                <a:latin typeface="Times New Roman" panose="02020603050405020304" pitchFamily="18" charset="0"/>
                <a:ea typeface="Calibri" panose="020F0502020204030204" pitchFamily="34" charset="0"/>
                <a:cs typeface="Times New Roman" panose="02020603050405020304" pitchFamily="18" charset="0"/>
              </a:rPr>
              <a:t>return</a:t>
            </a:r>
            <a:r>
              <a:rPr lang="en-US" sz="2200" b="1" spc="45" dirty="0">
                <a:latin typeface="Times New Roman" panose="02020603050405020304" pitchFamily="18" charset="0"/>
                <a:ea typeface="Calibri" panose="020F0502020204030204" pitchFamily="34" charset="0"/>
                <a:cs typeface="Times New Roman" panose="02020603050405020304" pitchFamily="18" charset="0"/>
              </a:rPr>
              <a:t> </a:t>
            </a:r>
            <a:r>
              <a:rPr lang="en-US" sz="2200" b="1" dirty="0">
                <a:latin typeface="Times New Roman" panose="02020603050405020304" pitchFamily="18" charset="0"/>
                <a:ea typeface="Calibri" panose="020F0502020204030204" pitchFamily="34" charset="0"/>
                <a:cs typeface="Times New Roman" panose="02020603050405020304" pitchFamily="18" charset="0"/>
              </a:rPr>
              <a:t>cannot</a:t>
            </a:r>
            <a:r>
              <a:rPr lang="en-US" sz="2200" b="1" spc="45" dirty="0">
                <a:latin typeface="Times New Roman" panose="02020603050405020304" pitchFamily="18" charset="0"/>
                <a:ea typeface="Calibri" panose="020F0502020204030204" pitchFamily="34" charset="0"/>
                <a:cs typeface="Times New Roman" panose="02020603050405020304" pitchFamily="18" charset="0"/>
              </a:rPr>
              <a:t> </a:t>
            </a:r>
            <a:r>
              <a:rPr lang="en-US" sz="2200" b="1" dirty="0">
                <a:latin typeface="Times New Roman" panose="02020603050405020304" pitchFamily="18" charset="0"/>
                <a:ea typeface="Calibri" panose="020F0502020204030204" pitchFamily="34" charset="0"/>
                <a:cs typeface="Times New Roman" panose="02020603050405020304" pitchFamily="18" charset="0"/>
              </a:rPr>
              <a:t>be</a:t>
            </a:r>
            <a:r>
              <a:rPr lang="en-US" sz="2200" b="1" spc="45" dirty="0">
                <a:latin typeface="Times New Roman" panose="02020603050405020304" pitchFamily="18" charset="0"/>
                <a:ea typeface="Calibri" panose="020F0502020204030204" pitchFamily="34" charset="0"/>
                <a:cs typeface="Times New Roman" panose="02020603050405020304" pitchFamily="18" charset="0"/>
              </a:rPr>
              <a:t> </a:t>
            </a:r>
            <a:r>
              <a:rPr lang="en-US" sz="2200" b="1" spc="-8" dirty="0">
                <a:latin typeface="Times New Roman" panose="02020603050405020304" pitchFamily="18" charset="0"/>
                <a:ea typeface="Calibri" panose="020F0502020204030204" pitchFamily="34" charset="0"/>
                <a:cs typeface="Times New Roman" panose="02020603050405020304" pitchFamily="18" charset="0"/>
              </a:rPr>
              <a:t>filed?</a:t>
            </a:r>
            <a:endParaRPr lang="en-US" sz="2200" b="1" dirty="0">
              <a:latin typeface="Times New Roman" panose="02020603050405020304" pitchFamily="18" charset="0"/>
              <a:ea typeface="Calibri" panose="020F0502020204030204" pitchFamily="34" charset="0"/>
              <a:cs typeface="Times New Roman" panose="02020603050405020304" pitchFamily="18" charset="0"/>
            </a:endParaRPr>
          </a:p>
          <a:p>
            <a:pPr marL="445294" marR="602456" indent="-363855" algn="just">
              <a:lnSpc>
                <a:spcPct val="110000"/>
              </a:lnSpc>
              <a:spcBef>
                <a:spcPts val="964"/>
              </a:spcBef>
            </a:pPr>
            <a:r>
              <a:rPr lang="en-US" sz="2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200" b="1"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200"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 taxpayer cannot file updated return in certain cases, some of which are listed below: -</a:t>
            </a:r>
          </a:p>
          <a:p>
            <a:pPr marL="342900" marR="0" indent="-342900" algn="just">
              <a:lnSpc>
                <a:spcPct val="110000"/>
              </a:lnSpc>
              <a:spcBef>
                <a:spcPts val="428"/>
              </a:spcBef>
              <a:buSzPts val="1100"/>
              <a:buFont typeface="Wingdings" panose="05000000000000000000" pitchFamily="2" charset="2"/>
              <a:buChar char="Ø"/>
              <a:tabLst>
                <a:tab pos="936308" algn="l"/>
              </a:tabLst>
            </a:pP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Where</a:t>
            </a:r>
            <a:r>
              <a:rPr lang="en-US" sz="2200" b="1" u="sng" spc="38"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updated</a:t>
            </a:r>
            <a:r>
              <a:rPr lang="en-US" sz="2200" b="1" u="sng" spc="53"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return</a:t>
            </a:r>
            <a:r>
              <a:rPr lang="en-US" sz="2200" b="1" u="sng" spc="34"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is</a:t>
            </a:r>
            <a:r>
              <a:rPr lang="en-US" sz="2200" b="1" u="sng" spc="34"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return</a:t>
            </a:r>
            <a:r>
              <a:rPr lang="en-US" sz="2200" b="1" u="sng" spc="19"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of</a:t>
            </a:r>
            <a:r>
              <a:rPr lang="en-US" sz="2200" b="1" u="sng" spc="38"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spc="-15"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loss</a:t>
            </a:r>
            <a:endPar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endParaRPr>
          </a:p>
          <a:p>
            <a:pPr marL="342900" marR="603885" indent="-342900" algn="just">
              <a:lnSpc>
                <a:spcPct val="110000"/>
              </a:lnSpc>
              <a:spcBef>
                <a:spcPts val="551"/>
              </a:spcBef>
              <a:buSzPts val="1100"/>
              <a:buFont typeface="Wingdings" panose="05000000000000000000" pitchFamily="2" charset="2"/>
              <a:buChar char="Ø"/>
              <a:tabLst>
                <a:tab pos="935831" algn="l"/>
                <a:tab pos="936784" algn="l"/>
              </a:tabLst>
            </a:pP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Has the effect of decreasing the total tax liability determined on the basis of return furnished under section 139(1),139(4) or 139(5) of the </a:t>
            </a:r>
            <a:r>
              <a:rPr lang="en-US" sz="2200" b="1" u="sng" spc="-15"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Act.</a:t>
            </a:r>
            <a:endPar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endParaRPr>
          </a:p>
          <a:p>
            <a:pPr marL="342900" marR="603885" indent="-342900" algn="just">
              <a:lnSpc>
                <a:spcPct val="110000"/>
              </a:lnSpc>
              <a:spcBef>
                <a:spcPts val="41"/>
              </a:spcBef>
              <a:buSzPts val="1100"/>
              <a:buFont typeface="Wingdings" panose="05000000000000000000" pitchFamily="2" charset="2"/>
              <a:buChar char="Ø"/>
              <a:tabLst>
                <a:tab pos="935831" algn="l"/>
                <a:tab pos="936784" algn="l"/>
              </a:tabLst>
            </a:pP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Results in refund or increases the refund due on the basis of return furnished under section 139(1),139(4) or 139(5) of the Act.</a:t>
            </a:r>
          </a:p>
          <a:p>
            <a:pPr marL="342900" marR="0" indent="-342900" algn="just">
              <a:lnSpc>
                <a:spcPct val="110000"/>
              </a:lnSpc>
              <a:spcBef>
                <a:spcPts val="64"/>
              </a:spcBef>
              <a:buSzPts val="1100"/>
              <a:buFont typeface="Wingdings" panose="05000000000000000000" pitchFamily="2" charset="2"/>
              <a:buChar char="Ø"/>
              <a:tabLst>
                <a:tab pos="936308" algn="l"/>
              </a:tabLst>
            </a:pP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If</a:t>
            </a:r>
            <a:r>
              <a:rPr lang="en-US" sz="2200" b="1" u="sng" spc="38"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search</a:t>
            </a:r>
            <a:r>
              <a:rPr lang="en-US" sz="2200" b="1" u="sng" spc="23"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has</a:t>
            </a:r>
            <a:r>
              <a:rPr lang="en-US" sz="2200" b="1" u="sng" spc="23"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been</a:t>
            </a:r>
            <a:r>
              <a:rPr lang="en-US" sz="2200" b="1" u="sng" spc="30"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initiated</a:t>
            </a:r>
            <a:r>
              <a:rPr lang="en-US" sz="2200" b="1" u="sng" spc="30"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under</a:t>
            </a:r>
            <a:r>
              <a:rPr lang="en-US" sz="2200" b="1" u="sng" spc="38"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section</a:t>
            </a:r>
            <a:r>
              <a:rPr lang="en-US" sz="2200" b="1" u="sng" spc="41"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132</a:t>
            </a:r>
            <a:r>
              <a:rPr lang="en-US" sz="2200" b="1" u="sng" spc="30"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of</a:t>
            </a:r>
            <a:r>
              <a:rPr lang="en-US" sz="2200" b="1" u="sng" spc="30"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the</a:t>
            </a:r>
            <a:r>
              <a:rPr lang="en-US" sz="2200" b="1" u="sng" spc="34"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Act</a:t>
            </a:r>
            <a:r>
              <a:rPr lang="en-US" sz="2200" b="1" u="sng" spc="38"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 </a:t>
            </a:r>
            <a:r>
              <a:rPr lang="en-US" sz="2200" b="1" u="sng" spc="-15" dirty="0">
                <a:solidFill>
                  <a:schemeClr val="tx1"/>
                </a:solidFill>
                <a:latin typeface="Times New Roman" panose="02020603050405020304" pitchFamily="18" charset="0"/>
                <a:ea typeface="Symbol" panose="05050102010706020507" pitchFamily="18" charset="2"/>
                <a:cs typeface="Times New Roman" panose="02020603050405020304" pitchFamily="18" charset="0"/>
              </a:rPr>
              <a:t>etc.</a:t>
            </a:r>
            <a:endParaRPr lang="en-US" sz="2200" b="1" u="sng" dirty="0">
              <a:solidFill>
                <a:schemeClr val="tx1"/>
              </a:solidFill>
              <a:latin typeface="Times New Roman" panose="02020603050405020304" pitchFamily="18" charset="0"/>
              <a:ea typeface="Symbol" panose="05050102010706020507" pitchFamily="18" charset="2"/>
              <a:cs typeface="Times New Roman" panose="02020603050405020304" pitchFamily="18" charset="0"/>
            </a:endParaRPr>
          </a:p>
          <a:p>
            <a:pPr marR="0" algn="just">
              <a:lnSpc>
                <a:spcPct val="110000"/>
              </a:lnSpc>
              <a:spcBef>
                <a:spcPts val="64"/>
              </a:spcBef>
              <a:buSzPts val="1100"/>
              <a:tabLst>
                <a:tab pos="936308" algn="l"/>
              </a:tabLst>
            </a:pP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200" b="1" u="sng"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a:t>
            </a: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a:t>
            </a:r>
            <a:r>
              <a:rPr lang="en-US" sz="2200" b="1" u="sng"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nd</a:t>
            </a: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and 3</a:t>
            </a:r>
            <a:r>
              <a:rPr lang="en-US" sz="2200" b="1" u="sng"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rd</a:t>
            </a: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proviso</a:t>
            </a:r>
            <a:r>
              <a:rPr lang="en-US" sz="2200" b="1" u="sng"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 section 139(8A)</a:t>
            </a:r>
            <a:r>
              <a:rPr lang="en-US" sz="2200" b="1" u="sng"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200" b="1" u="sng"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en-US" sz="22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Act</a:t>
            </a:r>
            <a:r>
              <a:rPr lang="en-US" sz="2200" b="1" u="sng"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provides restriction on filing updated return in detail.</a:t>
            </a:r>
          </a:p>
        </p:txBody>
      </p:sp>
      <p:sp>
        <p:nvSpPr>
          <p:cNvPr id="2" name="Footer Placeholder 1">
            <a:extLst>
              <a:ext uri="{FF2B5EF4-FFF2-40B4-BE49-F238E27FC236}">
                <a16:creationId xmlns:a16="http://schemas.microsoft.com/office/drawing/2014/main" id="{3C5AF934-EB91-E5FB-11C2-3A93E3F69F7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967702463"/>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FC2DA-0FD8-895D-8700-5EA3042CF8C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93B08E3-3B1F-6C8C-A427-69F10F7F554E}"/>
              </a:ext>
            </a:extLst>
          </p:cNvPr>
          <p:cNvSpPr>
            <a:spLocks noGrp="1"/>
          </p:cNvSpPr>
          <p:nvPr>
            <p:ph type="subTitle" idx="1"/>
          </p:nvPr>
        </p:nvSpPr>
        <p:spPr>
          <a:xfrm>
            <a:off x="319415" y="381000"/>
            <a:ext cx="8824585" cy="5334000"/>
          </a:xfrm>
        </p:spPr>
        <p:txBody>
          <a:bodyPr>
            <a:normAutofit/>
          </a:bodyPr>
          <a:lstStyle/>
          <a:p>
            <a:pPr marL="45244" marR="602456" lvl="1" algn="just">
              <a:spcBef>
                <a:spcPts val="424"/>
              </a:spcBef>
              <a:buSzPts val="1100"/>
              <a:tabLst>
                <a:tab pos="444341" algn="l"/>
                <a:tab pos="445294" algn="l"/>
              </a:tabLst>
            </a:pPr>
            <a:r>
              <a:rPr lang="en-US" sz="2400" b="1" dirty="0">
                <a:latin typeface="Times New Roman" panose="02020603050405020304" pitchFamily="18" charset="0"/>
                <a:cs typeface="Times New Roman" panose="02020603050405020304" pitchFamily="18" charset="0"/>
              </a:rPr>
              <a:t>Q.12 </a:t>
            </a:r>
            <a:r>
              <a:rPr lang="en-US" sz="2400" b="1" dirty="0">
                <a:latin typeface="Times New Roman" panose="02020603050405020304" pitchFamily="18" charset="0"/>
                <a:ea typeface="Calibri" panose="020F0502020204030204" pitchFamily="34" charset="0"/>
                <a:cs typeface="Times New Roman" panose="02020603050405020304" pitchFamily="18" charset="0"/>
              </a:rPr>
              <a:t>Are there any additional requirements to file updated return after expiry of 24 months</a:t>
            </a:r>
            <a:r>
              <a:rPr lang="en-US" sz="2400" b="1" spc="6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from</a:t>
            </a:r>
            <a:r>
              <a:rPr lang="en-US" sz="2400" b="1" spc="6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the end</a:t>
            </a:r>
            <a:r>
              <a:rPr lang="en-US" sz="2400" b="1" spc="6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of relevant</a:t>
            </a:r>
            <a:r>
              <a:rPr lang="en-US" sz="2400" b="1" spc="6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assessment</a:t>
            </a:r>
            <a:r>
              <a:rPr lang="en-US" sz="2400" b="1" spc="56"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year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upto</a:t>
            </a:r>
            <a:r>
              <a:rPr lang="en-US" sz="2400" b="1" dirty="0">
                <a:latin typeface="Times New Roman" panose="02020603050405020304" pitchFamily="18" charset="0"/>
                <a:ea typeface="Calibri" panose="020F0502020204030204" pitchFamily="34" charset="0"/>
                <a:cs typeface="Times New Roman" panose="02020603050405020304" pitchFamily="18" charset="0"/>
              </a:rPr>
              <a:t> 36 months from the</a:t>
            </a:r>
            <a:r>
              <a:rPr lang="en-US" sz="2400" b="1" spc="6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end of relevant assessment year as per the</a:t>
            </a:r>
            <a:r>
              <a:rPr lang="en-US" sz="2400" b="1" spc="-1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amendment brought in section 140B (3) of the Income-tax Act,1961 in Finance Bill 2025?</a:t>
            </a:r>
          </a:p>
          <a:p>
            <a:pPr marL="45244" marR="602456" lvl="1" algn="just">
              <a:spcBef>
                <a:spcPts val="424"/>
              </a:spcBef>
              <a:buSzPts val="1100"/>
              <a:tabLst>
                <a:tab pos="444341" algn="l"/>
                <a:tab pos="445294" algn="l"/>
              </a:tabLst>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there</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are</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additional</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requirements.</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p>
          <a:p>
            <a:pPr marL="45244" marR="602456" lvl="1" algn="just">
              <a:spcBef>
                <a:spcPts val="424"/>
              </a:spcBef>
              <a:buSzPts val="1100"/>
              <a:tabLst>
                <a:tab pos="444341" algn="l"/>
                <a:tab pos="445294" algn="l"/>
              </a:tabLst>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However,</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taxpayer</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has</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pay additional income-tax amounting to 60% of aggregate of tax and interest payable</a:t>
            </a:r>
            <a:r>
              <a:rPr lang="en-US" sz="2400" b="1" u="sng"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 additional income disclosed in the updated ITR if he wants to file updated return after</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expiry</a:t>
            </a:r>
            <a:r>
              <a:rPr lang="en-US" sz="2400" b="1" u="sng" spc="-4"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24 months</a:t>
            </a:r>
            <a:r>
              <a:rPr lang="en-US" sz="2400" b="1" u="sng"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from</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end</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relevant</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assessment</a:t>
            </a:r>
            <a:r>
              <a:rPr lang="en-US" sz="2400" b="1" u="sng"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year</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upto</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36</a:t>
            </a:r>
            <a:r>
              <a:rPr lang="en-US" sz="2400" b="1" u="sng" spc="-19"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months from the end of relevant assessment year.</a:t>
            </a:r>
          </a:p>
        </p:txBody>
      </p:sp>
      <p:sp>
        <p:nvSpPr>
          <p:cNvPr id="2" name="Footer Placeholder 1">
            <a:extLst>
              <a:ext uri="{FF2B5EF4-FFF2-40B4-BE49-F238E27FC236}">
                <a16:creationId xmlns:a16="http://schemas.microsoft.com/office/drawing/2014/main" id="{AB9FE0E2-1A35-C639-D20E-358AD1EDD8B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39512621"/>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24C52-6F4E-561D-A638-73B670148BD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53BB51D-83BB-E739-4D1C-120A8B0C7B26}"/>
              </a:ext>
            </a:extLst>
          </p:cNvPr>
          <p:cNvSpPr>
            <a:spLocks noGrp="1"/>
          </p:cNvSpPr>
          <p:nvPr>
            <p:ph type="subTitle" idx="1"/>
          </p:nvPr>
        </p:nvSpPr>
        <p:spPr>
          <a:xfrm>
            <a:off x="264695" y="304800"/>
            <a:ext cx="8650706" cy="4716379"/>
          </a:xfrm>
        </p:spPr>
        <p:txBody>
          <a:bodyPr>
            <a:normAutofit/>
          </a:bodyPr>
          <a:lstStyle/>
          <a:p>
            <a:pPr marL="0" lvl="1" algn="just">
              <a:spcBef>
                <a:spcPts val="409"/>
              </a:spcBef>
              <a:buSzPts val="1100"/>
              <a:tabLst>
                <a:tab pos="444818" algn="l"/>
              </a:tabLst>
            </a:pPr>
            <a:r>
              <a:rPr lang="en-US" sz="2400" b="1" dirty="0">
                <a:latin typeface="Times New Roman" panose="02020603050405020304" pitchFamily="18" charset="0"/>
                <a:cs typeface="Times New Roman" panose="02020603050405020304" pitchFamily="18" charset="0"/>
              </a:rPr>
              <a:t>Q.13</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In</a:t>
            </a:r>
            <a:r>
              <a:rPr lang="en-US" sz="2400" b="1" spc="3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case</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of</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non-filer,</a:t>
            </a:r>
            <a:r>
              <a:rPr lang="en-US" sz="2400" b="1" spc="26"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what</a:t>
            </a:r>
            <a:r>
              <a:rPr lang="en-US" sz="2400" b="1"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shall</a:t>
            </a:r>
            <a:r>
              <a:rPr lang="en-US" sz="2400" b="1" spc="3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be</a:t>
            </a:r>
            <a:r>
              <a:rPr lang="en-US" sz="2400" b="1" spc="15"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taken</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as</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additional</a:t>
            </a:r>
            <a:r>
              <a:rPr lang="en-US" sz="2400" b="1" spc="23" dirty="0">
                <a:latin typeface="Times New Roman" panose="02020603050405020304" pitchFamily="18" charset="0"/>
                <a:ea typeface="Calibri" panose="020F0502020204030204" pitchFamily="34" charset="0"/>
                <a:cs typeface="Times New Roman" panose="02020603050405020304" pitchFamily="18" charset="0"/>
              </a:rPr>
              <a:t> </a:t>
            </a:r>
            <a:r>
              <a:rPr lang="en-US" sz="2400" b="1" spc="-8" dirty="0">
                <a:latin typeface="Times New Roman" panose="02020603050405020304" pitchFamily="18" charset="0"/>
                <a:ea typeface="Calibri" panose="020F0502020204030204" pitchFamily="34" charset="0"/>
                <a:cs typeface="Times New Roman" panose="02020603050405020304" pitchFamily="18" charset="0"/>
              </a:rPr>
              <a:t>income?</a:t>
            </a:r>
            <a:endParaRPr lang="en-US" sz="2400" b="1" spc="-8"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marL="0" lvl="1" algn="just">
              <a:spcBef>
                <a:spcPts val="409"/>
              </a:spcBef>
              <a:buSzPts val="1100"/>
              <a:tabLst>
                <a:tab pos="444818" algn="l"/>
              </a:tabLst>
            </a:pPr>
            <a:r>
              <a:rPr lang="en-US"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b="1"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spc="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Any income over and above the maximum amount which is not chargeable to income-tax shall be taken as additional income for the purposes of filing updated return by a non-filer.</a:t>
            </a:r>
          </a:p>
        </p:txBody>
      </p:sp>
      <p:sp>
        <p:nvSpPr>
          <p:cNvPr id="2" name="Footer Placeholder 1">
            <a:extLst>
              <a:ext uri="{FF2B5EF4-FFF2-40B4-BE49-F238E27FC236}">
                <a16:creationId xmlns:a16="http://schemas.microsoft.com/office/drawing/2014/main" id="{92A0295F-8F4F-0F8C-D66F-E0AE27AD29F6}"/>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058114163"/>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2E1AE-7EC9-1B20-4EA0-6BD5AE1771A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E7FC821-29D7-6800-C9A8-D36A590ECAD2}"/>
              </a:ext>
            </a:extLst>
          </p:cNvPr>
          <p:cNvSpPr>
            <a:spLocks noGrp="1"/>
          </p:cNvSpPr>
          <p:nvPr>
            <p:ph type="subTitle" idx="1"/>
          </p:nvPr>
        </p:nvSpPr>
        <p:spPr>
          <a:xfrm>
            <a:off x="280621" y="304800"/>
            <a:ext cx="9091979" cy="4716379"/>
          </a:xfrm>
        </p:spPr>
        <p:txBody>
          <a:bodyPr>
            <a:normAutofit/>
          </a:bodyPr>
          <a:lstStyle/>
          <a:p>
            <a:pPr marL="0" marR="602456" lvl="1" algn="just">
              <a:spcBef>
                <a:spcPts val="424"/>
              </a:spcBef>
              <a:buSzPts val="1100"/>
              <a:tabLst>
                <a:tab pos="444341" algn="l"/>
                <a:tab pos="445294" algn="l"/>
              </a:tabLst>
            </a:pPr>
            <a:r>
              <a:rPr lang="en-US" sz="2400" dirty="0">
                <a:latin typeface="Times New Roman" panose="02020603050405020304" pitchFamily="18" charset="0"/>
                <a:cs typeface="Times New Roman" panose="02020603050405020304" pitchFamily="18" charset="0"/>
              </a:rPr>
              <a:t>Q.14 </a:t>
            </a:r>
            <a:r>
              <a:rPr lang="en-US" sz="2400" b="1" dirty="0">
                <a:latin typeface="Times New Roman" panose="02020603050405020304" pitchFamily="18" charset="0"/>
                <a:ea typeface="Calibri" panose="020F0502020204030204" pitchFamily="34" charset="0"/>
                <a:cs typeface="Times New Roman" panose="02020603050405020304" pitchFamily="18" charset="0"/>
              </a:rPr>
              <a:t>Can a taxpayer file</a:t>
            </a:r>
            <a:r>
              <a:rPr lang="en-US" sz="2400" b="1" spc="-4"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Times New Roman" panose="02020603050405020304" pitchFamily="18" charset="0"/>
                <a:ea typeface="Calibri" panose="020F0502020204030204" pitchFamily="34" charset="0"/>
                <a:cs typeface="Times New Roman" panose="02020603050405020304" pitchFamily="18" charset="0"/>
              </a:rPr>
              <a:t>updated return where any notice to show-cause under section 148A has been issued in his case after thirty-six months from the end of the relevant assessment year?</a:t>
            </a:r>
          </a:p>
          <a:p>
            <a:pPr marL="0" marR="602456" lvl="1" algn="just">
              <a:spcBef>
                <a:spcPts val="424"/>
              </a:spcBef>
              <a:buSzPts val="1100"/>
              <a:tabLst>
                <a:tab pos="444341" algn="l"/>
                <a:tab pos="445294" algn="l"/>
              </a:tabLs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Ans.</a:t>
            </a:r>
            <a:r>
              <a:rPr lang="en-US" sz="2400" spc="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 per Finance bill 2025 amendment, no updated return shall be furnished by any person where any notice to show-cause under section 148A has been issued in his case after thirty-six months from the end of the relevant assessment year.</a:t>
            </a:r>
          </a:p>
          <a:p>
            <a:pPr marL="0" marR="602456" lvl="1" algn="just">
              <a:spcBef>
                <a:spcPts val="424"/>
              </a:spcBef>
              <a:buSzPts val="1100"/>
              <a:tabLst>
                <a:tab pos="444341" algn="l"/>
                <a:tab pos="445294" algn="l"/>
              </a:tabLst>
            </a:pP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However, where subsequently an order is passed under sub-section (3) of section 148A determining that it</a:t>
            </a:r>
            <a:r>
              <a:rPr lang="en-US" sz="2400" b="1" u="sng" spc="-8"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 not a fit case to issue notice under section 148,</a:t>
            </a:r>
            <a:r>
              <a:rPr lang="en-US" sz="2400" b="1" u="sng" spc="-1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updated return may be filed </a:t>
            </a:r>
            <a:r>
              <a:rPr lang="en-US" sz="2400" b="1" u="sng"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upto</a:t>
            </a:r>
            <a:r>
              <a:rPr lang="en-US" sz="2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48 months from the end of the relevant assessment year.</a:t>
            </a:r>
          </a:p>
        </p:txBody>
      </p:sp>
      <p:sp>
        <p:nvSpPr>
          <p:cNvPr id="2" name="Footer Placeholder 1">
            <a:extLst>
              <a:ext uri="{FF2B5EF4-FFF2-40B4-BE49-F238E27FC236}">
                <a16:creationId xmlns:a16="http://schemas.microsoft.com/office/drawing/2014/main" id="{40F99496-3649-2C78-3B61-2DA7D290D93D}"/>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012938004"/>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447" y="304800"/>
            <a:ext cx="8569306" cy="5821363"/>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IX. Extension of exemption to Specified Undertaking of Unit Trust of India (SUUTI) </a:t>
            </a:r>
          </a:p>
          <a:p>
            <a:pPr marL="0" indent="0" algn="just">
              <a:buNone/>
            </a:pPr>
            <a:r>
              <a:rPr lang="en-US" sz="2400" dirty="0">
                <a:latin typeface="Times New Roman" panose="02020603050405020304" pitchFamily="18" charset="0"/>
                <a:cs typeface="Times New Roman" panose="02020603050405020304" pitchFamily="18" charset="0"/>
              </a:rPr>
              <a:t>SUUTI was created by the Unit Trust of India (Transfer of Undertaking and Repeal) Act, 2002 [UTI Repeal Act, 2002]. </a:t>
            </a:r>
          </a:p>
          <a:p>
            <a:pPr marL="0" indent="0" algn="just">
              <a:buNone/>
            </a:pPr>
            <a:r>
              <a:rPr lang="en-US" sz="2400" dirty="0">
                <a:latin typeface="Times New Roman" panose="02020603050405020304" pitchFamily="18" charset="0"/>
                <a:cs typeface="Times New Roman" panose="02020603050405020304" pitchFamily="18" charset="0"/>
              </a:rPr>
              <a:t>It is the successor of the erstwhile Unit Trust of India (UTI) and is mandated to liquidate the Government liabilities on account of erstwhile UTI.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As per sub-section (1) of section 13 of the UTI Repeal Act, 2002, SUUTI has been exempted from payment of income-tax up to 31st day of March, 2023. </a:t>
            </a:r>
          </a:p>
          <a:p>
            <a:pPr marL="0" indent="0" algn="just">
              <a:buNone/>
            </a:pPr>
            <a:r>
              <a:rPr lang="en-US" sz="2400" dirty="0">
                <a:latin typeface="Times New Roman" panose="02020603050405020304" pitchFamily="18" charset="0"/>
                <a:cs typeface="Times New Roman" panose="02020603050405020304" pitchFamily="18" charset="0"/>
              </a:rPr>
              <a:t>Finance Act, 2023 amended the UTI Repeal Act, 2002, to extend such date to 31st day of March, 2025.</a:t>
            </a:r>
          </a:p>
        </p:txBody>
      </p:sp>
      <p:sp>
        <p:nvSpPr>
          <p:cNvPr id="2" name="Footer Placeholder 1">
            <a:extLst>
              <a:ext uri="{FF2B5EF4-FFF2-40B4-BE49-F238E27FC236}">
                <a16:creationId xmlns:a16="http://schemas.microsoft.com/office/drawing/2014/main" id="{BB6B3715-666C-CB9E-838A-94DA4E17E9C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273406115"/>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
            <a:ext cx="8704971" cy="5821363"/>
          </a:xfrm>
        </p:spPr>
        <p:txBody>
          <a:bodyPr>
            <a:noAutofit/>
          </a:bodyPr>
          <a:lstStyle/>
          <a:p>
            <a:pPr marL="0" indent="0" algn="just">
              <a:buNone/>
            </a:pPr>
            <a:r>
              <a:rPr lang="en-US" sz="2400" dirty="0">
                <a:latin typeface="Times New Roman" panose="02020603050405020304" pitchFamily="18" charset="0"/>
                <a:cs typeface="Times New Roman" panose="02020603050405020304" pitchFamily="18" charset="0"/>
              </a:rPr>
              <a:t>3. It has been represented that the work of SUUTI pertaining to the redemption of schemes, payments of entire amounts, pending litigation etc. is expected to extend beyond 31st day of March, 2025, i.e., beyond the time limit till which the income-tax exemption has been provided.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4. In view of the above, it is proposed to amend the UTI Repeal Act, 2002, by way of amendment of sub–section (1) of section 13, so as to provide that notwithstanding anything contained in the Income-tax Act, 1961 (43 of 1961) or any other enactment for the time being in force relating to tax on income, profits or gains, no income-tax or any other tax shall be payable by the Administrator in relation to the specified undertaking for the period beginning on the appointed day and ending on the 31st day of March, 2027 in respect of any income, profits or gains derived, or any amount received in relation to the specified undertaking. </a:t>
            </a:r>
          </a:p>
        </p:txBody>
      </p:sp>
      <p:sp>
        <p:nvSpPr>
          <p:cNvPr id="2" name="Footer Placeholder 1">
            <a:extLst>
              <a:ext uri="{FF2B5EF4-FFF2-40B4-BE49-F238E27FC236}">
                <a16:creationId xmlns:a16="http://schemas.microsoft.com/office/drawing/2014/main" id="{C412CFBD-BF1A-C73D-C48B-CA9739DAF742}"/>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273406115"/>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821363"/>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5. This amendment will take effect from the 1st day of April, 2025.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b="1" dirty="0">
                <a:latin typeface="Times New Roman" panose="02020603050405020304" pitchFamily="18" charset="0"/>
                <a:cs typeface="Times New Roman" panose="02020603050405020304" pitchFamily="18" charset="0"/>
              </a:rPr>
              <a:t>[Clause 131] </a:t>
            </a:r>
          </a:p>
          <a:p>
            <a:pPr marL="0" indent="0" algn="r">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In case of divergence of interpretation, the English text shall prevail. </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E055C35-80B2-41DE-56FB-423616142CE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273406115"/>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87C58-76E5-B713-50CF-5F614D35729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1453183-FBED-CE65-2091-994FD33D9FD4}"/>
              </a:ext>
            </a:extLst>
          </p:cNvPr>
          <p:cNvSpPr txBox="1"/>
          <p:nvPr/>
        </p:nvSpPr>
        <p:spPr>
          <a:xfrm>
            <a:off x="290123" y="685800"/>
            <a:ext cx="8563755" cy="1200329"/>
          </a:xfrm>
          <a:prstGeom prst="rect">
            <a:avLst/>
          </a:prstGeom>
          <a:noFill/>
        </p:spPr>
        <p:txBody>
          <a:bodyPr wrap="square">
            <a:spAutoFit/>
          </a:bodyPr>
          <a:lstStyle/>
          <a:p>
            <a:pPr algn="just"/>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FM Budget Speech 2025</a:t>
            </a:r>
          </a:p>
          <a:p>
            <a:pPr algn="just"/>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161. As a result of these proposals, revenue of about ₹ 1 lakh crore in direct taxes and ₹ 2600 crore in indirect taxes will be forgone. </a:t>
            </a:r>
            <a:endParaRPr lang="en-US" sz="2400" i="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0CE426B-11F9-EB8F-66D3-AE42F3F76F7B}"/>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613438389"/>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62E5C-B0C8-F9A2-D0E7-9CE235723FC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19DE9E-8A48-269E-F199-ED82900D9DA9}"/>
              </a:ext>
            </a:extLst>
          </p:cNvPr>
          <p:cNvSpPr txBox="1"/>
          <p:nvPr/>
        </p:nvSpPr>
        <p:spPr>
          <a:xfrm>
            <a:off x="290123" y="685800"/>
            <a:ext cx="8563755" cy="461665"/>
          </a:xfrm>
          <a:prstGeom prst="rect">
            <a:avLst/>
          </a:prstGeom>
          <a:noFill/>
        </p:spPr>
        <p:txBody>
          <a:bodyPr wrap="square">
            <a:spAutoFit/>
          </a:bodyPr>
          <a:lstStyle/>
          <a:p>
            <a:pPr algn="just"/>
            <a:r>
              <a:rPr lang="en-US" sz="2400" b="1" i="0" u="sng" dirty="0">
                <a:solidFill>
                  <a:srgbClr val="333333"/>
                </a:solidFill>
                <a:effectLst/>
                <a:latin typeface="Times New Roman" panose="02020603050405020304" pitchFamily="18" charset="0"/>
                <a:cs typeface="Times New Roman" panose="02020603050405020304" pitchFamily="18" charset="0"/>
              </a:rPr>
              <a:t>Revision in classification criteria for MSMEs</a:t>
            </a:r>
          </a:p>
        </p:txBody>
      </p:sp>
      <p:graphicFrame>
        <p:nvGraphicFramePr>
          <p:cNvPr id="2" name="Content Placeholder 4">
            <a:extLst>
              <a:ext uri="{FF2B5EF4-FFF2-40B4-BE49-F238E27FC236}">
                <a16:creationId xmlns:a16="http://schemas.microsoft.com/office/drawing/2014/main" id="{3C64A08A-A27A-23D1-A24A-DC157F3338D9}"/>
              </a:ext>
            </a:extLst>
          </p:cNvPr>
          <p:cNvGraphicFramePr>
            <a:graphicFrameLocks noGrp="1"/>
          </p:cNvGraphicFramePr>
          <p:nvPr>
            <p:ph idx="1"/>
            <p:extLst>
              <p:ext uri="{D42A27DB-BD31-4B8C-83A1-F6EECF244321}">
                <p14:modId xmlns:p14="http://schemas.microsoft.com/office/powerpoint/2010/main" val="4026654621"/>
              </p:ext>
            </p:extLst>
          </p:nvPr>
        </p:nvGraphicFramePr>
        <p:xfrm>
          <a:off x="315523" y="1219200"/>
          <a:ext cx="8538355" cy="2956560"/>
        </p:xfrm>
        <a:graphic>
          <a:graphicData uri="http://schemas.openxmlformats.org/drawingml/2006/table">
            <a:tbl>
              <a:tblPr>
                <a:tableStyleId>{5940675A-B579-460E-94D1-54222C63F5DA}</a:tableStyleId>
              </a:tblPr>
              <a:tblGrid>
                <a:gridCol w="2439531">
                  <a:extLst>
                    <a:ext uri="{9D8B030D-6E8A-4147-A177-3AD203B41FA5}">
                      <a16:colId xmlns:a16="http://schemas.microsoft.com/office/drawing/2014/main" val="1691583512"/>
                    </a:ext>
                  </a:extLst>
                </a:gridCol>
                <a:gridCol w="1321412">
                  <a:extLst>
                    <a:ext uri="{9D8B030D-6E8A-4147-A177-3AD203B41FA5}">
                      <a16:colId xmlns:a16="http://schemas.microsoft.com/office/drawing/2014/main" val="3270317301"/>
                    </a:ext>
                  </a:extLst>
                </a:gridCol>
                <a:gridCol w="1423059">
                  <a:extLst>
                    <a:ext uri="{9D8B030D-6E8A-4147-A177-3AD203B41FA5}">
                      <a16:colId xmlns:a16="http://schemas.microsoft.com/office/drawing/2014/main" val="257316112"/>
                    </a:ext>
                  </a:extLst>
                </a:gridCol>
                <a:gridCol w="1728000">
                  <a:extLst>
                    <a:ext uri="{9D8B030D-6E8A-4147-A177-3AD203B41FA5}">
                      <a16:colId xmlns:a16="http://schemas.microsoft.com/office/drawing/2014/main" val="2934110554"/>
                    </a:ext>
                  </a:extLst>
                </a:gridCol>
                <a:gridCol w="1626353">
                  <a:extLst>
                    <a:ext uri="{9D8B030D-6E8A-4147-A177-3AD203B41FA5}">
                      <a16:colId xmlns:a16="http://schemas.microsoft.com/office/drawing/2014/main" val="1837989982"/>
                    </a:ext>
                  </a:extLst>
                </a:gridCol>
              </a:tblGrid>
              <a:tr h="184912">
                <a:tc>
                  <a:txBody>
                    <a:bodyPr/>
                    <a:lstStyle/>
                    <a:p>
                      <a:pPr algn="ctr" fontAlgn="t">
                        <a:spcAft>
                          <a:spcPts val="750"/>
                        </a:spcAft>
                      </a:pPr>
                      <a:r>
                        <a:rPr lang="en-US" sz="2400" b="1" dirty="0">
                          <a:effectLst/>
                          <a:latin typeface="Times New Roman" panose="02020603050405020304" pitchFamily="18" charset="0"/>
                          <a:cs typeface="Times New Roman" panose="02020603050405020304" pitchFamily="18" charset="0"/>
                        </a:rPr>
                        <a:t>Rs. in Crore</a:t>
                      </a:r>
                      <a:endParaRPr lang="en-US" sz="2400" dirty="0">
                        <a:effectLst/>
                        <a:latin typeface="Times New Roman" panose="02020603050405020304" pitchFamily="18" charset="0"/>
                        <a:cs typeface="Times New Roman" panose="02020603050405020304" pitchFamily="18" charset="0"/>
                      </a:endParaRPr>
                    </a:p>
                  </a:txBody>
                  <a:tcPr marL="76200" marR="76200" marT="76200" marB="76200"/>
                </a:tc>
                <a:tc gridSpan="2">
                  <a:txBody>
                    <a:bodyPr/>
                    <a:lstStyle/>
                    <a:p>
                      <a:pPr algn="ctr" fontAlgn="t">
                        <a:spcAft>
                          <a:spcPts val="750"/>
                        </a:spcAft>
                      </a:pPr>
                      <a:r>
                        <a:rPr lang="en-US" sz="2400" b="1" dirty="0">
                          <a:effectLst/>
                          <a:latin typeface="Times New Roman" panose="02020603050405020304" pitchFamily="18" charset="0"/>
                          <a:cs typeface="Times New Roman" panose="02020603050405020304" pitchFamily="18" charset="0"/>
                        </a:rPr>
                        <a:t>Investment</a:t>
                      </a:r>
                      <a:endParaRPr lang="en-US" sz="2400" dirty="0">
                        <a:effectLst/>
                        <a:latin typeface="Times New Roman" panose="02020603050405020304" pitchFamily="18" charset="0"/>
                        <a:cs typeface="Times New Roman" panose="02020603050405020304" pitchFamily="18" charset="0"/>
                      </a:endParaRPr>
                    </a:p>
                  </a:txBody>
                  <a:tcPr marL="76200" marR="76200" marT="76200" marB="76200"/>
                </a:tc>
                <a:tc hMerge="1">
                  <a:txBody>
                    <a:bodyPr/>
                    <a:lstStyle/>
                    <a:p>
                      <a:endParaRPr lang="en-US"/>
                    </a:p>
                  </a:txBody>
                  <a:tcPr/>
                </a:tc>
                <a:tc gridSpan="2">
                  <a:txBody>
                    <a:bodyPr/>
                    <a:lstStyle/>
                    <a:p>
                      <a:pPr algn="ctr" fontAlgn="t">
                        <a:spcAft>
                          <a:spcPts val="750"/>
                        </a:spcAft>
                      </a:pPr>
                      <a:r>
                        <a:rPr lang="en-US" sz="2400" b="1">
                          <a:effectLst/>
                          <a:latin typeface="Times New Roman" panose="02020603050405020304" pitchFamily="18" charset="0"/>
                          <a:cs typeface="Times New Roman" panose="02020603050405020304" pitchFamily="18" charset="0"/>
                        </a:rPr>
                        <a:t>Turnover</a:t>
                      </a:r>
                      <a:endParaRPr lang="en-US" sz="2400">
                        <a:effectLst/>
                        <a:latin typeface="Times New Roman" panose="02020603050405020304" pitchFamily="18" charset="0"/>
                        <a:cs typeface="Times New Roman" panose="02020603050405020304" pitchFamily="18" charset="0"/>
                      </a:endParaRPr>
                    </a:p>
                  </a:txBody>
                  <a:tcPr marL="76200" marR="76200" marT="76200" marB="76200"/>
                </a:tc>
                <a:tc hMerge="1">
                  <a:txBody>
                    <a:bodyPr/>
                    <a:lstStyle/>
                    <a:p>
                      <a:endParaRPr lang="en-US"/>
                    </a:p>
                  </a:txBody>
                  <a:tcPr/>
                </a:tc>
                <a:extLst>
                  <a:ext uri="{0D108BD9-81ED-4DB2-BD59-A6C34878D82A}">
                    <a16:rowId xmlns:a16="http://schemas.microsoft.com/office/drawing/2014/main" val="2174176275"/>
                  </a:ext>
                </a:extLst>
              </a:tr>
              <a:tr h="184912">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 </a:t>
                      </a:r>
                    </a:p>
                  </a:txBody>
                  <a:tcPr marL="76200" marR="76200" marT="76200" marB="76200"/>
                </a:tc>
                <a:tc>
                  <a:txBody>
                    <a:bodyPr/>
                    <a:lstStyle/>
                    <a:p>
                      <a:pPr algn="ctr" fontAlgn="t">
                        <a:spcAft>
                          <a:spcPts val="750"/>
                        </a:spcAft>
                      </a:pPr>
                      <a:r>
                        <a:rPr lang="en-US" sz="2400" b="1">
                          <a:effectLst/>
                          <a:latin typeface="Times New Roman" panose="02020603050405020304" pitchFamily="18" charset="0"/>
                          <a:cs typeface="Times New Roman" panose="02020603050405020304" pitchFamily="18" charset="0"/>
                        </a:rPr>
                        <a:t>Current</a:t>
                      </a:r>
                      <a:endParaRPr lang="en-US" sz="2400">
                        <a:effectLst/>
                        <a:latin typeface="Times New Roman" panose="02020603050405020304" pitchFamily="18" charset="0"/>
                        <a:cs typeface="Times New Roman" panose="02020603050405020304" pitchFamily="18" charset="0"/>
                      </a:endParaRPr>
                    </a:p>
                  </a:txBody>
                  <a:tcPr marL="76200" marR="76200" marT="76200" marB="76200"/>
                </a:tc>
                <a:tc>
                  <a:txBody>
                    <a:bodyPr/>
                    <a:lstStyle/>
                    <a:p>
                      <a:pPr algn="ctr" fontAlgn="t">
                        <a:spcAft>
                          <a:spcPts val="750"/>
                        </a:spcAft>
                      </a:pPr>
                      <a:r>
                        <a:rPr lang="en-US" sz="2400" b="1">
                          <a:effectLst/>
                          <a:latin typeface="Times New Roman" panose="02020603050405020304" pitchFamily="18" charset="0"/>
                          <a:cs typeface="Times New Roman" panose="02020603050405020304" pitchFamily="18" charset="0"/>
                        </a:rPr>
                        <a:t>Revised</a:t>
                      </a:r>
                      <a:endParaRPr lang="en-US" sz="2400">
                        <a:effectLst/>
                        <a:latin typeface="Times New Roman" panose="02020603050405020304" pitchFamily="18" charset="0"/>
                        <a:cs typeface="Times New Roman" panose="02020603050405020304" pitchFamily="18" charset="0"/>
                      </a:endParaRPr>
                    </a:p>
                  </a:txBody>
                  <a:tcPr marL="76200" marR="76200" marT="76200" marB="76200"/>
                </a:tc>
                <a:tc>
                  <a:txBody>
                    <a:bodyPr/>
                    <a:lstStyle/>
                    <a:p>
                      <a:pPr algn="ctr" fontAlgn="t">
                        <a:spcAft>
                          <a:spcPts val="750"/>
                        </a:spcAft>
                      </a:pPr>
                      <a:r>
                        <a:rPr lang="en-US" sz="2400" b="1" dirty="0">
                          <a:effectLst/>
                          <a:latin typeface="Times New Roman" panose="02020603050405020304" pitchFamily="18" charset="0"/>
                          <a:cs typeface="Times New Roman" panose="02020603050405020304" pitchFamily="18" charset="0"/>
                        </a:rPr>
                        <a:t>Current</a:t>
                      </a:r>
                      <a:endParaRPr lang="en-US" sz="2400" dirty="0">
                        <a:effectLst/>
                        <a:latin typeface="Times New Roman" panose="02020603050405020304" pitchFamily="18" charset="0"/>
                        <a:cs typeface="Times New Roman" panose="02020603050405020304" pitchFamily="18" charset="0"/>
                      </a:endParaRPr>
                    </a:p>
                  </a:txBody>
                  <a:tcPr marL="76200" marR="76200" marT="76200" marB="76200"/>
                </a:tc>
                <a:tc>
                  <a:txBody>
                    <a:bodyPr/>
                    <a:lstStyle/>
                    <a:p>
                      <a:pPr algn="ctr" fontAlgn="t">
                        <a:spcAft>
                          <a:spcPts val="750"/>
                        </a:spcAft>
                      </a:pPr>
                      <a:r>
                        <a:rPr lang="en-US" sz="2400" b="1">
                          <a:effectLst/>
                          <a:latin typeface="Times New Roman" panose="02020603050405020304" pitchFamily="18" charset="0"/>
                          <a:cs typeface="Times New Roman" panose="02020603050405020304" pitchFamily="18" charset="0"/>
                        </a:rPr>
                        <a:t>Revised</a:t>
                      </a:r>
                      <a:endParaRPr lang="en-US" sz="2400">
                        <a:effectLst/>
                        <a:latin typeface="Times New Roman" panose="02020603050405020304" pitchFamily="18" charset="0"/>
                        <a:cs typeface="Times New Roman" panose="02020603050405020304" pitchFamily="18" charset="0"/>
                      </a:endParaRPr>
                    </a:p>
                  </a:txBody>
                  <a:tcPr marL="76200" marR="76200" marT="76200" marB="76200"/>
                </a:tc>
                <a:extLst>
                  <a:ext uri="{0D108BD9-81ED-4DB2-BD59-A6C34878D82A}">
                    <a16:rowId xmlns:a16="http://schemas.microsoft.com/office/drawing/2014/main" val="1509007589"/>
                  </a:ext>
                </a:extLst>
              </a:tr>
              <a:tr h="184912">
                <a:tc>
                  <a:txBody>
                    <a:bodyPr/>
                    <a:lstStyle/>
                    <a:p>
                      <a:pPr fontAlgn="t">
                        <a:spcAft>
                          <a:spcPts val="750"/>
                        </a:spcAft>
                      </a:pPr>
                      <a:r>
                        <a:rPr lang="en-US" sz="2400">
                          <a:effectLst/>
                          <a:latin typeface="Times New Roman" panose="02020603050405020304" pitchFamily="18" charset="0"/>
                          <a:cs typeface="Times New Roman" panose="02020603050405020304" pitchFamily="18" charset="0"/>
                        </a:rPr>
                        <a:t>Micro Enterprises</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1</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2.5</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5</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10</a:t>
                      </a:r>
                    </a:p>
                  </a:txBody>
                  <a:tcPr marL="76200" marR="76200" marT="76200" marB="76200"/>
                </a:tc>
                <a:extLst>
                  <a:ext uri="{0D108BD9-81ED-4DB2-BD59-A6C34878D82A}">
                    <a16:rowId xmlns:a16="http://schemas.microsoft.com/office/drawing/2014/main" val="2820114770"/>
                  </a:ext>
                </a:extLst>
              </a:tr>
              <a:tr h="184912">
                <a:tc>
                  <a:txBody>
                    <a:bodyPr/>
                    <a:lstStyle/>
                    <a:p>
                      <a:pPr fontAlgn="t">
                        <a:spcAft>
                          <a:spcPts val="750"/>
                        </a:spcAft>
                      </a:pPr>
                      <a:r>
                        <a:rPr lang="en-US" sz="2400">
                          <a:effectLst/>
                          <a:latin typeface="Times New Roman" panose="02020603050405020304" pitchFamily="18" charset="0"/>
                          <a:cs typeface="Times New Roman" panose="02020603050405020304" pitchFamily="18" charset="0"/>
                        </a:rPr>
                        <a:t>Small Enterprises</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10</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25</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50</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100</a:t>
                      </a:r>
                    </a:p>
                  </a:txBody>
                  <a:tcPr marL="76200" marR="76200" marT="76200" marB="76200"/>
                </a:tc>
                <a:extLst>
                  <a:ext uri="{0D108BD9-81ED-4DB2-BD59-A6C34878D82A}">
                    <a16:rowId xmlns:a16="http://schemas.microsoft.com/office/drawing/2014/main" val="3599012077"/>
                  </a:ext>
                </a:extLst>
              </a:tr>
              <a:tr h="184912">
                <a:tc>
                  <a:txBody>
                    <a:bodyPr/>
                    <a:lstStyle/>
                    <a:p>
                      <a:pPr fontAlgn="t">
                        <a:spcAft>
                          <a:spcPts val="750"/>
                        </a:spcAft>
                      </a:pPr>
                      <a:r>
                        <a:rPr lang="en-US" sz="2400">
                          <a:effectLst/>
                          <a:latin typeface="Times New Roman" panose="02020603050405020304" pitchFamily="18" charset="0"/>
                          <a:cs typeface="Times New Roman" panose="02020603050405020304" pitchFamily="18" charset="0"/>
                        </a:rPr>
                        <a:t>Medium Enterprises</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50</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125</a:t>
                      </a:r>
                    </a:p>
                  </a:txBody>
                  <a:tcPr marL="76200" marR="76200" marT="76200" marB="76200"/>
                </a:tc>
                <a:tc>
                  <a:txBody>
                    <a:bodyPr/>
                    <a:lstStyle/>
                    <a:p>
                      <a:pPr algn="ctr" fontAlgn="t">
                        <a:spcAft>
                          <a:spcPts val="750"/>
                        </a:spcAft>
                      </a:pPr>
                      <a:r>
                        <a:rPr lang="en-US" sz="2400">
                          <a:effectLst/>
                          <a:latin typeface="Times New Roman" panose="02020603050405020304" pitchFamily="18" charset="0"/>
                          <a:cs typeface="Times New Roman" panose="02020603050405020304" pitchFamily="18" charset="0"/>
                        </a:rPr>
                        <a:t>250</a:t>
                      </a:r>
                    </a:p>
                  </a:txBody>
                  <a:tcPr marL="76200" marR="76200" marT="76200" marB="76200"/>
                </a:tc>
                <a:tc>
                  <a:txBody>
                    <a:bodyPr/>
                    <a:lstStyle/>
                    <a:p>
                      <a:pPr algn="ctr" fontAlgn="t">
                        <a:spcAft>
                          <a:spcPts val="750"/>
                        </a:spcAft>
                      </a:pPr>
                      <a:r>
                        <a:rPr lang="en-US" sz="2400" dirty="0">
                          <a:effectLst/>
                          <a:latin typeface="Times New Roman" panose="02020603050405020304" pitchFamily="18" charset="0"/>
                          <a:cs typeface="Times New Roman" panose="02020603050405020304" pitchFamily="18" charset="0"/>
                        </a:rPr>
                        <a:t>500</a:t>
                      </a:r>
                    </a:p>
                  </a:txBody>
                  <a:tcPr marL="76200" marR="76200" marT="76200" marB="76200"/>
                </a:tc>
                <a:extLst>
                  <a:ext uri="{0D108BD9-81ED-4DB2-BD59-A6C34878D82A}">
                    <a16:rowId xmlns:a16="http://schemas.microsoft.com/office/drawing/2014/main" val="1957900758"/>
                  </a:ext>
                </a:extLst>
              </a:tr>
            </a:tbl>
          </a:graphicData>
        </a:graphic>
      </p:graphicFrame>
      <p:sp>
        <p:nvSpPr>
          <p:cNvPr id="5" name="TextBox 4">
            <a:extLst>
              <a:ext uri="{FF2B5EF4-FFF2-40B4-BE49-F238E27FC236}">
                <a16:creationId xmlns:a16="http://schemas.microsoft.com/office/drawing/2014/main" id="{F38B9403-B0B3-4CE8-6D4F-EA15CEBCB2B5}"/>
              </a:ext>
            </a:extLst>
          </p:cNvPr>
          <p:cNvSpPr txBox="1"/>
          <p:nvPr/>
        </p:nvSpPr>
        <p:spPr>
          <a:xfrm>
            <a:off x="290122" y="4175760"/>
            <a:ext cx="8563754" cy="2123658"/>
          </a:xfrm>
          <a:prstGeom prst="rect">
            <a:avLst/>
          </a:prstGeom>
          <a:noFill/>
        </p:spPr>
        <p:txBody>
          <a:bodyPr wrap="square">
            <a:spAutoFit/>
          </a:bodyPr>
          <a:lstStyle/>
          <a:p>
            <a:pPr algn="just"/>
            <a:r>
              <a:rPr lang="en-US" sz="2200" b="0" i="0" dirty="0">
                <a:effectLst/>
                <a:latin typeface="Times New Roman" panose="02020603050405020304" pitchFamily="18" charset="0"/>
                <a:cs typeface="Times New Roman" panose="02020603050405020304" pitchFamily="18" charset="0"/>
              </a:rPr>
              <a:t>Union Minister for Finance &amp; Corporate Affairs, Smt. Nirmala Sitharaman stated that currently, over 1 crore registered MSMEs, employing 7.5 crore people, and generating 36 per cent of our manufacturing, have come together to position India as a global manufacturing hub.  She also remarked “With their quality products, these MSMEs are responsible for 45 per cent of our exports.”  </a:t>
            </a:r>
            <a:endParaRPr lang="en-US" sz="2200"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B21F3E5D-64EA-A542-A3BC-9A242377028A}"/>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3912721926"/>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2283D-9D18-5615-73AF-017677B6D1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B9DC06-9ACF-0F1F-DC69-26AFE462EDBB}"/>
              </a:ext>
            </a:extLst>
          </p:cNvPr>
          <p:cNvSpPr>
            <a:spLocks noGrp="1"/>
          </p:cNvSpPr>
          <p:nvPr>
            <p:ph idx="1"/>
          </p:nvPr>
        </p:nvSpPr>
        <p:spPr>
          <a:xfrm>
            <a:off x="228600" y="381000"/>
            <a:ext cx="8686800" cy="4426982"/>
          </a:xfrm>
        </p:spPr>
        <p:txBody>
          <a:bodyPr>
            <a:noAutofit/>
          </a:bodyPr>
          <a:lstStyle/>
          <a:p>
            <a:pPr marL="0" indent="0" algn="just">
              <a:spcAft>
                <a:spcPts val="563"/>
              </a:spcAft>
              <a:buNone/>
            </a:pPr>
            <a:r>
              <a:rPr lang="en-US" sz="2400" b="1" u="sng" dirty="0">
                <a:latin typeface="Times New Roman" panose="02020603050405020304" pitchFamily="18" charset="0"/>
                <a:cs typeface="Times New Roman" panose="02020603050405020304" pitchFamily="18" charset="0"/>
              </a:rPr>
              <a:t>Significant enhancement of credit availability with guarantee cover</a:t>
            </a:r>
            <a:endParaRPr lang="en-US" sz="2400" dirty="0">
              <a:latin typeface="Times New Roman" panose="02020603050405020304" pitchFamily="18" charset="0"/>
              <a:cs typeface="Times New Roman" panose="02020603050405020304" pitchFamily="18" charset="0"/>
            </a:endParaRPr>
          </a:p>
          <a:p>
            <a:pPr marL="0" indent="0" algn="just">
              <a:spcAft>
                <a:spcPts val="563"/>
              </a:spcAft>
              <a:buNone/>
            </a:pPr>
            <a:r>
              <a:rPr lang="en-US" sz="2400" dirty="0">
                <a:latin typeface="Times New Roman" panose="02020603050405020304" pitchFamily="18" charset="0"/>
                <a:cs typeface="Times New Roman" panose="02020603050405020304" pitchFamily="18" charset="0"/>
              </a:rPr>
              <a:t>Union Minister for Finance &amp; Corporate Affairs, Smt. Nirmala Sitharaman said that to improve access to credit, the credit guarantee cover will be enhanced:</a:t>
            </a:r>
          </a:p>
          <a:p>
            <a:pPr marL="0" indent="0" algn="just">
              <a:spcAft>
                <a:spcPts val="563"/>
              </a:spcAft>
              <a:buNone/>
            </a:pPr>
            <a:r>
              <a:rPr lang="en-US" sz="2400" dirty="0">
                <a:latin typeface="Times New Roman" panose="02020603050405020304" pitchFamily="18" charset="0"/>
                <a:cs typeface="Times New Roman" panose="02020603050405020304" pitchFamily="18" charset="0"/>
              </a:rPr>
              <a:t>a) For </a:t>
            </a:r>
            <a:r>
              <a:rPr lang="en-US" sz="2400" b="1" dirty="0">
                <a:latin typeface="Times New Roman" panose="02020603050405020304" pitchFamily="18" charset="0"/>
                <a:cs typeface="Times New Roman" panose="02020603050405020304" pitchFamily="18" charset="0"/>
              </a:rPr>
              <a:t>Micro and Small Enterprises</a:t>
            </a:r>
            <a:r>
              <a:rPr lang="en-US" sz="2400" dirty="0">
                <a:latin typeface="Times New Roman" panose="02020603050405020304" pitchFamily="18" charset="0"/>
                <a:cs typeface="Times New Roman" panose="02020603050405020304" pitchFamily="18" charset="0"/>
              </a:rPr>
              <a:t>, from 5 crore to 10 crore, leading to additional credit of  1.5 lakh crore in the next 5 years;</a:t>
            </a:r>
          </a:p>
          <a:p>
            <a:pPr marL="0" indent="0" algn="just">
              <a:spcAft>
                <a:spcPts val="563"/>
              </a:spcAft>
              <a:buNone/>
            </a:pPr>
            <a:r>
              <a:rPr lang="en-US" sz="2400" dirty="0">
                <a:latin typeface="Times New Roman" panose="02020603050405020304" pitchFamily="18" charset="0"/>
                <a:cs typeface="Times New Roman" panose="02020603050405020304" pitchFamily="18" charset="0"/>
              </a:rPr>
              <a:t>b) For </a:t>
            </a:r>
            <a:r>
              <a:rPr lang="en-US" sz="2400" b="1" dirty="0">
                <a:latin typeface="Times New Roman" panose="02020603050405020304" pitchFamily="18" charset="0"/>
                <a:cs typeface="Times New Roman" panose="02020603050405020304" pitchFamily="18" charset="0"/>
              </a:rPr>
              <a:t>Startups</a:t>
            </a:r>
            <a:r>
              <a:rPr lang="en-US" sz="2400" dirty="0">
                <a:latin typeface="Times New Roman" panose="02020603050405020304" pitchFamily="18" charset="0"/>
                <a:cs typeface="Times New Roman" panose="02020603050405020304" pitchFamily="18" charset="0"/>
              </a:rPr>
              <a:t>, from 10 crore to 20 crore, with the guarantee fee being moderated to 1 per cent for loans in 27 focus sectors important for </a:t>
            </a:r>
            <a:r>
              <a:rPr lang="en-US" sz="2400" dirty="0" err="1">
                <a:latin typeface="Times New Roman" panose="02020603050405020304" pitchFamily="18" charset="0"/>
                <a:cs typeface="Times New Roman" panose="02020603050405020304" pitchFamily="18" charset="0"/>
              </a:rPr>
              <a:t>Atmanirbhar</a:t>
            </a:r>
            <a:r>
              <a:rPr lang="en-US" sz="2400" dirty="0">
                <a:latin typeface="Times New Roman" panose="02020603050405020304" pitchFamily="18" charset="0"/>
                <a:cs typeface="Times New Roman" panose="02020603050405020304" pitchFamily="18" charset="0"/>
              </a:rPr>
              <a:t> Bharat; and</a:t>
            </a:r>
          </a:p>
          <a:p>
            <a:pPr marL="0" indent="0" algn="just">
              <a:spcAft>
                <a:spcPts val="563"/>
              </a:spcAft>
              <a:buNone/>
            </a:pPr>
            <a:r>
              <a:rPr lang="en-US" sz="2400" dirty="0">
                <a:latin typeface="Times New Roman" panose="02020603050405020304" pitchFamily="18" charset="0"/>
                <a:cs typeface="Times New Roman" panose="02020603050405020304" pitchFamily="18" charset="0"/>
              </a:rPr>
              <a:t>c) For </a:t>
            </a:r>
            <a:r>
              <a:rPr lang="en-US" sz="2400" b="1" dirty="0">
                <a:latin typeface="Times New Roman" panose="02020603050405020304" pitchFamily="18" charset="0"/>
                <a:cs typeface="Times New Roman" panose="02020603050405020304" pitchFamily="18" charset="0"/>
              </a:rPr>
              <a:t>well-run exporter MSMEs</a:t>
            </a:r>
            <a:r>
              <a:rPr lang="en-US" sz="2400" dirty="0">
                <a:latin typeface="Times New Roman" panose="02020603050405020304" pitchFamily="18" charset="0"/>
                <a:cs typeface="Times New Roman" panose="02020603050405020304" pitchFamily="18" charset="0"/>
              </a:rPr>
              <a:t>, for term loans up to 20 crore.</a:t>
            </a:r>
          </a:p>
          <a:p>
            <a:pPr marL="0" indent="0" algn="just">
              <a:buNone/>
            </a:pPr>
            <a:endParaRPr lang="en-US" sz="4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3A1719F-DB03-B951-1B3F-54FDF71F18B7}"/>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747195386"/>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F6066-4210-FF48-6D29-05CAB5C26F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88A1E4-1CCB-B4DF-13A7-5187D76BDC67}"/>
              </a:ext>
            </a:extLst>
          </p:cNvPr>
          <p:cNvSpPr>
            <a:spLocks noGrp="1"/>
          </p:cNvSpPr>
          <p:nvPr>
            <p:ph idx="1"/>
          </p:nvPr>
        </p:nvSpPr>
        <p:spPr>
          <a:xfrm>
            <a:off x="304800" y="381000"/>
            <a:ext cx="8610600" cy="5486400"/>
          </a:xfrm>
        </p:spPr>
        <p:txBody>
          <a:bodyPr>
            <a:noAutofit/>
          </a:bodyPr>
          <a:lstStyle/>
          <a:p>
            <a:pPr marL="0" indent="0" algn="just">
              <a:spcAft>
                <a:spcPts val="563"/>
              </a:spcAft>
              <a:buNone/>
            </a:pPr>
            <a:r>
              <a:rPr lang="en-US" sz="2300" b="1" u="sng" dirty="0">
                <a:latin typeface="Times New Roman" panose="02020603050405020304" pitchFamily="18" charset="0"/>
                <a:cs typeface="Times New Roman" panose="02020603050405020304" pitchFamily="18" charset="0"/>
              </a:rPr>
              <a:t>Credit Cards for Micro Enterprises</a:t>
            </a:r>
            <a:endParaRPr lang="en-US" sz="2300" dirty="0">
              <a:latin typeface="Times New Roman" panose="02020603050405020304" pitchFamily="18" charset="0"/>
              <a:cs typeface="Times New Roman" panose="02020603050405020304" pitchFamily="18" charset="0"/>
            </a:endParaRPr>
          </a:p>
          <a:p>
            <a:pPr marL="0" indent="0" algn="just">
              <a:spcAft>
                <a:spcPts val="563"/>
              </a:spcAft>
              <a:buNone/>
            </a:pPr>
            <a:r>
              <a:rPr lang="en-US" sz="2300" dirty="0">
                <a:latin typeface="Times New Roman" panose="02020603050405020304" pitchFamily="18" charset="0"/>
                <a:cs typeface="Times New Roman" panose="02020603050405020304" pitchFamily="18" charset="0"/>
              </a:rPr>
              <a:t>Union Minister Smt. Nirmala Sitharaman announced that customized Credit Cards with a 5 lakh limit for micro enterprises registered on Udyam portal will be introduced. She further remarked that in the first year, 10 lakh such cards will be issued.</a:t>
            </a:r>
          </a:p>
          <a:p>
            <a:pPr marL="0" indent="0" algn="just">
              <a:spcAft>
                <a:spcPts val="563"/>
              </a:spcAft>
              <a:buNone/>
            </a:pPr>
            <a:endParaRPr lang="en-US" sz="2300" dirty="0">
              <a:latin typeface="Times New Roman" panose="02020603050405020304" pitchFamily="18" charset="0"/>
              <a:cs typeface="Times New Roman" panose="02020603050405020304" pitchFamily="18" charset="0"/>
            </a:endParaRPr>
          </a:p>
          <a:p>
            <a:pPr marL="0" indent="0" algn="just">
              <a:spcAft>
                <a:spcPts val="563"/>
              </a:spcAft>
              <a:buNone/>
            </a:pPr>
            <a:r>
              <a:rPr lang="en-US" sz="2300" b="1" u="sng" dirty="0">
                <a:latin typeface="Times New Roman" panose="02020603050405020304" pitchFamily="18" charset="0"/>
                <a:cs typeface="Times New Roman" panose="02020603050405020304" pitchFamily="18" charset="0"/>
              </a:rPr>
              <a:t>Fund of Funds for Startups</a:t>
            </a:r>
            <a:endParaRPr lang="en-US" sz="2300" dirty="0">
              <a:latin typeface="Times New Roman" panose="02020603050405020304" pitchFamily="18" charset="0"/>
              <a:cs typeface="Times New Roman" panose="02020603050405020304" pitchFamily="18" charset="0"/>
            </a:endParaRPr>
          </a:p>
          <a:p>
            <a:pPr marL="0" indent="0" algn="just">
              <a:spcAft>
                <a:spcPts val="563"/>
              </a:spcAft>
              <a:buNone/>
            </a:pPr>
            <a:r>
              <a:rPr lang="en-US" sz="2300" dirty="0">
                <a:latin typeface="Times New Roman" panose="02020603050405020304" pitchFamily="18" charset="0"/>
                <a:cs typeface="Times New Roman" panose="02020603050405020304" pitchFamily="18" charset="0"/>
              </a:rPr>
              <a:t>In her Budget speech, Union Minister for Finance &amp; Corporate Affairs, Smt. Nirmala Sitharaman said, “The Alternate Investment Funds (AIFs) for startups have received commitments of more than 91,000 crore. These are supported by the Fund of Funds set up with a Government contribution of 10,000 crore.” She announced that now, a new Fund of Funds, with expanded scope and a fresh contribution of another 10,000 crore will be set up.</a:t>
            </a:r>
          </a:p>
        </p:txBody>
      </p:sp>
      <p:sp>
        <p:nvSpPr>
          <p:cNvPr id="2" name="Footer Placeholder 1">
            <a:extLst>
              <a:ext uri="{FF2B5EF4-FFF2-40B4-BE49-F238E27FC236}">
                <a16:creationId xmlns:a16="http://schemas.microsoft.com/office/drawing/2014/main" id="{F0DC5AEF-8794-E358-C72E-BC624B547619}"/>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4247027845"/>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A66FC-958D-AF86-C288-8FD50833CF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A1F8C8-F0AF-90F2-8B1B-4F261BA7E03B}"/>
              </a:ext>
            </a:extLst>
          </p:cNvPr>
          <p:cNvSpPr>
            <a:spLocks noGrp="1"/>
          </p:cNvSpPr>
          <p:nvPr>
            <p:ph idx="1"/>
          </p:nvPr>
        </p:nvSpPr>
        <p:spPr>
          <a:xfrm>
            <a:off x="252854" y="228600"/>
            <a:ext cx="8714492" cy="6019800"/>
          </a:xfrm>
        </p:spPr>
        <p:txBody>
          <a:bodyPr>
            <a:noAutofit/>
          </a:bodyPr>
          <a:lstStyle/>
          <a:p>
            <a:pPr marL="0" indent="0" algn="just">
              <a:spcAft>
                <a:spcPts val="563"/>
              </a:spcAft>
              <a:buNone/>
            </a:pPr>
            <a:r>
              <a:rPr lang="en-US" sz="2300" b="1" u="sng" dirty="0">
                <a:latin typeface="Times New Roman" panose="02020603050405020304" pitchFamily="18" charset="0"/>
                <a:cs typeface="Times New Roman" panose="02020603050405020304" pitchFamily="18" charset="0"/>
              </a:rPr>
              <a:t>Scheme for First-time Entrepreneurs</a:t>
            </a:r>
            <a:endParaRPr lang="en-US" sz="2300" dirty="0">
              <a:latin typeface="Times New Roman" panose="02020603050405020304" pitchFamily="18" charset="0"/>
              <a:cs typeface="Times New Roman" panose="02020603050405020304" pitchFamily="18" charset="0"/>
            </a:endParaRPr>
          </a:p>
          <a:p>
            <a:pPr marL="0" indent="0" algn="just">
              <a:spcAft>
                <a:spcPts val="563"/>
              </a:spcAft>
              <a:buNone/>
            </a:pPr>
            <a:r>
              <a:rPr lang="en-US" sz="2300" dirty="0">
                <a:latin typeface="Times New Roman" panose="02020603050405020304" pitchFamily="18" charset="0"/>
                <a:cs typeface="Times New Roman" panose="02020603050405020304" pitchFamily="18" charset="0"/>
              </a:rPr>
              <a:t>Union Minister for Finance &amp; Corporate Affairs, Smt. Nirmala Sitharaman announced that a new scheme will be launched for 5 lakh women, Scheduled Castes and Scheduled Tribes first-time entrepreneurs. She informed that this will provide term loans up to 2 crore during the next 5 years. In her speech she said, “The scheme will incorporate lessons from the successful Stand-Up India scheme. Online capacity building for entrepreneurship and managerial skills will also be organized.”</a:t>
            </a:r>
          </a:p>
          <a:p>
            <a:pPr marL="0" indent="0">
              <a:buNone/>
            </a:pPr>
            <a:endParaRPr lang="en-US" sz="2300" dirty="0">
              <a:latin typeface="Times New Roman" panose="02020603050405020304" pitchFamily="18" charset="0"/>
              <a:cs typeface="Times New Roman" panose="02020603050405020304" pitchFamily="18" charset="0"/>
            </a:endParaRPr>
          </a:p>
          <a:p>
            <a:pPr marL="0" indent="0" algn="just">
              <a:spcAft>
                <a:spcPts val="563"/>
              </a:spcAft>
              <a:buNone/>
            </a:pPr>
            <a:r>
              <a:rPr lang="en-US" sz="2300" b="1" u="sng" dirty="0">
                <a:latin typeface="Times New Roman" panose="02020603050405020304" pitchFamily="18" charset="0"/>
                <a:cs typeface="Times New Roman" panose="02020603050405020304" pitchFamily="18" charset="0"/>
              </a:rPr>
              <a:t>Deep Tech Fund of Funds</a:t>
            </a:r>
            <a:endParaRPr lang="en-US" sz="2300" dirty="0">
              <a:latin typeface="Times New Roman" panose="02020603050405020304" pitchFamily="18" charset="0"/>
              <a:cs typeface="Times New Roman" panose="02020603050405020304" pitchFamily="18" charset="0"/>
            </a:endParaRPr>
          </a:p>
          <a:p>
            <a:pPr marL="0" indent="0" algn="just">
              <a:spcAft>
                <a:spcPts val="563"/>
              </a:spcAft>
              <a:buNone/>
            </a:pPr>
            <a:r>
              <a:rPr lang="en-US" sz="2300" dirty="0">
                <a:latin typeface="Times New Roman" panose="02020603050405020304" pitchFamily="18" charset="0"/>
                <a:cs typeface="Times New Roman" panose="02020603050405020304" pitchFamily="18" charset="0"/>
              </a:rPr>
              <a:t>Union Minister for Finance &amp; Corporate Affairs, Smt. Nirmala Sitharaman informed that a Deep Tech Fund of Funds will also be explored to catalyze the next generation startups as a part of this initiative.</a:t>
            </a:r>
          </a:p>
        </p:txBody>
      </p:sp>
      <p:sp>
        <p:nvSpPr>
          <p:cNvPr id="2" name="Footer Placeholder 1">
            <a:extLst>
              <a:ext uri="{FF2B5EF4-FFF2-40B4-BE49-F238E27FC236}">
                <a16:creationId xmlns:a16="http://schemas.microsoft.com/office/drawing/2014/main" id="{BC6C2C65-C030-AC06-6921-844011BE6593}"/>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2140065471"/>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9C2C1-4A8D-FE58-C0E6-FD2BE93F46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919C20-9004-C862-AED2-47CFC55F614A}"/>
              </a:ext>
            </a:extLst>
          </p:cNvPr>
          <p:cNvSpPr>
            <a:spLocks noGrp="1"/>
          </p:cNvSpPr>
          <p:nvPr>
            <p:ph idx="1"/>
          </p:nvPr>
        </p:nvSpPr>
        <p:spPr>
          <a:xfrm>
            <a:off x="304800" y="228600"/>
            <a:ext cx="8458200" cy="5108973"/>
          </a:xfrm>
        </p:spPr>
        <p:txBody>
          <a:bodyPr>
            <a:noAutofit/>
          </a:bodyPr>
          <a:lstStyle/>
          <a:p>
            <a:pPr marL="0" indent="0" algn="just">
              <a:spcAft>
                <a:spcPts val="563"/>
              </a:spcAft>
              <a:buNone/>
            </a:pPr>
            <a:r>
              <a:rPr lang="en-US" sz="2400" b="1" u="sng" dirty="0">
                <a:latin typeface="Times New Roman" panose="02020603050405020304" pitchFamily="18" charset="0"/>
                <a:cs typeface="Times New Roman" panose="02020603050405020304" pitchFamily="18" charset="0"/>
              </a:rPr>
              <a:t>Export Promotion Mission</a:t>
            </a:r>
            <a:endParaRPr lang="en-US" sz="2400" dirty="0">
              <a:latin typeface="Times New Roman" panose="02020603050405020304" pitchFamily="18" charset="0"/>
              <a:cs typeface="Times New Roman" panose="02020603050405020304" pitchFamily="18" charset="0"/>
            </a:endParaRPr>
          </a:p>
          <a:p>
            <a:pPr marL="0" indent="0" algn="just">
              <a:spcAft>
                <a:spcPts val="563"/>
              </a:spcAft>
              <a:buNone/>
            </a:pPr>
            <a:r>
              <a:rPr lang="en-US" sz="2400" dirty="0">
                <a:latin typeface="Times New Roman" panose="02020603050405020304" pitchFamily="18" charset="0"/>
                <a:cs typeface="Times New Roman" panose="02020603050405020304" pitchFamily="18" charset="0"/>
              </a:rPr>
              <a:t>Union Minister for Finance &amp; Corporate Affairs, Smt. Nirmala Sitharaman stated that an Export Promotion Mission, with sectoral and ministerial targets, driven jointly by the Ministries of Commerce, MSME, and Finance will be set up. She also informed that the Mission will facilitate easy access to export credit, cross-border factoring support, and support to MSMEs to tackle non-tariff measures in overseas markets.</a:t>
            </a:r>
            <a:endParaRPr lang="en-US" sz="36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C510DC9-9B96-A5B8-1326-943D281B08A4}"/>
              </a:ext>
            </a:extLst>
          </p:cNvPr>
          <p:cNvSpPr>
            <a:spLocks noGrp="1"/>
          </p:cNvSpPr>
          <p:nvPr>
            <p:ph type="ftr" sz="quarter" idx="11"/>
          </p:nvPr>
        </p:nvSpPr>
        <p:spPr/>
        <p:txBody>
          <a:bodyPr/>
          <a:lstStyle/>
          <a:p>
            <a:r>
              <a:rPr lang="en-US"/>
              <a:t>H.C.Khincha &amp; Co</a:t>
            </a:r>
          </a:p>
        </p:txBody>
      </p:sp>
    </p:spTree>
    <p:extLst>
      <p:ext uri="{BB962C8B-B14F-4D97-AF65-F5344CB8AC3E}">
        <p14:creationId xmlns:p14="http://schemas.microsoft.com/office/powerpoint/2010/main" val="1451960774"/>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7" descr="images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28700"/>
            <a:ext cx="847725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75" name="Rectangle 3"/>
          <p:cNvSpPr txBox="1">
            <a:spLocks noChangeArrowheads="1"/>
          </p:cNvSpPr>
          <p:nvPr/>
        </p:nvSpPr>
        <p:spPr bwMode="auto">
          <a:xfrm>
            <a:off x="990600" y="4857750"/>
            <a:ext cx="77438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lnSpc>
                <a:spcPts val="2419"/>
              </a:lnSpc>
              <a:spcBef>
                <a:spcPts val="300"/>
              </a:spcBef>
              <a:buClr>
                <a:schemeClr val="accent1"/>
              </a:buClr>
              <a:buSzPct val="68000"/>
            </a:pPr>
            <a:r>
              <a:rPr lang="en-US" altLang="zh-CN" sz="2800" i="1" dirty="0">
                <a:latin typeface="Times New Roman" panose="02020603050405020304" pitchFamily="18" charset="0"/>
                <a:cs typeface="Times New Roman" panose="02020603050405020304" pitchFamily="18" charset="0"/>
              </a:rPr>
              <a:t>Thanks to my computer operators</a:t>
            </a:r>
          </a:p>
          <a:p>
            <a:pPr algn="r" eaLnBrk="1" hangingPunct="1">
              <a:lnSpc>
                <a:spcPts val="2419"/>
              </a:lnSpc>
              <a:spcBef>
                <a:spcPts val="300"/>
              </a:spcBef>
              <a:buClr>
                <a:schemeClr val="accent1"/>
              </a:buClr>
              <a:buSzPct val="68000"/>
            </a:pPr>
            <a:r>
              <a:rPr lang="en-US" altLang="zh-CN" sz="2800" b="1" i="1" dirty="0">
                <a:latin typeface="Times New Roman" panose="02020603050405020304" pitchFamily="18" charset="0"/>
                <a:cs typeface="Times New Roman" panose="02020603050405020304" pitchFamily="18" charset="0"/>
              </a:rPr>
              <a:t>Sri. N. </a:t>
            </a:r>
            <a:r>
              <a:rPr lang="en-US" altLang="zh-CN" sz="2800" b="1" i="1" dirty="0" err="1">
                <a:latin typeface="Times New Roman" panose="02020603050405020304" pitchFamily="18" charset="0"/>
                <a:cs typeface="Times New Roman" panose="02020603050405020304" pitchFamily="18" charset="0"/>
              </a:rPr>
              <a:t>Beeresh</a:t>
            </a:r>
            <a:r>
              <a:rPr lang="en-US" altLang="zh-CN" sz="2800" b="1" i="1" dirty="0">
                <a:latin typeface="Times New Roman" panose="02020603050405020304" pitchFamily="18" charset="0"/>
                <a:cs typeface="Times New Roman" panose="02020603050405020304" pitchFamily="18" charset="0"/>
              </a:rPr>
              <a:t> Kumar &amp; Sri. </a:t>
            </a:r>
            <a:r>
              <a:rPr lang="en-US" altLang="zh-CN" sz="2800" b="1" i="1" dirty="0" err="1">
                <a:latin typeface="Times New Roman" panose="02020603050405020304" pitchFamily="18" charset="0"/>
                <a:cs typeface="Times New Roman" panose="02020603050405020304" pitchFamily="18" charset="0"/>
              </a:rPr>
              <a:t>Vinay</a:t>
            </a:r>
            <a:r>
              <a:rPr lang="en-US" altLang="zh-CN" sz="2800" b="1" i="1" dirty="0">
                <a:latin typeface="Times New Roman" panose="02020603050405020304" pitchFamily="18" charset="0"/>
                <a:cs typeface="Times New Roman" panose="02020603050405020304" pitchFamily="18" charset="0"/>
              </a:rPr>
              <a:t> Kumar .H</a:t>
            </a:r>
          </a:p>
        </p:txBody>
      </p:sp>
      <p:sp>
        <p:nvSpPr>
          <p:cNvPr id="20787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ctr"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557213" indent="-214313" eaLnBrk="0" hangingPunct="0">
              <a:defRPr>
                <a:solidFill>
                  <a:schemeClr val="tx1"/>
                </a:solidFill>
                <a:latin typeface="Arial" panose="020B0604020202020204" pitchFamily="34" charset="0"/>
                <a:cs typeface="Arial" panose="020B0604020202020204" pitchFamily="34" charset="0"/>
              </a:defRPr>
            </a:lvl2pPr>
            <a:lvl3pPr marL="857250" indent="-171450" eaLnBrk="0" hangingPunct="0">
              <a:defRPr>
                <a:solidFill>
                  <a:schemeClr val="tx1"/>
                </a:solidFill>
                <a:latin typeface="Arial" panose="020B0604020202020204" pitchFamily="34" charset="0"/>
                <a:cs typeface="Arial" panose="020B0604020202020204" pitchFamily="34" charset="0"/>
              </a:defRPr>
            </a:lvl3pPr>
            <a:lvl4pPr marL="1200150" indent="-171450" eaLnBrk="0" hangingPunct="0">
              <a:defRPr>
                <a:solidFill>
                  <a:schemeClr val="tx1"/>
                </a:solidFill>
                <a:latin typeface="Arial" panose="020B0604020202020204" pitchFamily="34" charset="0"/>
                <a:cs typeface="Arial" panose="020B0604020202020204" pitchFamily="34" charset="0"/>
              </a:defRPr>
            </a:lvl4pPr>
            <a:lvl5pPr marL="1543050" indent="-171450" eaLnBrk="0" hangingPunct="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IN"/>
              <a:t>H.C.Khincha &amp; Co</a:t>
            </a:r>
            <a:endParaRPr lang="en-US"/>
          </a:p>
        </p:txBody>
      </p:sp>
    </p:spTree>
    <p:extLst>
      <p:ext uri="{BB962C8B-B14F-4D97-AF65-F5344CB8AC3E}">
        <p14:creationId xmlns:p14="http://schemas.microsoft.com/office/powerpoint/2010/main" val="29263752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Theme1" id="{B5CD1106-E6FA-4583-876A-0688421DF721}" vid="{B15834D2-4CDC-44FA-9281-351C09A05A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Theme1</Template>
  <TotalTime>571</TotalTime>
  <Words>42371</Words>
  <Application>Microsoft Office PowerPoint</Application>
  <PresentationFormat>On-screen Show (4:3)</PresentationFormat>
  <Paragraphs>2628</Paragraphs>
  <Slides>423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423</vt:i4>
      </vt:variant>
    </vt:vector>
  </HeadingPairs>
  <TitlesOfParts>
    <vt:vector size="434" baseType="lpstr">
      <vt:lpstr>Arial</vt:lpstr>
      <vt:lpstr>Arial Narrow</vt:lpstr>
      <vt:lpstr>Bahnschrift</vt:lpstr>
      <vt:lpstr>Calibri</vt:lpstr>
      <vt:lpstr>Lucida Sans Unicode</vt:lpstr>
      <vt:lpstr>Times New Roman</vt:lpstr>
      <vt:lpstr>Verdana</vt:lpstr>
      <vt:lpstr>Wingdings</vt:lpstr>
      <vt:lpstr>Wingdings 2</vt:lpstr>
      <vt:lpstr>Wingdings 3</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FAQ.1: Personal Income-tax reforms with special focus on middle class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656</cp:revision>
  <dcterms:created xsi:type="dcterms:W3CDTF">2025-02-01T07:34:56Z</dcterms:created>
  <dcterms:modified xsi:type="dcterms:W3CDTF">2025-02-03T10:29:05Z</dcterms:modified>
</cp:coreProperties>
</file>